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6" r:id="rId3"/>
    <p:sldId id="257" r:id="rId4"/>
    <p:sldId id="258" r:id="rId5"/>
    <p:sldId id="264" r:id="rId6"/>
    <p:sldId id="265" r:id="rId7"/>
    <p:sldId id="266" r:id="rId8"/>
    <p:sldId id="259" r:id="rId9"/>
    <p:sldId id="260" r:id="rId10"/>
    <p:sldId id="268" r:id="rId11"/>
    <p:sldId id="261" r:id="rId12"/>
    <p:sldId id="262" r:id="rId13"/>
    <p:sldId id="263" r:id="rId14"/>
    <p:sldId id="267" r:id="rId15"/>
    <p:sldId id="269" r:id="rId16"/>
    <p:sldId id="27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65541C-CFD8-4028-8BE1-4616C4F4A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4A29EE-97F6-4541-B000-B052D20506A8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0DC365-3DAF-484A-9260-8A3943452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87FC5E-9C67-4522-8AF9-50C9B6B4644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CF2690-3C02-4930-A2C3-B7AD9B4F0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14AF8-3047-4655-B6BE-0B5D86D55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21BD9-D07B-4E33-B299-39497243E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F58EC-A0FB-481E-BBB0-B9E51A498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887879-9203-49AA-B162-DD441BC19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C2651-996D-4670-84AE-656D739FD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7EA5DE-CF39-41C5-B285-0FF03D509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304E-CFE5-48A0-87E1-2BB60F378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FD733F-7F45-4717-B4C5-027994628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3B40CC-0327-4751-B466-AA9248297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2850BB-ACDF-49EE-BAD2-2024978AB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A46CE0D-8274-4AFF-BD18-4822B7400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6" r:id="rId2"/>
    <p:sldLayoutId id="2147483852" r:id="rId3"/>
    <p:sldLayoutId id="2147483847" r:id="rId4"/>
    <p:sldLayoutId id="2147483853" r:id="rId5"/>
    <p:sldLayoutId id="2147483848" r:id="rId6"/>
    <p:sldLayoutId id="2147483854" r:id="rId7"/>
    <p:sldLayoutId id="2147483855" r:id="rId8"/>
    <p:sldLayoutId id="2147483856" r:id="rId9"/>
    <p:sldLayoutId id="2147483849" r:id="rId10"/>
    <p:sldLayoutId id="2147483850" r:id="rId11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facweb.northseattle.edu/dtarker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Writing a Personal Statement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Selling Yourself to Your Future </a:t>
            </a:r>
            <a:r>
              <a:rPr lang="en-US" dirty="0" smtClean="0"/>
              <a:t>College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8196" name="Picture 16" descr="C:\Documents and Settings\dtarker.NSCCA.074\Local Settings\Temporary Internet Files\Content.IE5\9MCHNUHL\MP9004393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38400"/>
            <a:ext cx="640080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Theme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example: Show, Don’t Tell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Theme:</a:t>
            </a:r>
          </a:p>
          <a:p>
            <a:pPr eaLnBrk="1" hangingPunct="1"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Overcoming obstacles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Example:</a:t>
            </a:r>
          </a:p>
          <a:p>
            <a:pPr eaLnBrk="1" hangingPunct="1"/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As the first person in my family to attend college, I had to convince my brothers and sisters that higher education was a worthwhile pursuit. Although my brothers made fun of me for attending community college, I never wavered in my dedication to succeed.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Patterns of Organization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Narrative</a:t>
            </a:r>
          </a:p>
          <a:p>
            <a:pPr lvl="1" eaLnBrk="1" hangingPunct="1"/>
            <a:r>
              <a:rPr lang="en-US" sz="2000" smtClean="0"/>
              <a:t>Tells a story with a beginning, middle &amp; end</a:t>
            </a:r>
          </a:p>
          <a:p>
            <a:pPr lvl="1" eaLnBrk="1" hangingPunct="1"/>
            <a:r>
              <a:rPr lang="en-US" sz="2000" smtClean="0"/>
              <a:t>Can touch on important events over your whole life</a:t>
            </a:r>
          </a:p>
          <a:p>
            <a:pPr lvl="1" eaLnBrk="1" hangingPunct="1"/>
            <a:r>
              <a:rPr lang="en-US" sz="2000" smtClean="0"/>
              <a:t>Can focus on one period of your life that illustrates all the points you want to highlight</a:t>
            </a:r>
          </a:p>
          <a:p>
            <a:pPr lvl="1" eaLnBrk="1" hangingPunct="1"/>
            <a:endParaRPr lang="en-US" sz="2000" smtClean="0"/>
          </a:p>
          <a:p>
            <a:pPr eaLnBrk="1" hangingPunct="1"/>
            <a:r>
              <a:rPr lang="en-US" sz="2000" smtClean="0"/>
              <a:t>Associative</a:t>
            </a:r>
          </a:p>
          <a:p>
            <a:pPr lvl="1" eaLnBrk="1" hangingPunct="1"/>
            <a:r>
              <a:rPr lang="en-US" sz="2000" smtClean="0"/>
              <a:t>More like a point by point essay</a:t>
            </a:r>
          </a:p>
          <a:p>
            <a:pPr lvl="1" eaLnBrk="1" hangingPunct="1"/>
            <a:r>
              <a:rPr lang="en-US" sz="2000" smtClean="0"/>
              <a:t>Shouldn’t laboriously cover their points (i.e. here is my points about diversity, now here comes my over coming an obstacle paragraph)</a:t>
            </a:r>
          </a:p>
          <a:p>
            <a:pPr lvl="1" eaLnBrk="1" hangingPunct="1"/>
            <a:r>
              <a:rPr lang="en-US" sz="2000" smtClean="0"/>
              <a:t>It should address the questions they have about you, but you should make your own unique points</a:t>
            </a:r>
          </a:p>
          <a:p>
            <a:pPr lvl="1" eaLnBrk="1" hangingPunct="1">
              <a:buFont typeface="Verdana" pitchFamily="34" charset="0"/>
              <a:buNone/>
            </a:pPr>
            <a:endParaRPr lang="en-US" sz="2000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Techniques to Make a Better Letter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Tie all your examples and life events in with the </a:t>
            </a:r>
            <a:r>
              <a:rPr lang="en-US" u="sng" dirty="0"/>
              <a:t>central theme</a:t>
            </a:r>
            <a:r>
              <a:rPr lang="en-US" dirty="0"/>
              <a:t> of your statement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Find natural connections that bridge each part of your essay to the next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Hook the reader at the beginning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Use concrete details, not vague ideas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Use echoes to reinforce theme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Check and double check grammar and spelling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/>
          </a:p>
        </p:txBody>
      </p:sp>
      <p:pic>
        <p:nvPicPr>
          <p:cNvPr id="19461" name="Picture 7" descr="C:\Documents and Settings\dtarker.NSCCA.127\Local Settings\Temporary Internet Files\Content.IE5\E7TY08PQ\MPj043831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400" y="1524000"/>
            <a:ext cx="360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Things to Avoid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Clichés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Fawning over the school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Talking about money as a motivator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Complain about your life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Spell the school name wrong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Gimmicks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Boredom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Informal tone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Slang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Poor grammar and spelling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/>
          </a:p>
        </p:txBody>
      </p:sp>
      <p:pic>
        <p:nvPicPr>
          <p:cNvPr id="20485" name="Picture 6" descr="C:\Documents and Settings\dtarker.NSCCA.127\Local Settings\Temporary Internet Files\Content.IE5\2535SB0W\MCj0439584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362200"/>
            <a:ext cx="36004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Be Creative, Be an Individual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eaLnBrk="1" hangingPunct="1"/>
            <a:r>
              <a:rPr lang="en-US" smtClean="0"/>
              <a:t>Set yourself apart</a:t>
            </a:r>
          </a:p>
          <a:p>
            <a:pPr eaLnBrk="1" hangingPunct="1"/>
            <a:r>
              <a:rPr lang="en-US" smtClean="0"/>
              <a:t>Show off your individuality</a:t>
            </a:r>
          </a:p>
          <a:p>
            <a:pPr eaLnBrk="1" hangingPunct="1"/>
            <a:r>
              <a:rPr lang="en-US" smtClean="0"/>
              <a:t>Demonstrate why you’re special</a:t>
            </a:r>
          </a:p>
          <a:p>
            <a:pPr eaLnBrk="1" hangingPunct="1"/>
            <a:endParaRPr lang="en-US" smtClean="0"/>
          </a:p>
        </p:txBody>
      </p:sp>
      <p:sp>
        <p:nvSpPr>
          <p:cNvPr id="21508" name="Content Placeholder 14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9" name="Picture 6" descr="C:\Documents and Settings\dtarker.NSCCA.127\Local Settings\Temporary Internet Files\Content.IE5\60QBW74M\MPj043861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00200"/>
            <a:ext cx="294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Make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Them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Know You Better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000" smtClean="0"/>
              <a:t>	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000" smtClean="0"/>
              <a:t>	To test whether you have written a good Personal Statement essay, ask yourself the following:</a:t>
            </a:r>
          </a:p>
          <a:p>
            <a:pPr marL="457200" lvl="1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“Will the reader (the admission’s counselor) have a vivid picture of who I am after he/she is done reading the essay?”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If you answer “yes”, you have succeeded.  </a:t>
            </a:r>
          </a:p>
        </p:txBody>
      </p:sp>
      <p:sp>
        <p:nvSpPr>
          <p:cNvPr id="22532" name="Content Placeholder 4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2533" name="Picture 12" descr="C:\Documents and Settings\dtarker.NSCCA.127\Local Settings\Temporary Internet Files\Content.IE5\2535SB0W\MPj043942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7975" y="2286000"/>
            <a:ext cx="3524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Analyzing a Personal Statement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r>
              <a:rPr lang="en-US" smtClean="0"/>
              <a:t>Form groups of 3-4 people </a:t>
            </a:r>
          </a:p>
          <a:p>
            <a:r>
              <a:rPr lang="en-US" smtClean="0"/>
              <a:t>Read the Personal Statements Provided</a:t>
            </a:r>
          </a:p>
          <a:p>
            <a:r>
              <a:rPr lang="en-US" smtClean="0"/>
              <a:t>Discuss the Strengths and Weaknesses of each Statement </a:t>
            </a:r>
          </a:p>
        </p:txBody>
      </p:sp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3557" name="Picture 4" descr="C:\Documents and Settings\dtarker.NSCCA.127\Local Settings\Temporary Internet Files\Content.IE5\2535SB0W\MPj043841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981200"/>
            <a:ext cx="36576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886450" y="1066800"/>
            <a:ext cx="2743200" cy="1981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mtClean="0"/>
              <a:t>Brainstorming for Your Personal Theme</a:t>
            </a:r>
          </a:p>
        </p:txBody>
      </p:sp>
      <p:sp>
        <p:nvSpPr>
          <p:cNvPr id="24579" name="Picture Placeholder 6"/>
          <p:cNvSpPr>
            <a:spLocks noGrp="1" noTextEdit="1"/>
          </p:cNvSpPr>
          <p:nvPr>
            <p:ph type="pic" idx="1"/>
          </p:nvPr>
        </p:nvSpPr>
        <p:spPr>
          <a:xfrm>
            <a:off x="838200" y="1143000"/>
            <a:ext cx="4419600" cy="3514725"/>
          </a:xfrm>
          <a:prstGeom prst="roundRect">
            <a:avLst>
              <a:gd name="adj" fmla="val 782"/>
            </a:avLst>
          </a:prstGeom>
          <a:ln w="9525"/>
        </p:spPr>
      </p:sp>
      <p:sp>
        <p:nvSpPr>
          <p:cNvPr id="24580" name="Rectangle 1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Individualizing Your Story</a:t>
            </a:r>
          </a:p>
        </p:txBody>
      </p:sp>
      <p:pic>
        <p:nvPicPr>
          <p:cNvPr id="24581" name="Picture 16" descr="C:\Documents and Settings\dtarker.NSCCA.069\Local Settings\Temporary Internet Files\Content.IE5\SPLJD2XE\MCj036298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Step One: Defining Events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/>
              <a:t>At the top of a piece of paper, write : Defining Events in My Life that Led Me to This Point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/>
              <a:t>Take a few minutes to brainstorm a list of these defining events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/>
              <a:t>Don’t edit yourself!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/>
              <a:t>Write down any event, no matter how trivial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/>
          </a:p>
        </p:txBody>
      </p:sp>
      <p:pic>
        <p:nvPicPr>
          <p:cNvPr id="25605" name="Picture 8" descr="C:\Documents and Settings\dtarker.NSCCA.069\Local Settings\Temporary Internet Files\Content.IE5\SPLJD2XE\MPj042863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47800"/>
            <a:ext cx="365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Step Two: Identify a Pattern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 fontScale="850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/>
              <a:t>Read over your list.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/>
              <a:t>Is there a pattern or theme to your story?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/>
              <a:t>Is there one type of event or personality trait that pops up again and again?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/>
              <a:t>What kind of path led you here? Was it a straight shot or a treacherous climb?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/>
              <a:t>Have certain motivators influenced your decisions throughout your life?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/>
              <a:t>Write down your theme on the paper.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>
            <a:normAutofit fontScale="850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/>
          </a:p>
        </p:txBody>
      </p:sp>
      <p:pic>
        <p:nvPicPr>
          <p:cNvPr id="26629" name="Picture 4" descr="C:\Documents and Settings\dtarker.NSCCA.069\Local Settings\Temporary Internet Files\Content.IE5\97CL0YPL\MPj043900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71600"/>
            <a:ext cx="350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Why is it Important to Write a Strong Personal Statement?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eaLnBrk="1" hangingPunct="1"/>
            <a:r>
              <a:rPr lang="en-US" smtClean="0"/>
              <a:t>It’s a chance to </a:t>
            </a:r>
          </a:p>
          <a:p>
            <a:pPr lvl="1" eaLnBrk="1" hangingPunct="1"/>
            <a:r>
              <a:rPr lang="en-US" smtClean="0"/>
              <a:t>Show your </a:t>
            </a:r>
            <a:r>
              <a:rPr lang="en-US" b="1" u="sng" smtClean="0"/>
              <a:t>personality</a:t>
            </a:r>
          </a:p>
          <a:p>
            <a:pPr lvl="1" eaLnBrk="1" hangingPunct="1"/>
            <a:r>
              <a:rPr lang="en-US" smtClean="0"/>
              <a:t>Demonstrate your ability to write</a:t>
            </a:r>
          </a:p>
          <a:p>
            <a:pPr lvl="1" eaLnBrk="1" hangingPunct="1"/>
            <a:r>
              <a:rPr lang="en-US" smtClean="0"/>
              <a:t>Affirm your desire to attend that program of study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mtClean="0"/>
              <a:t> </a:t>
            </a:r>
          </a:p>
        </p:txBody>
      </p:sp>
      <p:pic>
        <p:nvPicPr>
          <p:cNvPr id="9220" name="Content Placeholder 4" descr="j0424178.wm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752600"/>
            <a:ext cx="3536950" cy="33528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>
                <a:solidFill>
                  <a:schemeClr val="tx2">
                    <a:satMod val="130000"/>
                  </a:schemeClr>
                </a:solidFill>
              </a:rPr>
              <a:t>Step Three: Brainstorm, Round Two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On a separate piece of paper, brainstorm responses to these topics.  Ask yourself how they fit into your overall theme. </a:t>
            </a:r>
          </a:p>
          <a:p>
            <a:pPr lvl="1" eaLnBrk="1" hangingPunct="1"/>
            <a:r>
              <a:rPr lang="en-US" sz="2200" smtClean="0"/>
              <a:t>Academic history</a:t>
            </a:r>
          </a:p>
          <a:p>
            <a:pPr lvl="1" eaLnBrk="1" hangingPunct="1"/>
            <a:r>
              <a:rPr lang="en-US" sz="2200" smtClean="0"/>
              <a:t>Your major and career goals</a:t>
            </a:r>
          </a:p>
          <a:p>
            <a:pPr lvl="1" eaLnBrk="1" hangingPunct="1"/>
            <a:r>
              <a:rPr lang="en-US" sz="2200" smtClean="0"/>
              <a:t>Are you prepared? (What makes you so?)</a:t>
            </a:r>
          </a:p>
          <a:p>
            <a:pPr lvl="1" eaLnBrk="1" hangingPunct="1"/>
            <a:r>
              <a:rPr lang="en-US" sz="2200" smtClean="0"/>
              <a:t>How will this university help you achieve your goals?</a:t>
            </a:r>
          </a:p>
          <a:p>
            <a:pPr lvl="1" eaLnBrk="1" hangingPunct="1"/>
            <a:r>
              <a:rPr lang="en-US" sz="2200" smtClean="0"/>
              <a:t>Cultural understanding</a:t>
            </a:r>
          </a:p>
          <a:p>
            <a:pPr lvl="1" eaLnBrk="1" hangingPunct="1"/>
            <a:r>
              <a:rPr lang="en-US" sz="2200" smtClean="0"/>
              <a:t>Educational challenges and hardships</a:t>
            </a:r>
          </a:p>
          <a:p>
            <a:pPr lvl="1" eaLnBrk="1" hangingPunct="1"/>
            <a:r>
              <a:rPr lang="en-US" sz="2200" smtClean="0"/>
              <a:t>Experiential learning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Step Four: Outline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Now write a working outline.</a:t>
            </a:r>
          </a:p>
          <a:p>
            <a:pPr eaLnBrk="1" hangingPunct="1"/>
            <a:r>
              <a:rPr lang="en-US" smtClean="0"/>
              <a:t>Will the structure be:</a:t>
            </a:r>
          </a:p>
          <a:p>
            <a:pPr lvl="1" eaLnBrk="1" hangingPunct="1"/>
            <a:r>
              <a:rPr lang="en-US" smtClean="0"/>
              <a:t>Narrative</a:t>
            </a:r>
          </a:p>
          <a:p>
            <a:pPr lvl="1" eaLnBrk="1" hangingPunct="1"/>
            <a:r>
              <a:rPr lang="en-US" smtClean="0"/>
              <a:t>Associative</a:t>
            </a:r>
          </a:p>
          <a:p>
            <a:pPr lvl="1" eaLnBrk="1" hangingPunct="1"/>
            <a:r>
              <a:rPr lang="en-US" smtClean="0"/>
              <a:t>Narrative/associative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Step Five: Write and Revise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eaLnBrk="1" hangingPunct="1"/>
            <a:r>
              <a:rPr lang="en-US" dirty="0" smtClean="0"/>
              <a:t>Write the rough draft of your essay</a:t>
            </a:r>
          </a:p>
          <a:p>
            <a:pPr eaLnBrk="1" hangingPunct="1"/>
            <a:r>
              <a:rPr lang="en-US" dirty="0" smtClean="0"/>
              <a:t>You </a:t>
            </a:r>
            <a:r>
              <a:rPr lang="en-US" dirty="0" smtClean="0"/>
              <a:t>can also review this PowerPoint online at:  </a:t>
            </a:r>
            <a:r>
              <a:rPr lang="en-US" dirty="0" smtClean="0">
                <a:hlinkClick r:id="rId2"/>
              </a:rPr>
              <a:t>http://facweb.northseattle.edu/dtarker/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30724" name="Picture 4" descr="C:\Users\DTARKE~1.011\AppData\Local\Temp\MP9004225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76850" y="2636838"/>
            <a:ext cx="3657600" cy="24384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Rule One: Know Thy Audience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eaLnBrk="1" hangingPunct="1"/>
            <a:r>
              <a:rPr lang="en-US" smtClean="0"/>
              <a:t>Read the personal statement guidelines.</a:t>
            </a:r>
          </a:p>
          <a:p>
            <a:pPr lvl="1" eaLnBrk="1" hangingPunct="1"/>
            <a:r>
              <a:rPr lang="en-US" smtClean="0"/>
              <a:t>What do they want to know about you?</a:t>
            </a:r>
          </a:p>
          <a:p>
            <a:pPr lvl="1" eaLnBrk="1" hangingPunct="1"/>
            <a:r>
              <a:rPr lang="en-US" smtClean="0"/>
              <a:t>What personal qualities do they value?</a:t>
            </a:r>
          </a:p>
          <a:p>
            <a:pPr lvl="1" eaLnBrk="1" hangingPunct="1"/>
            <a:r>
              <a:rPr lang="en-US" smtClean="0"/>
              <a:t> What type of student are they looking for? </a:t>
            </a:r>
          </a:p>
        </p:txBody>
      </p:sp>
      <p:sp>
        <p:nvSpPr>
          <p:cNvPr id="10244" name="Content Placeholder 5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5" name="Picture 4" descr="C:\Documents and Settings\dtarker.NSCCA.069\Local Settings\Temporary Internet Files\Content.IE5\RXS50T3D\MCj029572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971800"/>
            <a:ext cx="1901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Unspoken Questions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eaLnBrk="1" hangingPunct="1"/>
            <a:r>
              <a:rPr lang="en-US" smtClean="0"/>
              <a:t>Have you done your research?</a:t>
            </a:r>
          </a:p>
          <a:p>
            <a:pPr eaLnBrk="1" hangingPunct="1"/>
            <a:r>
              <a:rPr lang="en-US" smtClean="0"/>
              <a:t>Can you follow directions?</a:t>
            </a:r>
          </a:p>
          <a:p>
            <a:pPr eaLnBrk="1" hangingPunct="1"/>
            <a:r>
              <a:rPr lang="en-US" smtClean="0"/>
              <a:t>Do you really want this opportunity?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1268" name="Content Placeholder 5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9" name="Picture 4" descr="C:\Documents and Settings\dtarker.NSCCA.069\Local Settings\Temporary Internet Files\Content.IE5\DC82B0AK\MPj043941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6766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UW Guidelines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35100" y="1371600"/>
            <a:ext cx="3657600" cy="5334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Academic history</a:t>
            </a:r>
          </a:p>
          <a:p>
            <a:pPr lvl="1" eaLnBrk="1" hangingPunct="1"/>
            <a:r>
              <a:rPr lang="en-US" sz="2000" dirty="0" smtClean="0"/>
              <a:t>College career and </a:t>
            </a:r>
            <a:r>
              <a:rPr lang="en-US" sz="2000" u="sng" dirty="0" smtClean="0"/>
              <a:t>choices</a:t>
            </a:r>
          </a:p>
          <a:p>
            <a:pPr lvl="1" eaLnBrk="1" hangingPunct="1"/>
            <a:r>
              <a:rPr lang="en-US" sz="2000" dirty="0" smtClean="0"/>
              <a:t>Explanation of special circumstances</a:t>
            </a:r>
          </a:p>
          <a:p>
            <a:pPr eaLnBrk="1" hangingPunct="1"/>
            <a:r>
              <a:rPr lang="en-US" sz="2400" dirty="0" smtClean="0"/>
              <a:t>Your </a:t>
            </a:r>
            <a:r>
              <a:rPr lang="en-US" sz="2400" dirty="0" smtClean="0"/>
              <a:t>major and career goals</a:t>
            </a:r>
          </a:p>
          <a:p>
            <a:pPr lvl="1" eaLnBrk="1" hangingPunct="1"/>
            <a:r>
              <a:rPr lang="en-US" sz="2000" dirty="0" smtClean="0"/>
              <a:t>Major and career</a:t>
            </a:r>
          </a:p>
          <a:p>
            <a:pPr lvl="1" eaLnBrk="1" hangingPunct="1"/>
            <a:r>
              <a:rPr lang="en-US" sz="2000" dirty="0" smtClean="0"/>
              <a:t>Are you prepared</a:t>
            </a:r>
          </a:p>
          <a:p>
            <a:pPr lvl="1" eaLnBrk="1" hangingPunct="1"/>
            <a:r>
              <a:rPr lang="en-US" sz="2000" dirty="0" smtClean="0"/>
              <a:t>How will attending this college help you?</a:t>
            </a:r>
          </a:p>
          <a:p>
            <a:pPr lvl="1" eaLnBrk="1" hangingPunct="1"/>
            <a:r>
              <a:rPr lang="en-US" sz="2000" dirty="0" smtClean="0"/>
              <a:t>Alternate major explanation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12292" name="Content Placeholder 5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3" name="Picture 4" descr="C:\Documents and Settings\dtarker.NSCCA.069\Local Settings\Temporary Internet Files\Content.IE5\SPLJD2XE\MPj043943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65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Personal Elements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eaLnBrk="1" hangingPunct="1"/>
            <a:r>
              <a:rPr lang="en-US" smtClean="0"/>
              <a:t>Cultural understanding</a:t>
            </a:r>
          </a:p>
          <a:p>
            <a:pPr eaLnBrk="1" hangingPunct="1"/>
            <a:r>
              <a:rPr lang="en-US" smtClean="0"/>
              <a:t>Educational challenges and personal hardships</a:t>
            </a:r>
          </a:p>
          <a:p>
            <a:pPr eaLnBrk="1" hangingPunct="1"/>
            <a:r>
              <a:rPr lang="en-US" smtClean="0"/>
              <a:t>Community, Military or Volunteer Service</a:t>
            </a:r>
          </a:p>
          <a:p>
            <a:pPr eaLnBrk="1" hangingPunct="1"/>
            <a:r>
              <a:rPr lang="en-US" smtClean="0"/>
              <a:t>Experiential learning </a:t>
            </a:r>
          </a:p>
          <a:p>
            <a:pPr eaLnBrk="1" hangingPunct="1"/>
            <a:endParaRPr lang="en-US" smtClean="0"/>
          </a:p>
        </p:txBody>
      </p:sp>
      <p:pic>
        <p:nvPicPr>
          <p:cNvPr id="13316" name="Picture 18" descr="C:\Documents and Settings\dtarker.NSCCA.074\Local Settings\Temporary Internet Files\Content.IE5\YTQHQWC2\MP90039989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981200"/>
            <a:ext cx="3657600" cy="2436813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Format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There may be two different formation options: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Online submission options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Hard copy submission options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When you submit online, some formatting may be lost. This will not count against you.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Getting Started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 the questions</a:t>
            </a:r>
          </a:p>
          <a:p>
            <a:pPr eaLnBrk="1" hangingPunct="1"/>
            <a:r>
              <a:rPr lang="en-US" smtClean="0"/>
              <a:t>Generate response</a:t>
            </a:r>
          </a:p>
          <a:p>
            <a:pPr lvl="1" eaLnBrk="1" hangingPunct="1"/>
            <a:r>
              <a:rPr lang="en-US" smtClean="0"/>
              <a:t>Brainstorm </a:t>
            </a:r>
          </a:p>
          <a:p>
            <a:pPr lvl="1" eaLnBrk="1" hangingPunct="1"/>
            <a:r>
              <a:rPr lang="en-US" smtClean="0"/>
              <a:t>Idea Mapping (Clustering)</a:t>
            </a:r>
          </a:p>
          <a:p>
            <a:pPr eaLnBrk="1" hangingPunct="1"/>
            <a:r>
              <a:rPr lang="en-US" smtClean="0"/>
              <a:t>Research material that supports your responses</a:t>
            </a:r>
          </a:p>
          <a:p>
            <a:pPr eaLnBrk="1" hangingPunct="1"/>
            <a:r>
              <a:rPr lang="en-US" smtClean="0"/>
              <a:t>Create outline organizing this information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2">
                    <a:satMod val="130000"/>
                  </a:schemeClr>
                </a:solidFill>
              </a:rPr>
              <a:t>Use a “Theme</a:t>
            </a:r>
            <a:r>
              <a:rPr lang="en-US" sz="3800" dirty="0">
                <a:solidFill>
                  <a:schemeClr val="tx2">
                    <a:satMod val="130000"/>
                  </a:schemeClr>
                </a:solidFill>
              </a:rPr>
              <a:t>” to Organize Your Ideas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Theme = A Unifying Idea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Examples: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Overcoming obstacles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Helping others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Taking on great challenges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Creates coherence and unity </a:t>
            </a:r>
          </a:p>
        </p:txBody>
      </p:sp>
      <p:sp>
        <p:nvSpPr>
          <p:cNvPr id="16388" name="Content Placeholder 20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6389" name="Picture 20" descr="C:\Documents and Settings\dtarker.NSCCA.127\Local Settings\Temporary Internet Files\Content.IE5\E7TY08PQ\MPj043738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8592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1287</TotalTime>
  <Words>762</Words>
  <Application>Microsoft Office PowerPoint</Application>
  <PresentationFormat>On-screen Show (4:3)</PresentationFormat>
  <Paragraphs>141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Gill Sans MT</vt:lpstr>
      <vt:lpstr>Wingdings 2</vt:lpstr>
      <vt:lpstr>Verdana</vt:lpstr>
      <vt:lpstr>Calibri</vt:lpstr>
      <vt:lpstr>Wingdings</vt:lpstr>
      <vt:lpstr>Times New Roman</vt:lpstr>
      <vt:lpstr>Solstice</vt:lpstr>
      <vt:lpstr>Writing a Personal Statement</vt:lpstr>
      <vt:lpstr>Why is it Important to Write a Strong Personal Statement?</vt:lpstr>
      <vt:lpstr>Rule One: Know Thy Audience</vt:lpstr>
      <vt:lpstr>Unspoken Questions</vt:lpstr>
      <vt:lpstr>UW Guidelines</vt:lpstr>
      <vt:lpstr>Personal Elements</vt:lpstr>
      <vt:lpstr>Format </vt:lpstr>
      <vt:lpstr>Getting Started</vt:lpstr>
      <vt:lpstr>Use a “Theme” to Organize Your Ideas</vt:lpstr>
      <vt:lpstr>Theme example: Show, Don’t Tell</vt:lpstr>
      <vt:lpstr>Patterns of Organization</vt:lpstr>
      <vt:lpstr> Techniques to Make a Better Letter </vt:lpstr>
      <vt:lpstr>Things to Avoid</vt:lpstr>
      <vt:lpstr>Be Creative, Be an Individual</vt:lpstr>
      <vt:lpstr>Make Them Know You Better</vt:lpstr>
      <vt:lpstr>Analyzing a Personal Statement</vt:lpstr>
      <vt:lpstr>Brainstorming for Your Personal Theme</vt:lpstr>
      <vt:lpstr>Step One: Defining Events </vt:lpstr>
      <vt:lpstr>Step Two: Identify a Pattern</vt:lpstr>
      <vt:lpstr>Step Three: Brainstorm, Round Two</vt:lpstr>
      <vt:lpstr>Step Four: Outline</vt:lpstr>
      <vt:lpstr>Step Five: Write and Revise</vt:lpstr>
    </vt:vector>
  </TitlesOfParts>
  <Company>NSCC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Personal Statement</dc:title>
  <dc:creator>IT Services</dc:creator>
  <cp:lastModifiedBy>SCS</cp:lastModifiedBy>
  <cp:revision>302</cp:revision>
  <dcterms:created xsi:type="dcterms:W3CDTF">2007-10-30T15:55:28Z</dcterms:created>
  <dcterms:modified xsi:type="dcterms:W3CDTF">2013-01-23T21:15:13Z</dcterms:modified>
</cp:coreProperties>
</file>