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58" r:id="rId5"/>
    <p:sldId id="259" r:id="rId6"/>
    <p:sldId id="282" r:id="rId7"/>
    <p:sldId id="260" r:id="rId8"/>
    <p:sldId id="283" r:id="rId9"/>
    <p:sldId id="261" r:id="rId10"/>
    <p:sldId id="262" r:id="rId11"/>
    <p:sldId id="264" r:id="rId12"/>
    <p:sldId id="263" r:id="rId13"/>
    <p:sldId id="284" r:id="rId14"/>
    <p:sldId id="287" r:id="rId15"/>
    <p:sldId id="265" r:id="rId16"/>
    <p:sldId id="285" r:id="rId17"/>
    <p:sldId id="266" r:id="rId18"/>
    <p:sldId id="267" r:id="rId19"/>
    <p:sldId id="286" r:id="rId20"/>
    <p:sldId id="268" r:id="rId21"/>
    <p:sldId id="269" r:id="rId22"/>
    <p:sldId id="270" r:id="rId23"/>
    <p:sldId id="271" r:id="rId24"/>
    <p:sldId id="272" r:id="rId25"/>
    <p:sldId id="288" r:id="rId26"/>
    <p:sldId id="273" r:id="rId27"/>
    <p:sldId id="274" r:id="rId28"/>
    <p:sldId id="289" r:id="rId29"/>
    <p:sldId id="275" r:id="rId30"/>
    <p:sldId id="290" r:id="rId31"/>
    <p:sldId id="276" r:id="rId32"/>
    <p:sldId id="277" r:id="rId33"/>
    <p:sldId id="292" r:id="rId34"/>
    <p:sldId id="278" r:id="rId35"/>
    <p:sldId id="279" r:id="rId36"/>
    <p:sldId id="280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2658EE-6036-41DB-8086-D183BED198A0}" type="datetimeFigureOut">
              <a:rPr lang="en-US" smtClean="0"/>
              <a:pPr/>
              <a:t>5/14/2009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9D1F0C-33BD-4C69-AA8D-D5AB83FC93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Urinary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www.faqs.org/health/images/uchr_02_img0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33242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Juxtaglomerular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Point of contact between the distal convoluted tubule and the afferent and efferent arteriole</a:t>
            </a:r>
          </a:p>
          <a:p>
            <a:r>
              <a:rPr lang="en-US" dirty="0" smtClean="0"/>
              <a:t>Consists of the macula densa and juxtaglomerular cells</a:t>
            </a:r>
            <a:endParaRPr lang="en-US" dirty="0"/>
          </a:p>
        </p:txBody>
      </p:sp>
      <p:pic>
        <p:nvPicPr>
          <p:cNvPr id="19458" name="Picture 2" descr="http://www.hopkinsmedicine.org/medart/students/2000/images/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00400"/>
            <a:ext cx="51816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343400"/>
            <a:ext cx="8915400" cy="1524000"/>
          </a:xfrm>
        </p:spPr>
        <p:txBody>
          <a:bodyPr/>
          <a:lstStyle/>
          <a:p>
            <a:r>
              <a:rPr lang="en-US" dirty="0" smtClean="0"/>
              <a:t>Urine Formation and Elimination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medicalimages.allrefer.com/large/urine-sampl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600"/>
            <a:ext cx="4572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Nephrons remove wastes from the blood and regulate water and electrolyte concentrations</a:t>
            </a:r>
          </a:p>
          <a:p>
            <a:pPr lvl="1"/>
            <a:r>
              <a:rPr lang="en-US" dirty="0" smtClean="0"/>
              <a:t>Urine is the end product</a:t>
            </a:r>
          </a:p>
        </p:txBody>
      </p:sp>
      <p:pic>
        <p:nvPicPr>
          <p:cNvPr id="17412" name="Picture 4" descr="http://www.ahobart.btinternet.co.uk/biology/images/nephr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3276600" cy="3052036"/>
          </a:xfrm>
          <a:prstGeom prst="rect">
            <a:avLst/>
          </a:prstGeom>
          <a:noFill/>
        </p:spPr>
      </p:pic>
      <p:pic>
        <p:nvPicPr>
          <p:cNvPr id="17414" name="Picture 6" descr="http://www.bbc.co.uk/scotland/education/bitesize/standard/img/biology/kidney_function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52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r>
              <a:rPr lang="en-US" dirty="0" err="1" smtClean="0"/>
              <a:t>Glomerular</a:t>
            </a:r>
            <a:r>
              <a:rPr lang="en-US" dirty="0" smtClean="0"/>
              <a:t> Filtration: urine formation begins when water and dissolved material filter out of the glomerular capillaries</a:t>
            </a:r>
          </a:p>
          <a:p>
            <a:pPr lvl="1"/>
            <a:r>
              <a:rPr lang="en-US" dirty="0" smtClean="0"/>
              <a:t>Very premeable capillaries</a:t>
            </a:r>
          </a:p>
          <a:p>
            <a:pPr lvl="1"/>
            <a:r>
              <a:rPr lang="en-US" dirty="0" smtClean="0"/>
              <a:t>Filtrate is very similar                                                            to tissue fluid</a:t>
            </a:r>
            <a:endParaRPr lang="en-US" dirty="0"/>
          </a:p>
        </p:txBody>
      </p:sp>
      <p:pic>
        <p:nvPicPr>
          <p:cNvPr id="5" name="Picture 2" descr="http://faculty.southwest.tn.edu/rburkett/urinar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352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fau.pearlashes.com/anatomy/Chapter%2041B/images/Chapter%2041B_im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567034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/>
          <a:lstStyle/>
          <a:p>
            <a:r>
              <a:rPr lang="en-US" dirty="0" smtClean="0"/>
              <a:t>Due to hydrostatic pressure and osmotic pressure</a:t>
            </a:r>
          </a:p>
          <a:p>
            <a:r>
              <a:rPr lang="en-US" dirty="0" smtClean="0"/>
              <a:t>Rate: varies with pressure</a:t>
            </a:r>
          </a:p>
          <a:p>
            <a:pPr lvl="1"/>
            <a:r>
              <a:rPr lang="en-US" dirty="0" smtClean="0"/>
              <a:t>Changes with the diameter of arterioles</a:t>
            </a:r>
          </a:p>
          <a:p>
            <a:pPr lvl="2"/>
            <a:r>
              <a:rPr lang="en-US" dirty="0" smtClean="0"/>
              <a:t>As osmotic pressure or hydrostatic pressure increases, filtration rate decreases</a:t>
            </a:r>
          </a:p>
          <a:p>
            <a:pPr lvl="2"/>
            <a:r>
              <a:rPr lang="en-US" dirty="0" smtClean="0"/>
              <a:t>Kidneys produce about 125mL of glomerular fluid/minute</a:t>
            </a:r>
          </a:p>
          <a:p>
            <a:pPr lvl="3"/>
            <a:r>
              <a:rPr lang="en-US" dirty="0" smtClean="0"/>
              <a:t>Most is reabsorbed</a:t>
            </a:r>
            <a:endParaRPr lang="en-US" dirty="0"/>
          </a:p>
        </p:txBody>
      </p:sp>
      <p:pic>
        <p:nvPicPr>
          <p:cNvPr id="16386" name="Picture 2" descr="http://people.eku.edu/ritchisong/nephron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362450"/>
            <a:ext cx="3933825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ex-anatomy.org/image/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172200" cy="608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7150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Rate remains relatively constant</a:t>
            </a:r>
          </a:p>
          <a:p>
            <a:r>
              <a:rPr lang="en-US" dirty="0" smtClean="0"/>
              <a:t>Increased sympathetic nervous activity decreases glomerular filtration</a:t>
            </a:r>
          </a:p>
          <a:p>
            <a:r>
              <a:rPr lang="en-US" dirty="0" smtClean="0"/>
              <a:t>Macula densa senses decreased amounts of Cl, K, and Na ions </a:t>
            </a:r>
            <a:r>
              <a:rPr lang="en-US" dirty="0" smtClean="0">
                <a:sym typeface="Wingdings" pitchFamily="2" charset="2"/>
              </a:rPr>
              <a:t> juxtaglomerular cells release renin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Leads to vasoconstriction of afferent and efferent arterioles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Affects filtration rate and stimulates Na reabsorption</a:t>
            </a:r>
            <a:endParaRPr lang="en-US" dirty="0"/>
          </a:p>
        </p:txBody>
      </p:sp>
      <p:pic>
        <p:nvPicPr>
          <p:cNvPr id="15362" name="Picture 2" descr="http://education.vetmed.vt.edu/Curriculum/VM8054/Labs/Lab23/IMAGES/MACULA%20DENSA%20SKE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Tubular Reabsorption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/>
              <a:t>Substances are selectively reabsorbed</a:t>
            </a:r>
          </a:p>
          <a:p>
            <a:r>
              <a:rPr lang="en-US" dirty="0" smtClean="0"/>
              <a:t>Most occurs at the proximal tubule</a:t>
            </a:r>
          </a:p>
          <a:p>
            <a:pPr lvl="1"/>
            <a:r>
              <a:rPr lang="en-US" dirty="0" smtClean="0"/>
              <a:t>Epithelial cells have microvilli</a:t>
            </a:r>
          </a:p>
          <a:p>
            <a:r>
              <a:rPr lang="en-US" dirty="0" smtClean="0"/>
              <a:t>Active transport: glucose, amino acids, Na ions</a:t>
            </a:r>
          </a:p>
          <a:p>
            <a:r>
              <a:rPr lang="en-US" dirty="0" smtClean="0"/>
              <a:t>Osmosis: water</a:t>
            </a:r>
          </a:p>
          <a:p>
            <a:pPr lvl="1"/>
            <a:r>
              <a:rPr lang="en-US" dirty="0" smtClean="0"/>
              <a:t>Remaining substances are concentrated as water is reabsorbed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uic.edu/classes/bios/bios100/lecturesf04am/kidney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248400" cy="559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Consists of the kidneys, ureters, urinary bladder, and urethra</a:t>
            </a:r>
          </a:p>
          <a:p>
            <a:r>
              <a:rPr lang="en-US" dirty="0" smtClean="0"/>
              <a:t>Kidneys: high of the posterior wall of abdominal cavity</a:t>
            </a:r>
          </a:p>
        </p:txBody>
      </p:sp>
      <p:pic>
        <p:nvPicPr>
          <p:cNvPr id="36866" name="Picture 2" descr="http://www.clarian.org/ADAM/doc/graphics/images/en/10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Urine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Antidiuretic hormones increase the permeability of the distal convoluted tubule and collecting duct</a:t>
            </a:r>
          </a:p>
          <a:p>
            <a:pPr lvl="1"/>
            <a:r>
              <a:rPr lang="en-US" dirty="0" smtClean="0"/>
              <a:t>Promoting water reabsorption</a:t>
            </a:r>
          </a:p>
          <a:p>
            <a:r>
              <a:rPr lang="en-US" dirty="0" smtClean="0"/>
              <a:t>Diffusion: reabsorbs 50% of the urea</a:t>
            </a:r>
            <a:endParaRPr lang="en-US" dirty="0"/>
          </a:p>
        </p:txBody>
      </p:sp>
      <p:pic>
        <p:nvPicPr>
          <p:cNvPr id="4" name="Picture 4" descr="http://www.lab.anhb.uwa.edu.au/mb140/CorePages/Urinary/Images/kidney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810000" cy="4762500"/>
          </a:xfrm>
          <a:prstGeom prst="rect">
            <a:avLst/>
          </a:prstGeom>
          <a:solidFill>
            <a:schemeClr val="accent4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953000" cy="4495800"/>
          </a:xfrm>
        </p:spPr>
        <p:txBody>
          <a:bodyPr/>
          <a:lstStyle/>
          <a:p>
            <a:r>
              <a:rPr lang="en-US" dirty="0" smtClean="0"/>
              <a:t>About 95% water</a:t>
            </a:r>
          </a:p>
          <a:p>
            <a:pPr lvl="1"/>
            <a:r>
              <a:rPr lang="en-US" dirty="0" smtClean="0"/>
              <a:t>Urea and uric acid</a:t>
            </a:r>
          </a:p>
          <a:p>
            <a:pPr lvl="1"/>
            <a:r>
              <a:rPr lang="en-US" dirty="0" smtClean="0"/>
              <a:t>Varying amounts of electrolytes and traces of amino acids</a:t>
            </a:r>
          </a:p>
          <a:p>
            <a:pPr lvl="1"/>
            <a:r>
              <a:rPr lang="en-US" dirty="0" smtClean="0"/>
              <a:t>Volume varies with fluid intake and environmental factors</a:t>
            </a:r>
            <a:endParaRPr lang="en-US" dirty="0"/>
          </a:p>
        </p:txBody>
      </p:sp>
      <p:pic>
        <p:nvPicPr>
          <p:cNvPr id="5" name="Picture 2" descr="http://scienceblogs.com/startswithabang/upload/2009/04/putting_the_yellow_in_your_uri/urine-contents.jpg"/>
          <p:cNvPicPr>
            <a:picLocks noChangeAspect="1" noChangeArrowheads="1"/>
          </p:cNvPicPr>
          <p:nvPr/>
        </p:nvPicPr>
        <p:blipFill>
          <a:blip r:embed="rId2"/>
          <a:srcRect t="7691"/>
          <a:stretch>
            <a:fillRect/>
          </a:stretch>
        </p:blipFill>
        <p:spPr bwMode="auto">
          <a:xfrm>
            <a:off x="5334000" y="1600200"/>
            <a:ext cx="3733800" cy="457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638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Ureter: extend from the kidney to the urinary bladder</a:t>
            </a:r>
          </a:p>
          <a:p>
            <a:pPr lvl="1"/>
            <a:r>
              <a:rPr lang="en-US" dirty="0" smtClean="0"/>
              <a:t>Peristaltic waves force urine to the urinary bladder</a:t>
            </a:r>
          </a:p>
          <a:p>
            <a:r>
              <a:rPr lang="en-US" dirty="0" smtClean="0"/>
              <a:t>Urinary bladder: stores urine and forces it through the urethra during micturition</a:t>
            </a:r>
          </a:p>
          <a:p>
            <a:r>
              <a:rPr lang="en-US" dirty="0" smtClean="0"/>
              <a:t>Urethral Sphincter: detrusor muscle</a:t>
            </a:r>
          </a:p>
          <a:p>
            <a:r>
              <a:rPr lang="en-US" dirty="0" smtClean="0"/>
              <a:t>Urethra: conveys urine from the urinary bladder to the outside</a:t>
            </a:r>
            <a:endParaRPr lang="en-US" dirty="0"/>
          </a:p>
        </p:txBody>
      </p:sp>
      <p:pic>
        <p:nvPicPr>
          <p:cNvPr id="11266" name="Picture 2" descr="http://www.worsleyschool.net/science/files/urinary/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09800"/>
            <a:ext cx="277177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Micturition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Expelling of urine</a:t>
            </a:r>
          </a:p>
          <a:p>
            <a:r>
              <a:rPr lang="en-US" dirty="0" smtClean="0"/>
              <a:t>Contracts the detrusor muscle and relaxes the external urethral sphincter</a:t>
            </a:r>
          </a:p>
          <a:p>
            <a:pPr lvl="1"/>
            <a:endParaRPr lang="en-US" dirty="0"/>
          </a:p>
        </p:txBody>
      </p:sp>
      <p:pic>
        <p:nvPicPr>
          <p:cNvPr id="10242" name="Picture 2" descr="http://www.daviddarling.info/images/urinary_blad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352800"/>
            <a:ext cx="4600575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Micturition Reflex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r>
              <a:rPr lang="en-US" dirty="0" smtClean="0"/>
              <a:t>Distension: stimulates stretch receptors in bladder wall</a:t>
            </a:r>
          </a:p>
          <a:p>
            <a:r>
              <a:rPr lang="en-US" dirty="0" smtClean="0"/>
              <a:t>Micturition reflex center in the spinal cord sends parasympathetic motor impulses to the detrusor muscle</a:t>
            </a:r>
          </a:p>
          <a:p>
            <a:r>
              <a:rPr lang="en-US" dirty="0" smtClean="0"/>
              <a:t>As the bladder fills, its internal pressure increases</a:t>
            </a:r>
          </a:p>
          <a:p>
            <a:pPr lvl="1"/>
            <a:r>
              <a:rPr lang="en-US" dirty="0" smtClean="0"/>
              <a:t>Forces the internal urethral sphincter open</a:t>
            </a:r>
          </a:p>
          <a:p>
            <a:r>
              <a:rPr lang="en-US" dirty="0" smtClean="0"/>
              <a:t>A second reflex relaxes the external urethral sphincter unless voluntary control maintains its contraction</a:t>
            </a:r>
          </a:p>
          <a:p>
            <a:r>
              <a:rPr lang="en-US" dirty="0" smtClean="0"/>
              <a:t>Nerve centers in the cerebral cortex and brain stem aid in control of urination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http://academic.kellogg.cc.mi.us/herbrandsonc/bio201_McKinley/f27-9a_urinary_bladder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70857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8686800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Water, Electrolyte, </a:t>
            </a:r>
            <a:r>
              <a:rPr lang="en-US" sz="4000" dirty="0" smtClean="0"/>
              <a:t>&amp; Acid-Base </a:t>
            </a:r>
            <a:r>
              <a:rPr lang="en-US" sz="4000" dirty="0" smtClean="0"/>
              <a:t>Balance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elegantboredom.files.wordpress.com/2009/04/1222830children-playing-in-the-spray-of-an-open-fire-hydrant-to-escape-the-ongoing-heat-wave-postersjp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810000" cy="2857500"/>
          </a:xfrm>
          <a:prstGeom prst="rect">
            <a:avLst/>
          </a:prstGeom>
          <a:noFill/>
        </p:spPr>
      </p:pic>
      <p:pic>
        <p:nvPicPr>
          <p:cNvPr id="8196" name="Picture 4" descr="http://newsimg.bbc.co.uk/media/images/41962000/jpg/_41962356_hydrant_andr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962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Maintenance of water and electrolyte balance requires equal quantities of these substances entering and leaving the body.</a:t>
            </a:r>
          </a:p>
          <a:p>
            <a:r>
              <a:rPr lang="en-US" dirty="0" smtClean="0"/>
              <a:t>Altering the water balance affects the electrolyte balance.</a:t>
            </a:r>
            <a:endParaRPr lang="en-US" dirty="0"/>
          </a:p>
        </p:txBody>
      </p:sp>
      <p:pic>
        <p:nvPicPr>
          <p:cNvPr id="5" name="Picture 2" descr="http://wc88golf.com/images/golf/Cavazos%20retaining%20water%20aga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6576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trangebreedcartoons.com/images/retaining_wa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43559"/>
            <a:ext cx="3733800" cy="4809641"/>
          </a:xfrm>
          <a:prstGeom prst="rect">
            <a:avLst/>
          </a:prstGeom>
          <a:noFill/>
        </p:spPr>
      </p:pic>
      <p:pic>
        <p:nvPicPr>
          <p:cNvPr id="47108" name="Picture 4" descr="http://www.cartoonstock.com/lowres/dre0390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3486912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Body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791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Fluid Compartments: </a:t>
            </a:r>
          </a:p>
          <a:p>
            <a:pPr lvl="1"/>
            <a:r>
              <a:rPr lang="en-US" dirty="0" smtClean="0"/>
              <a:t>Intracellular: fluids and electrolytes inside cell membranes</a:t>
            </a:r>
          </a:p>
          <a:p>
            <a:pPr lvl="2"/>
            <a:r>
              <a:rPr lang="en-US" dirty="0" smtClean="0"/>
              <a:t>High concentration of K, PO</a:t>
            </a:r>
            <a:r>
              <a:rPr lang="en-US" baseline="-25000" dirty="0" smtClean="0"/>
              <a:t>4</a:t>
            </a:r>
            <a:r>
              <a:rPr lang="en-US" dirty="0" smtClean="0"/>
              <a:t>, Mg, SO</a:t>
            </a:r>
            <a:r>
              <a:rPr lang="en-US" baseline="-25000" dirty="0" smtClean="0"/>
              <a:t>4</a:t>
            </a:r>
            <a:r>
              <a:rPr lang="en-US" dirty="0" smtClean="0"/>
              <a:t> ions</a:t>
            </a:r>
          </a:p>
          <a:p>
            <a:pPr lvl="2"/>
            <a:r>
              <a:rPr lang="en-US" dirty="0" smtClean="0"/>
              <a:t>Lower concentration of Na, Cl, and bicarbonate ions</a:t>
            </a:r>
          </a:p>
          <a:p>
            <a:pPr lvl="1"/>
            <a:r>
              <a:rPr lang="en-US" dirty="0" smtClean="0"/>
              <a:t>Extracellular: fluid outside cell membrane</a:t>
            </a:r>
          </a:p>
          <a:p>
            <a:pPr lvl="2"/>
            <a:r>
              <a:rPr lang="en-US" dirty="0" smtClean="0"/>
              <a:t>High concentration of Na, Cl, and bicarbonate ions</a:t>
            </a:r>
          </a:p>
          <a:p>
            <a:pPr lvl="2"/>
            <a:r>
              <a:rPr lang="en-US" dirty="0" smtClean="0"/>
              <a:t>Lower concentration of Ca, Mg, PO</a:t>
            </a:r>
            <a:r>
              <a:rPr lang="en-US" baseline="-25000" dirty="0" smtClean="0"/>
              <a:t>4</a:t>
            </a:r>
            <a:r>
              <a:rPr lang="en-US" dirty="0" smtClean="0"/>
              <a:t>, and SO</a:t>
            </a:r>
            <a:r>
              <a:rPr lang="en-US" baseline="-25000" dirty="0" smtClean="0"/>
              <a:t>4</a:t>
            </a:r>
            <a:r>
              <a:rPr lang="en-US" dirty="0" smtClean="0"/>
              <a:t> ions</a:t>
            </a:r>
          </a:p>
          <a:p>
            <a:pPr lvl="1"/>
            <a:r>
              <a:rPr lang="en-US" dirty="0" smtClean="0"/>
              <a:t>Plasma contains more protein than interstitial fluid or lymph</a:t>
            </a:r>
            <a:endParaRPr lang="en-US" dirty="0"/>
          </a:p>
        </p:txBody>
      </p:sp>
      <p:pic>
        <p:nvPicPr>
          <p:cNvPr id="6146" name="Picture 2" descr="http://www.equistat.co.uk/images/body_fluid_compartments.gif"/>
          <p:cNvPicPr>
            <a:picLocks noChangeAspect="1" noChangeArrowheads="1"/>
          </p:cNvPicPr>
          <p:nvPr/>
        </p:nvPicPr>
        <p:blipFill>
          <a:blip r:embed="rId2"/>
          <a:srcRect l="42182"/>
          <a:stretch>
            <a:fillRect/>
          </a:stretch>
        </p:blipFill>
        <p:spPr bwMode="auto">
          <a:xfrm>
            <a:off x="6115050" y="2057400"/>
            <a:ext cx="30289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419600" cy="4495800"/>
          </a:xfrm>
        </p:spPr>
        <p:txBody>
          <a:bodyPr/>
          <a:lstStyle/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Renal Sinus: hollow region</a:t>
            </a:r>
          </a:p>
          <a:p>
            <a:pPr lvl="1"/>
            <a:r>
              <a:rPr lang="en-US" dirty="0" smtClean="0"/>
              <a:t>Expand into renal pelvis</a:t>
            </a:r>
          </a:p>
          <a:p>
            <a:pPr lvl="1"/>
            <a:r>
              <a:rPr lang="en-US" dirty="0" smtClean="0"/>
              <a:t>Renal papillae project into the renal sinus</a:t>
            </a:r>
          </a:p>
          <a:p>
            <a:pPr lvl="1"/>
            <a:r>
              <a:rPr lang="en-US" dirty="0" smtClean="0"/>
              <a:t>Each kidney divides into a medulla and a cortex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38914" name="Picture 2" descr="http://www.comprehensive-kidney-facts.com/images/Kidney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0343" y="1828800"/>
            <a:ext cx="4223657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static.howstuffworks.com/gif/h2o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r>
              <a:rPr lang="en-US" dirty="0" smtClean="0"/>
              <a:t>Hydrostatic and osmotic pressure regulate movement</a:t>
            </a:r>
          </a:p>
          <a:p>
            <a:pPr lvl="1"/>
            <a:r>
              <a:rPr lang="en-US" dirty="0" smtClean="0"/>
              <a:t>Hydrostatic: forces fluid out of plasma</a:t>
            </a:r>
          </a:p>
          <a:p>
            <a:pPr lvl="2"/>
            <a:r>
              <a:rPr lang="en-US" dirty="0" smtClean="0"/>
              <a:t>Drives into lymph vessels</a:t>
            </a:r>
          </a:p>
          <a:p>
            <a:pPr lvl="1"/>
            <a:r>
              <a:rPr lang="en-US" dirty="0" smtClean="0"/>
              <a:t>Osmotic: returns fluid to plasma</a:t>
            </a:r>
          </a:p>
          <a:p>
            <a:pPr lvl="2"/>
            <a:r>
              <a:rPr lang="en-US" dirty="0" smtClean="0"/>
              <a:t>Regulates fluid in and out of cells</a:t>
            </a:r>
          </a:p>
          <a:p>
            <a:r>
              <a:rPr lang="en-US" dirty="0" smtClean="0"/>
              <a:t>Na ion concentrations are </a:t>
            </a:r>
            <a:r>
              <a:rPr lang="en-US" dirty="0" smtClean="0"/>
              <a:t>                                           especially </a:t>
            </a:r>
            <a:r>
              <a:rPr lang="en-US" dirty="0" smtClean="0"/>
              <a:t>important in </a:t>
            </a:r>
            <a:r>
              <a:rPr lang="en-US" dirty="0" smtClean="0"/>
              <a:t>                                                     fluid </a:t>
            </a:r>
            <a:r>
              <a:rPr lang="en-US" dirty="0" smtClean="0"/>
              <a:t>movement regulation</a:t>
            </a:r>
            <a:endParaRPr lang="en-US" dirty="0"/>
          </a:p>
        </p:txBody>
      </p:sp>
      <p:pic>
        <p:nvPicPr>
          <p:cNvPr id="5124" name="Picture 4" descr="http://www.biosbcc.net/doohan/sample/images/CO%20and%20MAP/0303lym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00400"/>
            <a:ext cx="359491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water comes from consuming liquids and moist foods</a:t>
            </a:r>
          </a:p>
          <a:p>
            <a:r>
              <a:rPr lang="en-US" dirty="0" smtClean="0"/>
              <a:t>Oxidative metabolism produces some </a:t>
            </a:r>
            <a:r>
              <a:rPr lang="en-US" dirty="0" smtClean="0"/>
              <a:t>water</a:t>
            </a:r>
            <a:endParaRPr lang="en-US" dirty="0" smtClean="0"/>
          </a:p>
        </p:txBody>
      </p:sp>
      <p:pic>
        <p:nvPicPr>
          <p:cNvPr id="4098" name="Picture 2" descr="http://everystockphoto.s3.amazonaws.com/apple_green_fruit_24042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429000"/>
            <a:ext cx="295275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/>
              <a:t>Water </a:t>
            </a:r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Thirst</a:t>
            </a:r>
          </a:p>
          <a:p>
            <a:pPr lvl="1"/>
            <a:r>
              <a:rPr lang="en-US" dirty="0" smtClean="0"/>
              <a:t>Drinking and stomach distension inhibit</a:t>
            </a:r>
          </a:p>
          <a:p>
            <a:pPr lvl="1"/>
            <a:r>
              <a:rPr lang="en-US" dirty="0" smtClean="0"/>
              <a:t>Water is lost from urine, feces, and sweat</a:t>
            </a:r>
          </a:p>
          <a:p>
            <a:r>
              <a:rPr lang="en-US" dirty="0" smtClean="0"/>
              <a:t>Distal convoluted tubules and collecting ducts of the nephrons regulate water output</a:t>
            </a:r>
            <a:endParaRPr lang="en-US" dirty="0"/>
          </a:p>
        </p:txBody>
      </p:sp>
      <p:pic>
        <p:nvPicPr>
          <p:cNvPr id="49154" name="Picture 2" descr="http://www.lifedynamix.com/articles/files/Drinking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45659"/>
            <a:ext cx="3200400" cy="213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Important: Na, K, Ca, Mg, Cl, SO</a:t>
            </a:r>
            <a:r>
              <a:rPr lang="en-US" baseline="-25000" dirty="0" smtClean="0"/>
              <a:t>4</a:t>
            </a:r>
            <a:r>
              <a:rPr lang="en-US" dirty="0" smtClean="0"/>
              <a:t>, PO</a:t>
            </a:r>
            <a:r>
              <a:rPr lang="en-US" baseline="-25000" dirty="0" smtClean="0"/>
              <a:t>4</a:t>
            </a:r>
            <a:r>
              <a:rPr lang="en-US" dirty="0" smtClean="0"/>
              <a:t>, H, and bicarbonate ions</a:t>
            </a:r>
          </a:p>
          <a:p>
            <a:pPr lvl="1"/>
            <a:r>
              <a:rPr lang="en-US" dirty="0" smtClean="0"/>
              <a:t>Obtained from foods and beverages</a:t>
            </a:r>
          </a:p>
          <a:p>
            <a:pPr lvl="2"/>
            <a:r>
              <a:rPr lang="en-US" dirty="0" smtClean="0"/>
              <a:t>Severe electrolyte deficiency may produce salt carvings</a:t>
            </a:r>
          </a:p>
          <a:p>
            <a:pPr lvl="1"/>
            <a:r>
              <a:rPr lang="en-US" dirty="0" smtClean="0"/>
              <a:t>Lost through perspiration, feces, and urine</a:t>
            </a:r>
          </a:p>
          <a:p>
            <a:pPr lvl="1"/>
            <a:r>
              <a:rPr lang="en-US" dirty="0" smtClean="0"/>
              <a:t>Na and K: regulated by adrenal cortex</a:t>
            </a:r>
          </a:p>
          <a:p>
            <a:pPr lvl="1"/>
            <a:r>
              <a:rPr lang="en-US" dirty="0" smtClean="0"/>
              <a:t>Ca: parathyroid hormone and calcitonin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Acid-Base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r>
              <a:rPr lang="en-US" dirty="0" smtClean="0"/>
              <a:t>Acids: electrolytes that release H ions</a:t>
            </a:r>
          </a:p>
          <a:p>
            <a:r>
              <a:rPr lang="en-US" dirty="0" smtClean="0"/>
              <a:t>Bases: combine with H ions</a:t>
            </a:r>
          </a:p>
        </p:txBody>
      </p:sp>
      <p:pic>
        <p:nvPicPr>
          <p:cNvPr id="2050" name="Picture 2" descr="http://www.mhhe.com/physsci/chemistry/chang7/esp/folder_structure/cr/m3/s3/assets/images/crm3s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4495800" cy="3292200"/>
          </a:xfrm>
          <a:prstGeom prst="rect">
            <a:avLst/>
          </a:prstGeom>
          <a:noFill/>
        </p:spPr>
      </p:pic>
      <p:pic>
        <p:nvPicPr>
          <p:cNvPr id="2052" name="Picture 4" descr="http://lrs.ed.uiuc.edu/students/mihyewon/images/pHdra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09800"/>
            <a:ext cx="302895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Regulation of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Acid-Base buffer system: minimize pH change</a:t>
            </a:r>
          </a:p>
          <a:p>
            <a:pPr lvl="1"/>
            <a:r>
              <a:rPr lang="en-US" dirty="0" smtClean="0"/>
              <a:t>Buffer system converts strong acids into weaker acids, or strong bases into weaker bases</a:t>
            </a:r>
          </a:p>
          <a:p>
            <a:pPr lvl="2"/>
            <a:r>
              <a:rPr lang="en-US" dirty="0" smtClean="0"/>
              <a:t>Bicarbonate buffer system, phosphate buffer system, and protein buffer system</a:t>
            </a:r>
          </a:p>
          <a:p>
            <a:pPr lvl="2"/>
            <a:endParaRPr lang="en-US" dirty="0"/>
          </a:p>
        </p:txBody>
      </p:sp>
      <p:pic>
        <p:nvPicPr>
          <p:cNvPr id="4" name="Picture 2" descr="http://www.waterforlife.net.au/files/u1/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67200"/>
            <a:ext cx="5005929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Respiratory center controls the rate and depth of breathing </a:t>
            </a:r>
          </a:p>
          <a:p>
            <a:r>
              <a:rPr lang="en-US" dirty="0" smtClean="0"/>
              <a:t>Kidney </a:t>
            </a:r>
            <a:r>
              <a:rPr lang="en-US" dirty="0" err="1" smtClean="0"/>
              <a:t>nephrons</a:t>
            </a:r>
            <a:r>
              <a:rPr lang="en-US" dirty="0" smtClean="0"/>
              <a:t> secrete H ions</a:t>
            </a:r>
          </a:p>
          <a:p>
            <a:r>
              <a:rPr lang="en-US" dirty="0" smtClean="0"/>
              <a:t>Chemical buffers act more rapidly that physiological buffers</a:t>
            </a:r>
          </a:p>
          <a:p>
            <a:endParaRPr lang="en-US" dirty="0"/>
          </a:p>
        </p:txBody>
      </p:sp>
      <p:pic>
        <p:nvPicPr>
          <p:cNvPr id="51204" name="Picture 4" descr="http://knol.google.com/k/-/-/sgs2u4d4tbid/kdypk3/phlv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908146"/>
            <a:ext cx="4457700" cy="2549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Remove and excrete metabolic wastes from blood</a:t>
            </a:r>
          </a:p>
          <a:p>
            <a:r>
              <a:rPr lang="en-US" dirty="0" smtClean="0"/>
              <a:t>Regulate RBC production and blood pressure</a:t>
            </a:r>
          </a:p>
          <a:p>
            <a:r>
              <a:rPr lang="en-US" dirty="0" smtClean="0"/>
              <a:t>Regulate the volume, composition, and pH of body fluids</a:t>
            </a:r>
          </a:p>
          <a:p>
            <a:endParaRPr lang="en-US" dirty="0"/>
          </a:p>
        </p:txBody>
      </p:sp>
      <p:pic>
        <p:nvPicPr>
          <p:cNvPr id="23554" name="Picture 2" descr="http://img.dailymail.co.uk/i/pix/2007/12_01/kidneyDM0312_800x4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439192"/>
            <a:ext cx="5410200" cy="3266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Arterial blood flows through the renal arteries, interlobular arteries, arcuate arteries, afferent arterioles, glomerular capillaries, efferent arterioles, and peritubular capillaries</a:t>
            </a:r>
          </a:p>
          <a:p>
            <a:r>
              <a:rPr lang="en-US" dirty="0" smtClean="0"/>
              <a:t>Venous blood returns through a series of vessels that correspond to the arterial pathways</a:t>
            </a:r>
            <a:endParaRPr lang="en-US" dirty="0"/>
          </a:p>
        </p:txBody>
      </p:sp>
      <p:pic>
        <p:nvPicPr>
          <p:cNvPr id="22530" name="Picture 2" descr="https://services.epnet.com/GetImage.aspx/getImage.aspx?ImageIID=74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419600"/>
            <a:ext cx="2637556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cache.eb.com/eb/image?id=72185&amp;rendTypeId=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509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105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Functional unit of the kidney</a:t>
            </a:r>
          </a:p>
          <a:p>
            <a:r>
              <a:rPr lang="en-US" dirty="0" smtClean="0"/>
              <a:t>Structure: consists of a renal corpuscle and renal tubule</a:t>
            </a:r>
          </a:p>
          <a:p>
            <a:pPr lvl="1"/>
            <a:r>
              <a:rPr lang="en-US" dirty="0" smtClean="0"/>
              <a:t>Corpuscle: glomerrulus and glomerular capsule</a:t>
            </a:r>
          </a:p>
          <a:p>
            <a:pPr lvl="1"/>
            <a:r>
              <a:rPr lang="en-US" dirty="0" smtClean="0"/>
              <a:t>Renal Tube include proximal convoluted tubule, nephron loop, distal convoluted tubule, and collecting ducts</a:t>
            </a:r>
          </a:p>
          <a:p>
            <a:pPr lvl="2"/>
            <a:r>
              <a:rPr lang="en-US" dirty="0" smtClean="0"/>
              <a:t>Collecting ducts empty into minor calyx of renal pelvis</a:t>
            </a:r>
            <a:endParaRPr lang="en-US" dirty="0"/>
          </a:p>
        </p:txBody>
      </p:sp>
      <p:pic>
        <p:nvPicPr>
          <p:cNvPr id="21508" name="Picture 4" descr="http://www.ratical.org/radiation/vzajic/neph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599"/>
            <a:ext cx="3533775" cy="4120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unckidneycenter.org/images/glomeru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042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 of a Nephron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/>
          <a:lstStyle/>
          <a:p>
            <a:r>
              <a:rPr lang="en-US" dirty="0" smtClean="0"/>
              <a:t>Glomerular capillary receives blood from the afferent arteriole and passes it to the efferent arteriole</a:t>
            </a:r>
          </a:p>
          <a:p>
            <a:r>
              <a:rPr lang="en-US" dirty="0" smtClean="0"/>
              <a:t>Efferent arteriole gives rise to the peritubular capillary system</a:t>
            </a:r>
          </a:p>
          <a:p>
            <a:pPr lvl="1"/>
            <a:r>
              <a:rPr lang="en-US" dirty="0" smtClean="0"/>
              <a:t>Surrounds the renal tubule</a:t>
            </a:r>
            <a:endParaRPr lang="en-US" dirty="0"/>
          </a:p>
        </p:txBody>
      </p:sp>
      <p:pic>
        <p:nvPicPr>
          <p:cNvPr id="20482" name="Picture 2" descr="http://www.siumed.edu/%7Edking2/crr/images/cor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267200" cy="3401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1037</TotalTime>
  <Words>922</Words>
  <Application>Microsoft Office PowerPoint</Application>
  <PresentationFormat>On-screen Show (4:3)</PresentationFormat>
  <Paragraphs>130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Urinary System</vt:lpstr>
      <vt:lpstr>Introduction</vt:lpstr>
      <vt:lpstr>Kidney</vt:lpstr>
      <vt:lpstr>Kidney Functions</vt:lpstr>
      <vt:lpstr>Renal Blood Vessels</vt:lpstr>
      <vt:lpstr>Slide 6</vt:lpstr>
      <vt:lpstr>Nephrons</vt:lpstr>
      <vt:lpstr>Slide 8</vt:lpstr>
      <vt:lpstr>Blood Supply of a Nephron</vt:lpstr>
      <vt:lpstr>Juxtaglomerular Apparatus</vt:lpstr>
      <vt:lpstr>Urine Formation and Elimination</vt:lpstr>
      <vt:lpstr>Urine Formation</vt:lpstr>
      <vt:lpstr>Urine Formation</vt:lpstr>
      <vt:lpstr>Slide 14</vt:lpstr>
      <vt:lpstr>Filtration</vt:lpstr>
      <vt:lpstr>Slide 16</vt:lpstr>
      <vt:lpstr>Regulation of Filtration</vt:lpstr>
      <vt:lpstr>Tubular Reabsorption</vt:lpstr>
      <vt:lpstr>Slide 19</vt:lpstr>
      <vt:lpstr>Regulation of Urine Concentration</vt:lpstr>
      <vt:lpstr>Urine</vt:lpstr>
      <vt:lpstr>Urine Elimination</vt:lpstr>
      <vt:lpstr>Micturition</vt:lpstr>
      <vt:lpstr>Micturition Reflex</vt:lpstr>
      <vt:lpstr>Slide 25</vt:lpstr>
      <vt:lpstr>Water, Electrolyte, &amp; Acid-Base Balance</vt:lpstr>
      <vt:lpstr>Introduction</vt:lpstr>
      <vt:lpstr>Slide 28</vt:lpstr>
      <vt:lpstr>Distribution of Body Fluids</vt:lpstr>
      <vt:lpstr>Slide 30</vt:lpstr>
      <vt:lpstr>Movement of Fluid</vt:lpstr>
      <vt:lpstr>Water Balance</vt:lpstr>
      <vt:lpstr>Water Balance</vt:lpstr>
      <vt:lpstr>Electrolyte Balance</vt:lpstr>
      <vt:lpstr>Acid-Base Balance</vt:lpstr>
      <vt:lpstr>Regulation of pH</vt:lpstr>
      <vt:lpstr>Regulation of pH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System</dc:title>
  <dc:creator>default</dc:creator>
  <cp:lastModifiedBy>default</cp:lastModifiedBy>
  <cp:revision>21</cp:revision>
  <dcterms:created xsi:type="dcterms:W3CDTF">2009-05-12T14:03:23Z</dcterms:created>
  <dcterms:modified xsi:type="dcterms:W3CDTF">2009-05-14T16:14:37Z</dcterms:modified>
</cp:coreProperties>
</file>