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70" r:id="rId9"/>
    <p:sldId id="261" r:id="rId10"/>
    <p:sldId id="264" r:id="rId11"/>
    <p:sldId id="271" r:id="rId12"/>
    <p:sldId id="265" r:id="rId13"/>
    <p:sldId id="266" r:id="rId14"/>
    <p:sldId id="267" r:id="rId15"/>
    <p:sldId id="268" r:id="rId16"/>
    <p:sldId id="272" r:id="rId17"/>
    <p:sldId id="269" r:id="rId18"/>
    <p:sldId id="274" r:id="rId19"/>
    <p:sldId id="273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9" r:id="rId28"/>
    <p:sldId id="283" r:id="rId29"/>
    <p:sldId id="284" r:id="rId30"/>
    <p:sldId id="285" r:id="rId31"/>
    <p:sldId id="290" r:id="rId32"/>
    <p:sldId id="286" r:id="rId33"/>
    <p:sldId id="287" r:id="rId34"/>
    <p:sldId id="288" r:id="rId35"/>
    <p:sldId id="292" r:id="rId36"/>
    <p:sldId id="291" r:id="rId37"/>
    <p:sldId id="293" r:id="rId38"/>
    <p:sldId id="295" r:id="rId39"/>
    <p:sldId id="294" r:id="rId40"/>
    <p:sldId id="298" r:id="rId41"/>
    <p:sldId id="297" r:id="rId42"/>
    <p:sldId id="300" r:id="rId43"/>
    <p:sldId id="296" r:id="rId44"/>
    <p:sldId id="299" r:id="rId45"/>
    <p:sldId id="301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41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3AD9DB12-14D3-4E2C-85A3-E5142D01C9D4}" type="datetimeFigureOut">
              <a:rPr lang="en-US"/>
              <a:pPr>
                <a:defRPr/>
              </a:pPr>
              <a:t>2/13/2009</a:t>
            </a:fld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C54DE8DF-0B0A-476C-86F8-9232D35BA9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488C9-1359-4B9F-A5CC-6D1396D0D49C}" type="datetimeFigureOut">
              <a:rPr lang="en-US"/>
              <a:pPr>
                <a:defRPr/>
              </a:pPr>
              <a:t>2/13/2009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1CCDFD8-8EAA-4F1F-B7EF-B82A3A314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D6C47-C855-4D2D-B670-CCED6A22AB46}" type="datetimeFigureOut">
              <a:rPr lang="en-US"/>
              <a:pPr>
                <a:defRPr/>
              </a:pPr>
              <a:t>2/13/2009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05EB-56F5-432C-9DF9-2C0C6E98E9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A9330-C0A7-41F1-8855-6DD944778C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8EE8-8441-4142-B8B0-658604A374A3}" type="datetimeFigureOut">
              <a:rPr lang="en-US"/>
              <a:pPr>
                <a:defRPr/>
              </a:pPr>
              <a:t>2/13/2009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7CCD1-A03F-4E1C-9865-1913E43AC84D}" type="datetimeFigureOut">
              <a:rPr lang="en-US"/>
              <a:pPr>
                <a:defRPr/>
              </a:pPr>
              <a:t>2/13/2009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428D4-A906-4215-8DEF-8B9C06B6A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02BC-223E-4243-A901-A92A8F0A8638}" type="datetimeFigureOut">
              <a:rPr lang="en-US"/>
              <a:pPr>
                <a:defRPr/>
              </a:pPr>
              <a:t>2/13/2009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F951224-915E-499C-B466-E61D565ABA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BBB36-7608-41EB-8F34-DEA10F157299}" type="datetimeFigureOut">
              <a:rPr lang="en-US"/>
              <a:pPr>
                <a:defRPr/>
              </a:pPr>
              <a:t>2/13/2009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B4C91-823C-4FDE-B3DC-14F2B1599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BE13B-52B5-4936-9EB8-E7D242FDF00C}" type="datetimeFigureOut">
              <a:rPr lang="en-US"/>
              <a:pPr>
                <a:defRPr/>
              </a:pPr>
              <a:t>2/13/2009</a:t>
            </a:fld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1F436A3-9119-4B53-A7A6-AB006ADC35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EAF5D-25BD-40E1-87AB-A8010A49608A}" type="datetimeFigureOut">
              <a:rPr lang="en-US"/>
              <a:pPr>
                <a:defRPr/>
              </a:pPr>
              <a:t>2/13/2009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53E3-8A2E-48DD-B1CA-D4C2CF924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2844-ED85-41C0-BDDC-9B176A3F12F2}" type="datetimeFigureOut">
              <a:rPr lang="en-US"/>
              <a:pPr>
                <a:defRPr/>
              </a:pPr>
              <a:t>2/13/2009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327051D-F1DF-44F6-8E75-96B8B30AFE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6579C6D-73B7-47D2-AA41-85693AB508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2DCB7-4C10-4B22-A29F-53860F95AF8C}" type="datetimeFigureOut">
              <a:rPr lang="en-US"/>
              <a:pPr>
                <a:defRPr/>
              </a:pPr>
              <a:t>2/13/2009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251CE-A141-4665-87A6-116D3ACFC4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A8231-13EF-47A0-B753-956C3DB32F2C}" type="datetimeFigureOut">
              <a:rPr lang="en-US"/>
              <a:pPr>
                <a:defRPr/>
              </a:pPr>
              <a:t>2/13/2009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8972284-7DEC-4071-B4CE-4E57B197E7F9}" type="datetimeFigureOut">
              <a:rPr lang="en-US"/>
              <a:pPr>
                <a:defRPr/>
              </a:pPr>
              <a:t>2/13/2009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494FA6-54AB-4273-B76E-E034B9BB3D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Stratified Squamous Epithelium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Layered cells </a:t>
            </a:r>
            <a:r>
              <a:rPr lang="en-US" smtClean="0">
                <a:sym typeface="Wingdings" pitchFamily="2" charset="2"/>
              </a:rPr>
              <a:t> thick tissue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Cells divide in deep layers and newer cells push older one outward, where they flatten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Outer skin layer, epidermis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As they age, accumulate the protein keratin, then harden and die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tough, hard, waterproof covering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Blocks foreign invaders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Line the mouth, throat, vagina, and anal canal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Not keratinized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Stratified Squamous Epithelium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19" name="Picture 5" descr="cepss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267075"/>
            <a:ext cx="51816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 descr="1115stratified_sq_ep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371600"/>
            <a:ext cx="57150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Stratified Cuboidal Epithelium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Two to three layers of cuboidal cells that form lining of lumen</a:t>
            </a:r>
          </a:p>
          <a:p>
            <a:pPr lvl="1" eaLnBrk="1" hangingPunct="1"/>
            <a:r>
              <a:rPr lang="en-US" smtClean="0"/>
              <a:t>More protection than single layer</a:t>
            </a:r>
          </a:p>
          <a:p>
            <a:pPr eaLnBrk="1" hangingPunct="1"/>
            <a:r>
              <a:rPr lang="en-US" smtClean="0"/>
              <a:t>Lines the larger ducts of mammary glands, sweat glands, salivary glands, and pancreas</a:t>
            </a:r>
          </a:p>
          <a:p>
            <a:pPr eaLnBrk="1" hangingPunct="1"/>
            <a:r>
              <a:rPr lang="en-US" smtClean="0"/>
              <a:t>Lining of developing ovary follicles and seminiferous tubules </a:t>
            </a:r>
          </a:p>
          <a:p>
            <a:pPr lvl="1" eaLnBrk="1" hangingPunct="1"/>
            <a:r>
              <a:rPr lang="en-US" smtClean="0"/>
              <a:t>female and male respectively</a:t>
            </a:r>
          </a:p>
          <a:p>
            <a:pPr eaLnBrk="1" hangingPunct="1"/>
            <a:endParaRPr lang="en-US" smtClean="0"/>
          </a:p>
        </p:txBody>
      </p:sp>
      <p:pic>
        <p:nvPicPr>
          <p:cNvPr id="36867" name="Picture 4" descr="swgl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267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Stratified Columnar Epithelium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Several layers of cells</a:t>
            </a:r>
          </a:p>
          <a:p>
            <a:pPr eaLnBrk="1" hangingPunct="1"/>
            <a:r>
              <a:rPr lang="en-US" smtClean="0"/>
              <a:t>Superficial cells are elongated</a:t>
            </a:r>
          </a:p>
          <a:p>
            <a:pPr eaLnBrk="1" hangingPunct="1"/>
            <a:r>
              <a:rPr lang="en-US" smtClean="0"/>
              <a:t>Basal layer are cubed shaped</a:t>
            </a:r>
          </a:p>
          <a:p>
            <a:pPr eaLnBrk="1" hangingPunct="1"/>
            <a:r>
              <a:rPr lang="en-US" smtClean="0"/>
              <a:t>Male urethra</a:t>
            </a:r>
          </a:p>
          <a:p>
            <a:pPr eaLnBrk="1" hangingPunct="1"/>
            <a:r>
              <a:rPr lang="en-US" smtClean="0"/>
              <a:t>Parts of the pharynx</a:t>
            </a:r>
          </a:p>
        </p:txBody>
      </p:sp>
      <p:pic>
        <p:nvPicPr>
          <p:cNvPr id="38915" name="Picture 4" descr="salivary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00400"/>
            <a:ext cx="37242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Transitional Epithelium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Specialized to change in response to tension</a:t>
            </a:r>
          </a:p>
          <a:p>
            <a:pPr eaLnBrk="1" hangingPunct="1"/>
            <a:r>
              <a:rPr lang="en-US" smtClean="0"/>
              <a:t>Inner lining of urinary bladder</a:t>
            </a:r>
          </a:p>
          <a:p>
            <a:pPr eaLnBrk="1" hangingPunct="1"/>
            <a:r>
              <a:rPr lang="en-US" smtClean="0"/>
              <a:t>Lines the ureters and part of the urethra</a:t>
            </a:r>
          </a:p>
          <a:p>
            <a:pPr eaLnBrk="1" hangingPunct="1"/>
            <a:r>
              <a:rPr lang="en-US" smtClean="0"/>
              <a:t>Provides an expandable lining</a:t>
            </a:r>
          </a:p>
          <a:p>
            <a:pPr eaLnBrk="1" hangingPunct="1"/>
            <a:endParaRPr lang="en-US" smtClean="0"/>
          </a:p>
        </p:txBody>
      </p:sp>
      <p:pic>
        <p:nvPicPr>
          <p:cNvPr id="40963" name="Picture 4" descr="Ren19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733800"/>
            <a:ext cx="38671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 descr="trans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657600"/>
            <a:ext cx="34956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Glandular Epithelium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Specialized to produce and secrete substances into ducts or into body fluids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Found in glands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Exocrine glands: glands that secrete their products into ducts that open onto some internal or external surface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Merocrine Glands: watery, protein rich fluid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Apocrine Glands: lose small portions of their glandular cell bodies during secretion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Holocrine Glands: the entire cell lyses during secretion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Endocrine: secrete products into tissue fluid or blood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Glandular Epithelium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5059" name="Picture 5" descr="image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24000"/>
            <a:ext cx="35528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 descr="glandula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549775"/>
            <a:ext cx="52578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9" descr="31-2444%20Human%20Glandular%20Epithelium%20se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609725"/>
            <a:ext cx="37338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Tissue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107" name="Picture 5" descr="EpithelialTissu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057275"/>
            <a:ext cx="4905375" cy="5648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9154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Connective Tissue</a:t>
            </a:r>
          </a:p>
        </p:txBody>
      </p:sp>
      <p:pic>
        <p:nvPicPr>
          <p:cNvPr id="49156" name="Picture 4" descr="types_of_connective_tiss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714625"/>
            <a:ext cx="77724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Functions of Connective Tissue</a:t>
            </a:r>
            <a:endParaRPr lang="en-US" dirty="0"/>
          </a:p>
        </p:txBody>
      </p:sp>
      <p:sp>
        <p:nvSpPr>
          <p:cNvPr id="5017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Binds structures</a:t>
            </a:r>
          </a:p>
          <a:p>
            <a:pPr eaLnBrk="1" hangingPunct="1"/>
            <a:r>
              <a:rPr lang="en-US" smtClean="0"/>
              <a:t>Provides support and protection</a:t>
            </a:r>
          </a:p>
          <a:p>
            <a:pPr eaLnBrk="1" hangingPunct="1"/>
            <a:r>
              <a:rPr lang="en-US" smtClean="0"/>
              <a:t>Serves as a framework</a:t>
            </a:r>
          </a:p>
          <a:p>
            <a:pPr eaLnBrk="1" hangingPunct="1"/>
            <a:r>
              <a:rPr lang="en-US" smtClean="0"/>
              <a:t>Fills spaces</a:t>
            </a:r>
          </a:p>
          <a:p>
            <a:pPr eaLnBrk="1" hangingPunct="1"/>
            <a:r>
              <a:rPr lang="en-US" smtClean="0"/>
              <a:t>Store fat</a:t>
            </a:r>
          </a:p>
          <a:p>
            <a:pPr eaLnBrk="1" hangingPunct="1"/>
            <a:r>
              <a:rPr lang="en-US" smtClean="0"/>
              <a:t>Produce blood cells</a:t>
            </a:r>
          </a:p>
          <a:p>
            <a:pPr eaLnBrk="1" hangingPunct="1"/>
            <a:r>
              <a:rPr lang="en-US" smtClean="0"/>
              <a:t>Protect against infection</a:t>
            </a:r>
          </a:p>
          <a:p>
            <a:pPr eaLnBrk="1" hangingPunct="1"/>
            <a:r>
              <a:rPr lang="en-US" smtClean="0"/>
              <a:t>Help repair tissue damage</a:t>
            </a:r>
          </a:p>
        </p:txBody>
      </p:sp>
      <p:pic>
        <p:nvPicPr>
          <p:cNvPr id="50180" name="Picture 4" descr="connective%20tissue,%20loose,%20areo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4425" y="2743200"/>
            <a:ext cx="3990975" cy="3192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Tissues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Groups of cells that have specialized structural and functional roles </a:t>
            </a:r>
          </a:p>
          <a:p>
            <a:pPr eaLnBrk="1" hangingPunct="1"/>
            <a:r>
              <a:rPr lang="en-US" smtClean="0"/>
              <a:t>Four major types</a:t>
            </a:r>
          </a:p>
          <a:p>
            <a:pPr lvl="1" eaLnBrk="1" hangingPunct="1"/>
            <a:r>
              <a:rPr lang="en-US" smtClean="0"/>
              <a:t>Epithelial</a:t>
            </a:r>
          </a:p>
          <a:p>
            <a:pPr lvl="1" eaLnBrk="1" hangingPunct="1"/>
            <a:r>
              <a:rPr lang="en-US" smtClean="0"/>
              <a:t>Connective</a:t>
            </a:r>
          </a:p>
          <a:p>
            <a:pPr lvl="1" eaLnBrk="1" hangingPunct="1"/>
            <a:r>
              <a:rPr lang="en-US" smtClean="0"/>
              <a:t>Muscle</a:t>
            </a:r>
          </a:p>
          <a:p>
            <a:pPr lvl="1" eaLnBrk="1" hangingPunct="1"/>
            <a:r>
              <a:rPr lang="en-US" smtClean="0"/>
              <a:t>Nervous</a:t>
            </a:r>
          </a:p>
        </p:txBody>
      </p:sp>
      <p:pic>
        <p:nvPicPr>
          <p:cNvPr id="16387" name="Picture 4" descr="tissue-typ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362200"/>
            <a:ext cx="48768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Characteristics</a:t>
            </a:r>
            <a:endParaRPr lang="en-US" dirty="0"/>
          </a:p>
        </p:txBody>
      </p:sp>
      <p:sp>
        <p:nvSpPr>
          <p:cNvPr id="5120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Farther apart than epithelial</a:t>
            </a:r>
          </a:p>
          <a:p>
            <a:pPr eaLnBrk="1" hangingPunct="1"/>
            <a:r>
              <a:rPr lang="en-US" smtClean="0"/>
              <a:t>Have an abundance of intercellular material between them, matrix</a:t>
            </a:r>
          </a:p>
          <a:p>
            <a:pPr lvl="1" eaLnBrk="1" hangingPunct="1"/>
            <a:r>
              <a:rPr lang="en-US" smtClean="0"/>
              <a:t>Fibers and ground substance</a:t>
            </a:r>
          </a:p>
          <a:p>
            <a:pPr eaLnBrk="1" hangingPunct="1"/>
            <a:r>
              <a:rPr lang="en-US" smtClean="0"/>
              <a:t>Can usually divide</a:t>
            </a:r>
          </a:p>
          <a:p>
            <a:pPr eaLnBrk="1" hangingPunct="1"/>
            <a:r>
              <a:rPr lang="en-US" smtClean="0"/>
              <a:t>Varying degrees of vascularity</a:t>
            </a:r>
          </a:p>
          <a:p>
            <a:pPr lvl="1" eaLnBrk="1" hangingPunct="1"/>
            <a:r>
              <a:rPr lang="en-US" smtClean="0"/>
              <a:t>Especially bone and cartilage</a:t>
            </a:r>
          </a:p>
          <a:p>
            <a:pPr eaLnBrk="1" hangingPunct="1"/>
            <a:r>
              <a:rPr lang="en-US" smtClean="0"/>
              <a:t>Some are flexible</a:t>
            </a:r>
          </a:p>
          <a:p>
            <a:pPr lvl="1" eaLnBrk="1" hangingPunct="1"/>
            <a:r>
              <a:rPr lang="en-US" smtClean="0"/>
              <a:t>Adipose</a:t>
            </a:r>
          </a:p>
        </p:txBody>
      </p:sp>
      <p:pic>
        <p:nvPicPr>
          <p:cNvPr id="51204" name="Picture 4" descr="practi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6850" y="4078288"/>
            <a:ext cx="3638550" cy="2474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Major Cell Types</a:t>
            </a:r>
            <a:endParaRPr lang="en-US" dirty="0"/>
          </a:p>
        </p:txBody>
      </p:sp>
      <p:sp>
        <p:nvSpPr>
          <p:cNvPr id="5222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Fixed: present in stable numbers</a:t>
            </a:r>
          </a:p>
          <a:p>
            <a:pPr lvl="1" eaLnBrk="1" hangingPunct="1"/>
            <a:r>
              <a:rPr lang="en-US" smtClean="0"/>
              <a:t>Fibroblasts: most common type</a:t>
            </a:r>
          </a:p>
          <a:p>
            <a:pPr lvl="2" eaLnBrk="1" hangingPunct="1"/>
            <a:r>
              <a:rPr lang="en-US" smtClean="0"/>
              <a:t>Large star shaped </a:t>
            </a:r>
          </a:p>
          <a:p>
            <a:pPr lvl="2" eaLnBrk="1" hangingPunct="1"/>
            <a:r>
              <a:rPr lang="en-US" smtClean="0"/>
              <a:t>Produce fibers by secreting proteins into the matrix</a:t>
            </a:r>
          </a:p>
          <a:p>
            <a:pPr lvl="1" eaLnBrk="1" hangingPunct="1"/>
            <a:r>
              <a:rPr lang="en-US" smtClean="0"/>
              <a:t>Mast cells: large widely distributed</a:t>
            </a:r>
          </a:p>
          <a:p>
            <a:pPr lvl="2" eaLnBrk="1" hangingPunct="1"/>
            <a:r>
              <a:rPr lang="en-US" smtClean="0"/>
              <a:t>Near blood vessels</a:t>
            </a:r>
          </a:p>
          <a:p>
            <a:pPr lvl="2" eaLnBrk="1" hangingPunct="1"/>
            <a:r>
              <a:rPr lang="en-US" smtClean="0"/>
              <a:t>Release heparin, prevent blood clotting</a:t>
            </a:r>
          </a:p>
          <a:p>
            <a:pPr lvl="2" eaLnBrk="1" hangingPunct="1"/>
            <a:r>
              <a:rPr lang="en-US" smtClean="0"/>
              <a:t>Release histamine: promotes some reaction of inflammation and allergies</a:t>
            </a:r>
          </a:p>
          <a:p>
            <a:pPr lvl="1" eaLnBrk="1" hangingPunct="1"/>
            <a:endParaRPr lang="en-US" smtClean="0"/>
          </a:p>
        </p:txBody>
      </p:sp>
      <p:pic>
        <p:nvPicPr>
          <p:cNvPr id="52228" name="Picture 4" descr="fibroblasts_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800600"/>
            <a:ext cx="2057400" cy="1755775"/>
          </a:xfrm>
          <a:prstGeom prst="rect">
            <a:avLst/>
          </a:prstGeom>
          <a:noFill/>
        </p:spPr>
      </p:pic>
      <p:pic>
        <p:nvPicPr>
          <p:cNvPr id="52230" name="Picture 6" descr="Mast_cells_in_sinus_histiocyto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724400"/>
            <a:ext cx="1854200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Major Cell Types</a:t>
            </a:r>
            <a:endParaRPr lang="en-US" dirty="0"/>
          </a:p>
        </p:txBody>
      </p:sp>
      <p:sp>
        <p:nvSpPr>
          <p:cNvPr id="5325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Wandering: temporarily appear in tissue</a:t>
            </a:r>
          </a:p>
          <a:p>
            <a:pPr lvl="1" eaLnBrk="1" hangingPunct="1"/>
            <a:r>
              <a:rPr lang="en-US" smtClean="0"/>
              <a:t>Macrophages: originate as white blood cells</a:t>
            </a:r>
          </a:p>
          <a:p>
            <a:pPr lvl="2" eaLnBrk="1" hangingPunct="1"/>
            <a:r>
              <a:rPr lang="en-US" smtClean="0"/>
              <a:t>Specialized for phagocytosis</a:t>
            </a:r>
          </a:p>
          <a:p>
            <a:pPr lvl="2" eaLnBrk="1" hangingPunct="1"/>
            <a:r>
              <a:rPr lang="en-US" smtClean="0"/>
              <a:t>Function as scavengers and defensive cells that clears tissues of foreign particles</a:t>
            </a:r>
          </a:p>
          <a:p>
            <a:pPr lvl="1" eaLnBrk="1" hangingPunct="1"/>
            <a:endParaRPr lang="en-US" smtClean="0"/>
          </a:p>
        </p:txBody>
      </p:sp>
      <p:pic>
        <p:nvPicPr>
          <p:cNvPr id="53252" name="Picture 4" descr="GP2008"/>
          <p:cNvPicPr>
            <a:picLocks noChangeAspect="1" noChangeArrowheads="1"/>
          </p:cNvPicPr>
          <p:nvPr/>
        </p:nvPicPr>
        <p:blipFill>
          <a:blip r:embed="rId3"/>
          <a:srcRect t="11111" b="11111"/>
          <a:stretch>
            <a:fillRect/>
          </a:stretch>
        </p:blipFill>
        <p:spPr bwMode="auto">
          <a:xfrm>
            <a:off x="762000" y="3733800"/>
            <a:ext cx="3429000" cy="2667000"/>
          </a:xfrm>
          <a:prstGeom prst="rect">
            <a:avLst/>
          </a:prstGeom>
          <a:noFill/>
        </p:spPr>
      </p:pic>
      <p:pic>
        <p:nvPicPr>
          <p:cNvPr id="53254" name="Picture 6" descr="42-161165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3762375" cy="2967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Connective Tissue Fibers</a:t>
            </a:r>
            <a:endParaRPr lang="en-US" dirty="0"/>
          </a:p>
        </p:txBody>
      </p:sp>
      <p:sp>
        <p:nvSpPr>
          <p:cNvPr id="5427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Produced by fibroblasts</a:t>
            </a:r>
          </a:p>
          <a:p>
            <a:pPr eaLnBrk="1" hangingPunct="1"/>
            <a:r>
              <a:rPr lang="en-US" smtClean="0"/>
              <a:t>Collagenous Fibers: thick threads of protein collagen</a:t>
            </a:r>
          </a:p>
          <a:p>
            <a:pPr lvl="1" eaLnBrk="1" hangingPunct="1"/>
            <a:r>
              <a:rPr lang="en-US" smtClean="0"/>
              <a:t>Grouped in long, parallel bundles</a:t>
            </a:r>
          </a:p>
          <a:p>
            <a:pPr lvl="1" eaLnBrk="1" hangingPunct="1"/>
            <a:r>
              <a:rPr lang="en-US" smtClean="0"/>
              <a:t>Slightly elastic and flexible </a:t>
            </a:r>
          </a:p>
          <a:p>
            <a:pPr lvl="1" eaLnBrk="1" hangingPunct="1"/>
            <a:r>
              <a:rPr lang="en-US" smtClean="0"/>
              <a:t>Great tensile strength</a:t>
            </a:r>
          </a:p>
          <a:p>
            <a:pPr lvl="1" eaLnBrk="1" hangingPunct="1"/>
            <a:r>
              <a:rPr lang="en-US" smtClean="0"/>
              <a:t>Components of:	</a:t>
            </a:r>
          </a:p>
          <a:p>
            <a:pPr lvl="2" eaLnBrk="1" hangingPunct="1"/>
            <a:r>
              <a:rPr lang="en-US" smtClean="0"/>
              <a:t>Ligaments: bone to bone</a:t>
            </a:r>
          </a:p>
          <a:p>
            <a:pPr lvl="2" eaLnBrk="1" hangingPunct="1"/>
            <a:r>
              <a:rPr lang="en-US" smtClean="0"/>
              <a:t>Tendons: muscle to bone</a:t>
            </a:r>
          </a:p>
          <a:p>
            <a:pPr lvl="1" eaLnBrk="1" hangingPunct="1"/>
            <a:r>
              <a:rPr lang="en-US" smtClean="0"/>
              <a:t>White Fibers</a:t>
            </a:r>
          </a:p>
        </p:txBody>
      </p:sp>
      <p:pic>
        <p:nvPicPr>
          <p:cNvPr id="54276" name="Picture 4" descr="3_mesenchy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57550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Connective Tissue Fibers</a:t>
            </a:r>
            <a:endParaRPr lang="en-US" dirty="0"/>
          </a:p>
        </p:txBody>
      </p:sp>
      <p:sp>
        <p:nvSpPr>
          <p:cNvPr id="55298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Elastic Fibers: elastin protein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Branch, forming complex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Weaker than collagenous fibers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Stretch easier and resume original shape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Common In: Vocal Cords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Yellow Fibers</a:t>
            </a:r>
          </a:p>
        </p:txBody>
      </p:sp>
      <p:sp>
        <p:nvSpPr>
          <p:cNvPr id="55302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5025" y="1524000"/>
            <a:ext cx="4191000" cy="4598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Reticular Fibers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Very thin collagenous fibers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Highly branched and form delicate supporting networks</a:t>
            </a:r>
          </a:p>
        </p:txBody>
      </p:sp>
      <p:pic>
        <p:nvPicPr>
          <p:cNvPr id="55300" name="Picture 4" descr="15-Elastic%20Fibers%20-%20Mesente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76750"/>
            <a:ext cx="2971800" cy="2228850"/>
          </a:xfrm>
          <a:prstGeom prst="rect">
            <a:avLst/>
          </a:prstGeom>
          <a:noFill/>
        </p:spPr>
      </p:pic>
      <p:pic>
        <p:nvPicPr>
          <p:cNvPr id="55304" name="Picture 8" descr="reticul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8438" y="3171825"/>
            <a:ext cx="2951162" cy="33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Loose Connective Tissue</a:t>
            </a:r>
            <a:endParaRPr lang="en-US" dirty="0"/>
          </a:p>
        </p:txBody>
      </p:sp>
      <p:sp>
        <p:nvSpPr>
          <p:cNvPr id="56322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175"/>
            <a:ext cx="8653463" cy="4572000"/>
          </a:xfrm>
        </p:spPr>
        <p:txBody>
          <a:bodyPr/>
          <a:lstStyle/>
          <a:p>
            <a:pPr eaLnBrk="1" hangingPunct="1"/>
            <a:r>
              <a:rPr lang="en-US" smtClean="0"/>
              <a:t>Areolar Tissues: forms delicate, thin membranes</a:t>
            </a:r>
          </a:p>
          <a:p>
            <a:pPr lvl="1" eaLnBrk="1" hangingPunct="1"/>
            <a:r>
              <a:rPr lang="en-US" smtClean="0"/>
              <a:t>Cells located some distance apart and separated by a gel-like matrix containing collagenous and elastic fibers</a:t>
            </a:r>
          </a:p>
          <a:p>
            <a:pPr lvl="1" eaLnBrk="1" hangingPunct="1"/>
            <a:r>
              <a:rPr lang="en-US" smtClean="0"/>
              <a:t>Binds the skin to the underlying organs and fills space between muscles</a:t>
            </a:r>
          </a:p>
          <a:p>
            <a:pPr lvl="1" eaLnBrk="1" hangingPunct="1"/>
            <a:r>
              <a:rPr lang="en-US" smtClean="0"/>
              <a:t>Beneath most epithelium</a:t>
            </a:r>
          </a:p>
        </p:txBody>
      </p:sp>
      <p:pic>
        <p:nvPicPr>
          <p:cNvPr id="56324" name="Picture 4" descr="image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962400"/>
            <a:ext cx="3552825" cy="2611438"/>
          </a:xfrm>
          <a:prstGeom prst="rect">
            <a:avLst/>
          </a:prstGeom>
          <a:noFill/>
        </p:spPr>
      </p:pic>
      <p:pic>
        <p:nvPicPr>
          <p:cNvPr id="56326" name="Picture 6" descr="areola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505200"/>
            <a:ext cx="3762375" cy="300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Adipose Tissue</a:t>
            </a:r>
            <a:endParaRPr lang="en-US" dirty="0"/>
          </a:p>
        </p:txBody>
      </p:sp>
      <p:sp>
        <p:nvSpPr>
          <p:cNvPr id="5734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Fat</a:t>
            </a:r>
          </a:p>
          <a:p>
            <a:pPr lvl="1" eaLnBrk="1" hangingPunct="1"/>
            <a:r>
              <a:rPr lang="en-US" smtClean="0"/>
              <a:t>Specialized form of connective tissue that develops when certain cells store fat in droplets within the cytoplasm and enlarge</a:t>
            </a:r>
          </a:p>
          <a:p>
            <a:pPr eaLnBrk="1" hangingPunct="1"/>
            <a:r>
              <a:rPr lang="en-US" smtClean="0"/>
              <a:t>Cushions joints and some organs</a:t>
            </a:r>
          </a:p>
          <a:p>
            <a:pPr eaLnBrk="1" hangingPunct="1"/>
            <a:r>
              <a:rPr lang="en-US" smtClean="0"/>
              <a:t>Insulates for heat</a:t>
            </a:r>
          </a:p>
          <a:p>
            <a:pPr eaLnBrk="1" hangingPunct="1"/>
            <a:r>
              <a:rPr lang="en-US" smtClean="0"/>
              <a:t>Stores energy</a:t>
            </a:r>
          </a:p>
          <a:p>
            <a:pPr lvl="1" eaLnBrk="1" hangingPunct="1"/>
            <a:r>
              <a:rPr lang="en-US" smtClean="0"/>
              <a:t>beneath the skin			between muscles</a:t>
            </a:r>
          </a:p>
          <a:p>
            <a:pPr lvl="1" eaLnBrk="1" hangingPunct="1"/>
            <a:r>
              <a:rPr lang="en-US" smtClean="0"/>
              <a:t>around kidneys			behind eyeballs</a:t>
            </a:r>
          </a:p>
          <a:p>
            <a:pPr lvl="1" eaLnBrk="1" hangingPunct="1"/>
            <a:r>
              <a:rPr lang="en-US" smtClean="0"/>
              <a:t>abdominal membrane		surface of the heart</a:t>
            </a:r>
          </a:p>
          <a:p>
            <a:pPr lvl="1" eaLnBrk="1" hangingPunct="1"/>
            <a:r>
              <a:rPr lang="en-US" smtClean="0"/>
              <a:t>around certain joints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Adipose Tissue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65" name="Picture 5" descr="tissue-adipos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4267200" cy="4229100"/>
          </a:xfrm>
          <a:prstGeom prst="rect">
            <a:avLst/>
          </a:prstGeom>
          <a:noFill/>
        </p:spPr>
      </p:pic>
      <p:pic>
        <p:nvPicPr>
          <p:cNvPr id="92167" name="Picture 7" descr="2%20adipose%20tiss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409700"/>
            <a:ext cx="3175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Dense Connective Tissue</a:t>
            </a:r>
            <a:endParaRPr lang="en-US" dirty="0"/>
          </a:p>
        </p:txBody>
      </p:sp>
      <p:sp>
        <p:nvSpPr>
          <p:cNvPr id="5837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Many closely packed, thick, collagenous fibers</a:t>
            </a:r>
          </a:p>
          <a:p>
            <a:pPr eaLnBrk="1" hangingPunct="1"/>
            <a:r>
              <a:rPr lang="en-US" smtClean="0"/>
              <a:t>Fine network of elastic fibers</a:t>
            </a:r>
          </a:p>
          <a:p>
            <a:pPr eaLnBrk="1" hangingPunct="1"/>
            <a:r>
              <a:rPr lang="en-US" smtClean="0"/>
              <a:t>Relatively few cells, mostly fibroblasts</a:t>
            </a:r>
          </a:p>
          <a:p>
            <a:pPr eaLnBrk="1" hangingPunct="1"/>
            <a:r>
              <a:rPr lang="en-US" smtClean="0"/>
              <a:t>Very strong</a:t>
            </a:r>
          </a:p>
          <a:p>
            <a:pPr eaLnBrk="1" hangingPunct="1"/>
            <a:r>
              <a:rPr lang="en-US" smtClean="0"/>
              <a:t>Poor blood supply </a:t>
            </a:r>
            <a:r>
              <a:rPr lang="en-US" smtClean="0">
                <a:sym typeface="Wingdings" pitchFamily="2" charset="2"/>
              </a:rPr>
              <a:t> slow repair</a:t>
            </a:r>
            <a:endParaRPr lang="en-US" smtClean="0"/>
          </a:p>
          <a:p>
            <a:pPr lvl="1" eaLnBrk="1" hangingPunct="1"/>
            <a:r>
              <a:rPr lang="en-US" smtClean="0"/>
              <a:t>Part of tendons and ligaments</a:t>
            </a:r>
          </a:p>
          <a:p>
            <a:pPr lvl="1" eaLnBrk="1" hangingPunct="1"/>
            <a:r>
              <a:rPr lang="en-US" smtClean="0"/>
              <a:t>Protective white layer of  eyeball</a:t>
            </a:r>
          </a:p>
          <a:p>
            <a:pPr lvl="1" eaLnBrk="1" hangingPunct="1"/>
            <a:r>
              <a:rPr lang="en-US" smtClean="0"/>
              <a:t>Deeper skin layers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58373" name="Picture 5" descr="image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4013200"/>
            <a:ext cx="3409950" cy="261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Cartilage</a:t>
            </a:r>
            <a:endParaRPr lang="en-US" dirty="0"/>
          </a:p>
        </p:txBody>
      </p:sp>
      <p:sp>
        <p:nvSpPr>
          <p:cNvPr id="59394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175"/>
            <a:ext cx="8653463" cy="4572000"/>
          </a:xfrm>
        </p:spPr>
        <p:txBody>
          <a:bodyPr/>
          <a:lstStyle/>
          <a:p>
            <a:pPr eaLnBrk="1" hangingPunct="1"/>
            <a:r>
              <a:rPr lang="en-US" smtClean="0"/>
              <a:t>Chondrocytes: cartilage cells</a:t>
            </a:r>
          </a:p>
          <a:p>
            <a:pPr eaLnBrk="1" hangingPunct="1"/>
            <a:r>
              <a:rPr lang="en-US" smtClean="0"/>
              <a:t>Perichondrium: protective tissue enclosing cartilaginous structures</a:t>
            </a:r>
          </a:p>
          <a:p>
            <a:pPr lvl="1" eaLnBrk="1" hangingPunct="1"/>
            <a:r>
              <a:rPr lang="en-US" smtClean="0"/>
              <a:t>Supplies nutrients</a:t>
            </a:r>
          </a:p>
          <a:p>
            <a:pPr lvl="1" eaLnBrk="1" hangingPunct="1"/>
            <a:r>
              <a:rPr lang="en-US" smtClean="0"/>
              <a:t>Lack of direct blood supply </a:t>
            </a:r>
            <a:r>
              <a:rPr lang="en-US" smtClean="0">
                <a:sym typeface="Wingdings" pitchFamily="2" charset="2"/>
              </a:rPr>
              <a:t> slow healing</a:t>
            </a:r>
            <a:endParaRPr lang="en-US" smtClean="0"/>
          </a:p>
          <a:p>
            <a:pPr eaLnBrk="1" hangingPunct="1"/>
            <a:r>
              <a:rPr lang="en-US" smtClean="0"/>
              <a:t>Rigid connective tissue</a:t>
            </a:r>
          </a:p>
          <a:p>
            <a:pPr lvl="1" eaLnBrk="1" hangingPunct="1"/>
            <a:r>
              <a:rPr lang="en-US" smtClean="0"/>
              <a:t>Support, framework and attachments</a:t>
            </a:r>
          </a:p>
          <a:p>
            <a:pPr lvl="1" eaLnBrk="1" hangingPunct="1"/>
            <a:r>
              <a:rPr lang="en-US" smtClean="0"/>
              <a:t>Protects underlying tissues</a:t>
            </a:r>
          </a:p>
          <a:p>
            <a:pPr lvl="1" eaLnBrk="1" hangingPunct="1"/>
            <a:r>
              <a:rPr lang="en-US" smtClean="0"/>
              <a:t>Structural models for developing bones</a:t>
            </a:r>
          </a:p>
          <a:p>
            <a:pPr eaLnBrk="1" hangingPunct="1"/>
            <a:endParaRPr lang="en-US" smtClean="0"/>
          </a:p>
        </p:txBody>
      </p:sp>
      <p:pic>
        <p:nvPicPr>
          <p:cNvPr id="59397" name="Picture 5" descr="hyaline_cartil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114800"/>
            <a:ext cx="2847975" cy="227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Epithelial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Covers organs</a:t>
            </a:r>
          </a:p>
          <a:p>
            <a:pPr eaLnBrk="1" hangingPunct="1"/>
            <a:r>
              <a:rPr lang="en-US" smtClean="0"/>
              <a:t>Forms the inner lining of body cavities</a:t>
            </a:r>
          </a:p>
          <a:p>
            <a:pPr eaLnBrk="1" hangingPunct="1"/>
            <a:r>
              <a:rPr lang="en-US" smtClean="0"/>
              <a:t>Lines hollow organs</a:t>
            </a:r>
          </a:p>
          <a:p>
            <a:pPr eaLnBrk="1" hangingPunct="1"/>
            <a:r>
              <a:rPr lang="en-US" smtClean="0"/>
              <a:t>Always has a free surface, one that is exposed to the outside or to an open space internally</a:t>
            </a:r>
          </a:p>
          <a:p>
            <a:pPr eaLnBrk="1" hangingPunct="1"/>
            <a:r>
              <a:rPr lang="en-US" smtClean="0"/>
              <a:t>Basement Membrane: nonliving layer of connective tissue that anchors the tissue</a:t>
            </a:r>
          </a:p>
        </p:txBody>
      </p:sp>
      <p:pic>
        <p:nvPicPr>
          <p:cNvPr id="18435" name="Picture 4" descr="EpithelialCell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419600"/>
            <a:ext cx="36576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Types of Cartilage</a:t>
            </a:r>
            <a:endParaRPr lang="en-US" dirty="0"/>
          </a:p>
        </p:txBody>
      </p:sp>
      <p:sp>
        <p:nvSpPr>
          <p:cNvPr id="6041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lvl="1" eaLnBrk="1" hangingPunct="1"/>
            <a:r>
              <a:rPr lang="en-US" dirty="0" smtClean="0"/>
              <a:t>Hyaline Cartilage: most common</a:t>
            </a:r>
          </a:p>
          <a:p>
            <a:pPr lvl="2" eaLnBrk="1" hangingPunct="1"/>
            <a:r>
              <a:rPr lang="en-US" dirty="0" smtClean="0"/>
              <a:t>Very fine </a:t>
            </a:r>
            <a:r>
              <a:rPr lang="en-US" dirty="0" err="1" smtClean="0"/>
              <a:t>collagenous</a:t>
            </a:r>
            <a:r>
              <a:rPr lang="en-US" smtClean="0"/>
              <a:t> fibers </a:t>
            </a:r>
            <a:r>
              <a:rPr lang="en-US" dirty="0" smtClean="0"/>
              <a:t>in a matrix</a:t>
            </a:r>
          </a:p>
          <a:p>
            <a:pPr lvl="2" eaLnBrk="1" hangingPunct="1"/>
            <a:r>
              <a:rPr lang="en-US" dirty="0" smtClean="0"/>
              <a:t>White glass</a:t>
            </a:r>
          </a:p>
          <a:p>
            <a:pPr lvl="2" eaLnBrk="1" hangingPunct="1"/>
            <a:r>
              <a:rPr lang="en-US" dirty="0" smtClean="0"/>
              <a:t>Ends of bones in joints, soft part of nose, supporting rings of respiratory passage</a:t>
            </a:r>
          </a:p>
        </p:txBody>
      </p:sp>
      <p:pic>
        <p:nvPicPr>
          <p:cNvPr id="60421" name="Picture 5" descr="cartilag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581400"/>
            <a:ext cx="3886200" cy="2914650"/>
          </a:xfrm>
          <a:prstGeom prst="rect">
            <a:avLst/>
          </a:prstGeom>
          <a:noFill/>
        </p:spPr>
      </p:pic>
      <p:pic>
        <p:nvPicPr>
          <p:cNvPr id="60423" name="Picture 7" descr="articular_cartilage_injury-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489325"/>
            <a:ext cx="3200400" cy="314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>
                    <a:shade val="75000"/>
                  </a:schemeClr>
                </a:solidFill>
              </a:rPr>
              <a:t>Types of Cartilage</a:t>
            </a:r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93187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301625" y="1524000"/>
            <a:ext cx="4191000" cy="4598988"/>
          </a:xfrm>
        </p:spPr>
        <p:txBody>
          <a:bodyPr/>
          <a:lstStyle/>
          <a:p>
            <a:pPr lvl="1" eaLnBrk="1" hangingPunct="1"/>
            <a:r>
              <a:rPr lang="en-US" smtClean="0"/>
              <a:t>Elastic Cartilage: dense network of elastic fibers</a:t>
            </a:r>
          </a:p>
          <a:p>
            <a:pPr lvl="2" eaLnBrk="1" hangingPunct="1"/>
            <a:r>
              <a:rPr lang="en-US" sz="2200" smtClean="0"/>
              <a:t>More elastic and flexible</a:t>
            </a:r>
          </a:p>
          <a:p>
            <a:pPr lvl="2" eaLnBrk="1" hangingPunct="1"/>
            <a:r>
              <a:rPr lang="en-US" sz="2200" smtClean="0"/>
              <a:t>Ears &amp; larynx</a:t>
            </a:r>
          </a:p>
        </p:txBody>
      </p:sp>
      <p:sp>
        <p:nvSpPr>
          <p:cNvPr id="93188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645025" y="1524000"/>
            <a:ext cx="4191000" cy="4598988"/>
          </a:xfrm>
        </p:spPr>
        <p:txBody>
          <a:bodyPr/>
          <a:lstStyle/>
          <a:p>
            <a:pPr lvl="1" eaLnBrk="1" hangingPunct="1"/>
            <a:r>
              <a:rPr lang="en-US" smtClean="0"/>
              <a:t>Fibrocartilage</a:t>
            </a:r>
          </a:p>
          <a:p>
            <a:pPr lvl="2" eaLnBrk="1" hangingPunct="1"/>
            <a:r>
              <a:rPr lang="en-US" sz="2200" smtClean="0"/>
              <a:t>very tough tissue, many collagenous fibers</a:t>
            </a:r>
          </a:p>
          <a:p>
            <a:pPr lvl="2" eaLnBrk="1" hangingPunct="1"/>
            <a:r>
              <a:rPr lang="en-US" sz="2200" smtClean="0"/>
              <a:t>Shock absorber: knees and pelvic girdle</a:t>
            </a:r>
          </a:p>
          <a:p>
            <a:pPr lvl="2" eaLnBrk="1" hangingPunct="1"/>
            <a:r>
              <a:rPr lang="en-US" sz="2200" smtClean="0"/>
              <a:t>Pads of intervertebral disks between vertebrae</a:t>
            </a:r>
          </a:p>
          <a:p>
            <a:endParaRPr lang="en-US" sz="2300" smtClean="0"/>
          </a:p>
        </p:txBody>
      </p:sp>
      <p:pic>
        <p:nvPicPr>
          <p:cNvPr id="93190" name="Picture 6" descr="2-Elastic%20Cartilage%20-%20External%20e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657600"/>
            <a:ext cx="3810000" cy="2857500"/>
          </a:xfrm>
          <a:prstGeom prst="rect">
            <a:avLst/>
          </a:prstGeom>
          <a:noFill/>
        </p:spPr>
      </p:pic>
      <p:pic>
        <p:nvPicPr>
          <p:cNvPr id="93192" name="Picture 8" descr="FIBROCARTILAGE%203%20EDITED%20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191000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Bone</a:t>
            </a:r>
            <a:endParaRPr lang="en-US" dirty="0"/>
          </a:p>
        </p:txBody>
      </p:sp>
      <p:sp>
        <p:nvSpPr>
          <p:cNvPr id="6144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Most rigid connective tissue</a:t>
            </a:r>
          </a:p>
          <a:p>
            <a:pPr eaLnBrk="1" hangingPunct="1"/>
            <a:r>
              <a:rPr lang="en-US" smtClean="0"/>
              <a:t>Hardness: mineral salts between cells</a:t>
            </a:r>
          </a:p>
          <a:p>
            <a:pPr lvl="1" eaLnBrk="1" hangingPunct="1"/>
            <a:r>
              <a:rPr lang="en-US" smtClean="0"/>
              <a:t>calcium phosphate and calcium carbonate </a:t>
            </a:r>
          </a:p>
          <a:p>
            <a:pPr eaLnBrk="1" hangingPunct="1"/>
            <a:r>
              <a:rPr lang="en-US" smtClean="0"/>
              <a:t>Great amount of collagen</a:t>
            </a:r>
          </a:p>
          <a:p>
            <a:pPr lvl="1" eaLnBrk="1" hangingPunct="1"/>
            <a:r>
              <a:rPr lang="en-US" smtClean="0"/>
              <a:t>Supports body structures</a:t>
            </a:r>
          </a:p>
          <a:p>
            <a:pPr lvl="1" eaLnBrk="1" hangingPunct="1"/>
            <a:r>
              <a:rPr lang="en-US" smtClean="0"/>
              <a:t>Protects cranial and thoracic cavities</a:t>
            </a:r>
          </a:p>
          <a:p>
            <a:pPr lvl="1" eaLnBrk="1" hangingPunct="1"/>
            <a:r>
              <a:rPr lang="en-US" smtClean="0"/>
              <a:t>Attachment for muscle</a:t>
            </a:r>
          </a:p>
          <a:p>
            <a:pPr lvl="1" eaLnBrk="1" hangingPunct="1"/>
            <a:r>
              <a:rPr lang="en-US" smtClean="0"/>
              <a:t>Contain red marrow</a:t>
            </a:r>
          </a:p>
          <a:p>
            <a:pPr lvl="2" eaLnBrk="1" hangingPunct="1"/>
            <a:r>
              <a:rPr lang="en-US" smtClean="0"/>
              <a:t>forms WBC</a:t>
            </a:r>
          </a:p>
          <a:p>
            <a:pPr lvl="2" eaLnBrk="1" hangingPunct="1"/>
            <a:r>
              <a:rPr lang="en-US" smtClean="0"/>
              <a:t>Stores and releases inorganic chemicals,                                                Ca and P</a:t>
            </a:r>
          </a:p>
        </p:txBody>
      </p:sp>
      <p:pic>
        <p:nvPicPr>
          <p:cNvPr id="61445" name="Picture 5" descr="bone-marrow-stru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971800"/>
            <a:ext cx="3122613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More about Bones</a:t>
            </a:r>
            <a:endParaRPr lang="en-US" dirty="0"/>
          </a:p>
        </p:txBody>
      </p:sp>
      <p:sp>
        <p:nvSpPr>
          <p:cNvPr id="6246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Osteocytes: bone cells</a:t>
            </a:r>
          </a:p>
          <a:p>
            <a:pPr lvl="1" eaLnBrk="1" hangingPunct="1"/>
            <a:r>
              <a:rPr lang="en-US" smtClean="0"/>
              <a:t>Located in the lacuanae</a:t>
            </a:r>
          </a:p>
          <a:p>
            <a:pPr lvl="1" eaLnBrk="1" hangingPunct="1"/>
            <a:r>
              <a:rPr lang="en-US" smtClean="0"/>
              <a:t>Forms concentric circles</a:t>
            </a:r>
          </a:p>
          <a:p>
            <a:pPr eaLnBrk="1" hangingPunct="1"/>
            <a:r>
              <a:rPr lang="en-US" smtClean="0"/>
              <a:t>Osteon: layers of osteocytes around the osteonic canal</a:t>
            </a:r>
          </a:p>
          <a:p>
            <a:pPr lvl="1" eaLnBrk="1" hangingPunct="1"/>
            <a:r>
              <a:rPr lang="en-US" smtClean="0"/>
              <a:t>Contains blood vessels</a:t>
            </a:r>
          </a:p>
          <a:p>
            <a:pPr lvl="1" eaLnBrk="1" hangingPunct="1"/>
            <a:r>
              <a:rPr lang="en-US" smtClean="0"/>
              <a:t>Material can move rapidly between blood vessels and bone cells</a:t>
            </a:r>
          </a:p>
          <a:p>
            <a:pPr lvl="1" eaLnBrk="1" hangingPunct="1"/>
            <a:r>
              <a:rPr lang="en-US" smtClean="0"/>
              <a:t>Heals faster than cartilage</a:t>
            </a:r>
          </a:p>
        </p:txBody>
      </p:sp>
      <p:pic>
        <p:nvPicPr>
          <p:cNvPr id="62469" name="Picture 5" descr="b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643438"/>
            <a:ext cx="3381375" cy="2214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Blood</a:t>
            </a:r>
            <a:endParaRPr lang="en-US" dirty="0"/>
          </a:p>
        </p:txBody>
      </p:sp>
      <p:sp>
        <p:nvSpPr>
          <p:cNvPr id="6349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498975" cy="4572000"/>
          </a:xfrm>
        </p:spPr>
        <p:txBody>
          <a:bodyPr/>
          <a:lstStyle/>
          <a:p>
            <a:pPr eaLnBrk="1" hangingPunct="1"/>
            <a:r>
              <a:rPr lang="en-US" sz="2400" smtClean="0"/>
              <a:t>Transports materials between interior body cells and the external environment</a:t>
            </a:r>
          </a:p>
          <a:p>
            <a:pPr eaLnBrk="1" hangingPunct="1"/>
            <a:r>
              <a:rPr lang="en-US" sz="2400" smtClean="0"/>
              <a:t>Helps maintain homeostasis</a:t>
            </a:r>
          </a:p>
          <a:p>
            <a:pPr lvl="1" eaLnBrk="1" hangingPunct="1"/>
            <a:r>
              <a:rPr lang="en-US" sz="2100" smtClean="0"/>
              <a:t>Composed of formed elements suspended in a fluid matrix</a:t>
            </a:r>
          </a:p>
          <a:p>
            <a:pPr lvl="1" eaLnBrk="1" hangingPunct="1"/>
            <a:r>
              <a:rPr lang="en-US" sz="2100" smtClean="0"/>
              <a:t>Fluid Matrix: blood plasma</a:t>
            </a:r>
          </a:p>
          <a:p>
            <a:pPr lvl="1" eaLnBrk="1" hangingPunct="1"/>
            <a:r>
              <a:rPr lang="en-US" sz="2100" smtClean="0"/>
              <a:t>Formed Elements: RBC, WBC, platelets</a:t>
            </a:r>
          </a:p>
          <a:p>
            <a:pPr lvl="2" eaLnBrk="1" hangingPunct="1"/>
            <a:r>
              <a:rPr lang="en-US" sz="1900" smtClean="0"/>
              <a:t>Forms in red marrow in long bones</a:t>
            </a:r>
          </a:p>
        </p:txBody>
      </p:sp>
      <p:pic>
        <p:nvPicPr>
          <p:cNvPr id="63493" name="Picture 5" descr="artificial-bloo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9812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Muscle and Nervous Tissues</a:t>
            </a:r>
            <a:endParaRPr lang="en-US" dirty="0"/>
          </a:p>
        </p:txBody>
      </p:sp>
      <p:pic>
        <p:nvPicPr>
          <p:cNvPr id="8194" name="Picture 2" descr="http://www.corel.com/img/content/community/tips/px/2007-05a/Arm_4_Finish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667000"/>
            <a:ext cx="3951713" cy="3600450"/>
          </a:xfrm>
          <a:prstGeom prst="rect">
            <a:avLst/>
          </a:prstGeom>
          <a:noFill/>
        </p:spPr>
      </p:pic>
      <p:pic>
        <p:nvPicPr>
          <p:cNvPr id="8196" name="Picture 4" descr="http://training.seer.cancer.gov/module_anatomy/images/illu_neur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8576" y="3048000"/>
            <a:ext cx="4576823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Contractile</a:t>
            </a:r>
          </a:p>
          <a:p>
            <a:r>
              <a:rPr lang="en-US" dirty="0" smtClean="0"/>
              <a:t>Muscle Fibers: elongated cells that can shorten</a:t>
            </a:r>
          </a:p>
          <a:p>
            <a:pPr lvl="1"/>
            <a:r>
              <a:rPr lang="en-US" dirty="0" smtClean="0"/>
              <a:t>Move body parts</a:t>
            </a:r>
          </a:p>
          <a:p>
            <a:pPr lvl="2"/>
            <a:r>
              <a:rPr lang="en-US" dirty="0" smtClean="0"/>
              <a:t>As they contract, fibers pull at their attached ends</a:t>
            </a:r>
          </a:p>
          <a:p>
            <a:r>
              <a:rPr lang="en-US" dirty="0" smtClean="0"/>
              <a:t>3 Types</a:t>
            </a:r>
          </a:p>
          <a:p>
            <a:pPr lvl="1"/>
            <a:r>
              <a:rPr lang="en-US" dirty="0" smtClean="0"/>
              <a:t>Skeletal Muscle Tissue</a:t>
            </a:r>
          </a:p>
          <a:p>
            <a:pPr lvl="1"/>
            <a:r>
              <a:rPr lang="en-US" dirty="0" smtClean="0"/>
              <a:t>Smooth Muscle Tissue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Cardiac Muscle Tissue</a:t>
            </a:r>
            <a:endParaRPr lang="en-US" dirty="0"/>
          </a:p>
        </p:txBody>
      </p:sp>
      <p:pic>
        <p:nvPicPr>
          <p:cNvPr id="9220" name="Picture 4" descr="http://graphics8.nytimes.com/images/2007/08/01/health/adam/199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5814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758825"/>
          </a:xfrm>
        </p:spPr>
        <p:txBody>
          <a:bodyPr/>
          <a:lstStyle/>
          <a:p>
            <a:r>
              <a:rPr lang="en-US" dirty="0" smtClean="0"/>
              <a:t>Skeletal Muscle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Muscle is attached to bone</a:t>
            </a:r>
          </a:p>
          <a:p>
            <a:r>
              <a:rPr lang="en-US" dirty="0" smtClean="0"/>
              <a:t>Voluntary: consciously controlled</a:t>
            </a:r>
          </a:p>
          <a:p>
            <a:pPr lvl="1"/>
            <a:r>
              <a:rPr lang="en-US" dirty="0" smtClean="0"/>
              <a:t>Contract when stimulated by nervous impulse then relax</a:t>
            </a:r>
          </a:p>
          <a:p>
            <a:pPr lvl="1"/>
            <a:r>
              <a:rPr lang="en-US" dirty="0" smtClean="0"/>
              <a:t>Moves head, trunk, and limbs</a:t>
            </a:r>
          </a:p>
          <a:p>
            <a:pPr lvl="1"/>
            <a:r>
              <a:rPr lang="en-US" dirty="0" smtClean="0"/>
              <a:t>Facial Expressions, write, talk, sing, chew, swallow, and breathe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7170" name="Picture 2" descr="http://clcpages.clcillinois.edu/home/bio567/pages/newtissues/Skeletal%20muscle%200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191000"/>
            <a:ext cx="3124199" cy="2342098"/>
          </a:xfrm>
          <a:prstGeom prst="rect">
            <a:avLst/>
          </a:prstGeom>
          <a:noFill/>
        </p:spPr>
      </p:pic>
      <p:pic>
        <p:nvPicPr>
          <p:cNvPr id="7172" name="Picture 4" descr="http://clcpages.clcillinois.edu/home/bio567/pages/newtissues/Skeletal%20muscle%200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191000"/>
            <a:ext cx="3038475" cy="2277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Appearance</a:t>
            </a:r>
          </a:p>
          <a:p>
            <a:pPr lvl="1"/>
            <a:r>
              <a:rPr lang="en-US" dirty="0" smtClean="0"/>
              <a:t>Long thread like fibers</a:t>
            </a:r>
          </a:p>
          <a:p>
            <a:pPr lvl="1"/>
            <a:r>
              <a:rPr lang="en-US" dirty="0" smtClean="0"/>
              <a:t>Striations: alternating light and dark cross-markings</a:t>
            </a:r>
          </a:p>
          <a:p>
            <a:pPr lvl="1"/>
            <a:r>
              <a:rPr lang="en-US" dirty="0" smtClean="0"/>
              <a:t>Each cell has many nuclei just beneath the cell membrane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122" name="Picture 2" descr="http://w3.cnm.edu/~bsailer/muscl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352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Muscle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3920" cy="4572000"/>
          </a:xfrm>
        </p:spPr>
        <p:txBody>
          <a:bodyPr/>
          <a:lstStyle/>
          <a:p>
            <a:r>
              <a:rPr lang="en-US" dirty="0" smtClean="0"/>
              <a:t>Smooth </a:t>
            </a:r>
            <a:r>
              <a:rPr lang="en-US" dirty="0" smtClean="0">
                <a:sym typeface="Wingdings" pitchFamily="2" charset="2"/>
              </a:rPr>
              <a:t> cells lack striations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Shorter than skeletal cells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Spindle-shaped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Single, centrally located nucleus</a:t>
            </a:r>
          </a:p>
          <a:p>
            <a:r>
              <a:rPr lang="en-US" dirty="0" smtClean="0">
                <a:sym typeface="Wingdings" pitchFamily="2" charset="2"/>
              </a:rPr>
              <a:t>Comprises the walls of hollow internal organs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Stomach, intestines, urinary bladder, uterus, and blood vessels</a:t>
            </a:r>
          </a:p>
        </p:txBody>
      </p:sp>
      <p:pic>
        <p:nvPicPr>
          <p:cNvPr id="6146" name="Picture 2" descr="http://clcpages.clcillinois.edu/home/bio567/pages/newtissues/Smooth%20muscle%200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229049"/>
            <a:ext cx="3190875" cy="2392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Epithelial Tissue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Lack blood vessels</a:t>
            </a:r>
          </a:p>
          <a:p>
            <a:pPr lvl="1" eaLnBrk="1" hangingPunct="1"/>
            <a:r>
              <a:rPr lang="en-US" smtClean="0"/>
              <a:t>Nutrients diffuse from underlying connective tissues</a:t>
            </a:r>
          </a:p>
          <a:p>
            <a:pPr eaLnBrk="1" hangingPunct="1"/>
            <a:r>
              <a:rPr lang="en-US" smtClean="0"/>
              <a:t>Cell readily divide</a:t>
            </a:r>
          </a:p>
          <a:p>
            <a:pPr lvl="1" eaLnBrk="1" hangingPunct="1"/>
            <a:r>
              <a:rPr lang="en-US" smtClean="0"/>
              <a:t>Injuries heal rapidly</a:t>
            </a:r>
          </a:p>
          <a:p>
            <a:pPr lvl="1" eaLnBrk="1" hangingPunct="1"/>
            <a:r>
              <a:rPr lang="en-US" smtClean="0"/>
              <a:t>Skin cells, stomach and intestine lining are continually damaged and replaced</a:t>
            </a:r>
          </a:p>
          <a:p>
            <a:pPr eaLnBrk="1" hangingPunct="1"/>
            <a:r>
              <a:rPr lang="en-US" smtClean="0"/>
              <a:t>Tightly Packed with little intercellular material</a:t>
            </a:r>
          </a:p>
          <a:p>
            <a:pPr lvl="1" eaLnBrk="1" hangingPunct="1"/>
            <a:r>
              <a:rPr lang="en-US" smtClean="0"/>
              <a:t>Effective barriers: skin and mouth</a:t>
            </a:r>
          </a:p>
          <a:p>
            <a:pPr eaLnBrk="1" hangingPunct="1"/>
            <a:r>
              <a:rPr lang="en-US" smtClean="0"/>
              <a:t>Secretion, absorption, excretion, and sensory reception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Muscle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03920" cy="4572000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Involuntary: cannot be consciously stimulated	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Moves food through digestive tract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Constricts blood vessels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Empties urinary bladder</a:t>
            </a:r>
            <a:endParaRPr lang="en-US" dirty="0"/>
          </a:p>
        </p:txBody>
      </p:sp>
      <p:pic>
        <p:nvPicPr>
          <p:cNvPr id="2050" name="Picture 2" descr="http://kentsimmons.uwinnipeg.ca/cm1504/15lab42006/SkeletalMus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3733800"/>
            <a:ext cx="4110842" cy="2809875"/>
          </a:xfrm>
          <a:prstGeom prst="rect">
            <a:avLst/>
          </a:prstGeom>
          <a:noFill/>
        </p:spPr>
      </p:pic>
      <p:pic>
        <p:nvPicPr>
          <p:cNvPr id="2052" name="Picture 4" descr="http://faculty.clintoncc.suny.edu/faculty/michael.gregory/files/bio%20102/bio%20102%20lectures/animal%20cells%20and%20tissues/Imag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657600"/>
            <a:ext cx="3810000" cy="2851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Muscle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Only in the heart</a:t>
            </a:r>
          </a:p>
          <a:p>
            <a:pPr lvl="1"/>
            <a:r>
              <a:rPr lang="en-US" dirty="0" smtClean="0"/>
              <a:t>Bulk of the heart</a:t>
            </a:r>
          </a:p>
          <a:p>
            <a:pPr lvl="1"/>
            <a:r>
              <a:rPr lang="en-US" dirty="0" smtClean="0"/>
              <a:t>Pumps blood through the heart chambers into blood vessels</a:t>
            </a:r>
          </a:p>
          <a:p>
            <a:r>
              <a:rPr lang="en-US" dirty="0" smtClean="0"/>
              <a:t>Cells: striated and joined end to end</a:t>
            </a:r>
          </a:p>
          <a:p>
            <a:pPr lvl="1"/>
            <a:r>
              <a:rPr lang="en-US" dirty="0" smtClean="0"/>
              <a:t>Muscle fibers are branched 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onnected in complex networks</a:t>
            </a:r>
          </a:p>
          <a:p>
            <a:pPr lvl="1"/>
            <a:r>
              <a:rPr lang="en-US" dirty="0" smtClean="0"/>
              <a:t>Single nuclei</a:t>
            </a:r>
          </a:p>
          <a:p>
            <a:r>
              <a:rPr lang="en-US" dirty="0" smtClean="0"/>
              <a:t>Intercalated disk: where it touches another cell</a:t>
            </a:r>
          </a:p>
          <a:p>
            <a:pPr lvl="1"/>
            <a:r>
              <a:rPr lang="en-US" dirty="0" smtClean="0"/>
              <a:t>Specialized intercellular junction</a:t>
            </a:r>
          </a:p>
          <a:p>
            <a:r>
              <a:rPr lang="en-US" dirty="0" smtClean="0"/>
              <a:t>Controlled involuntarily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Muscle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62" name="Picture 2" descr="http://www.uoguelph.ca/zoology/devobio/miller/013641fig6-1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191000"/>
            <a:ext cx="3203864" cy="2114550"/>
          </a:xfrm>
          <a:prstGeom prst="rect">
            <a:avLst/>
          </a:prstGeom>
          <a:noFill/>
        </p:spPr>
      </p:pic>
      <p:pic>
        <p:nvPicPr>
          <p:cNvPr id="92164" name="Picture 4" descr="http://kentsimmons.uwinnipeg.ca/cm1504/15lab42006/CardiacMus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114800"/>
            <a:ext cx="3263512" cy="2184010"/>
          </a:xfrm>
          <a:prstGeom prst="rect">
            <a:avLst/>
          </a:prstGeom>
          <a:noFill/>
        </p:spPr>
      </p:pic>
      <p:pic>
        <p:nvPicPr>
          <p:cNvPr id="92166" name="Picture 6" descr="http://cellbio.utmb.edu/microanatomy/muscle/muscle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442" y="1524000"/>
            <a:ext cx="3409758" cy="2286000"/>
          </a:xfrm>
          <a:prstGeom prst="rect">
            <a:avLst/>
          </a:prstGeom>
          <a:noFill/>
        </p:spPr>
      </p:pic>
      <p:pic>
        <p:nvPicPr>
          <p:cNvPr id="92168" name="Picture 8" descr="http://washington.uwc.edu/about/faculty/schaefer_w/TISSUES/cardiac_oil_immers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0"/>
            <a:ext cx="30480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Brain, spinal cord, and peripheral nerves</a:t>
            </a:r>
          </a:p>
          <a:p>
            <a:r>
              <a:rPr lang="en-US" dirty="0" smtClean="0"/>
              <a:t>Neurons: basic cells</a:t>
            </a:r>
          </a:p>
          <a:p>
            <a:pPr lvl="1"/>
            <a:r>
              <a:rPr lang="en-US" dirty="0" smtClean="0"/>
              <a:t>Send nerve impulses along </a:t>
            </a:r>
            <a:r>
              <a:rPr lang="en-US" dirty="0" err="1" smtClean="0"/>
              <a:t>cytoplasmic</a:t>
            </a:r>
            <a:r>
              <a:rPr lang="en-US" dirty="0" smtClean="0"/>
              <a:t> extensions, or nerve fibers </a:t>
            </a:r>
          </a:p>
          <a:p>
            <a:pPr lvl="2"/>
            <a:r>
              <a:rPr lang="en-US" dirty="0" smtClean="0"/>
              <a:t>Single to: neutrons, muscles, or glands</a:t>
            </a:r>
          </a:p>
          <a:p>
            <a:pPr lvl="1"/>
            <a:r>
              <a:rPr lang="en-US" dirty="0" smtClean="0"/>
              <a:t>Coordinated, regulate, and integrate many body functions</a:t>
            </a:r>
          </a:p>
        </p:txBody>
      </p:sp>
      <p:pic>
        <p:nvPicPr>
          <p:cNvPr id="4098" name="Picture 2" descr="http://washington.uwc.edu/about/faculty/schaefer_w/TISSUES/nervous_tissu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14800"/>
            <a:ext cx="3048000" cy="2439275"/>
          </a:xfrm>
          <a:prstGeom prst="rect">
            <a:avLst/>
          </a:prstGeom>
          <a:noFill/>
        </p:spPr>
      </p:pic>
      <p:pic>
        <p:nvPicPr>
          <p:cNvPr id="4100" name="Picture 4" descr="http://www.mindcreators.com/Images/NB_Neur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114800"/>
            <a:ext cx="4495800" cy="2502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660648" cy="4572000"/>
          </a:xfrm>
        </p:spPr>
        <p:txBody>
          <a:bodyPr/>
          <a:lstStyle/>
          <a:p>
            <a:r>
              <a:rPr lang="en-US" dirty="0" err="1" smtClean="0"/>
              <a:t>Neuroglial</a:t>
            </a:r>
            <a:r>
              <a:rPr lang="en-US" dirty="0" smtClean="0"/>
              <a:t> Cells</a:t>
            </a:r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upport and bind the components of nervous tissue</a:t>
            </a:r>
          </a:p>
          <a:p>
            <a:pPr lvl="2"/>
            <a:r>
              <a:rPr lang="en-US" dirty="0" smtClean="0"/>
              <a:t>Carry on </a:t>
            </a:r>
            <a:r>
              <a:rPr lang="en-US" dirty="0" err="1" smtClean="0"/>
              <a:t>phagocytosis</a:t>
            </a:r>
            <a:endParaRPr lang="en-US" dirty="0" smtClean="0"/>
          </a:p>
          <a:p>
            <a:pPr lvl="2"/>
            <a:r>
              <a:rPr lang="en-US" dirty="0" smtClean="0"/>
              <a:t>Supply nutrients to neurons </a:t>
            </a:r>
            <a:r>
              <a:rPr lang="en-US" dirty="0" smtClean="0">
                <a:sym typeface="Wingdings" pitchFamily="2" charset="2"/>
              </a:rPr>
              <a:t> connecting with blood vessels</a:t>
            </a:r>
            <a:endParaRPr lang="en-US" dirty="0"/>
          </a:p>
        </p:txBody>
      </p:sp>
      <p:pic>
        <p:nvPicPr>
          <p:cNvPr id="1028" name="Picture 4" descr="http://www.dmacc.edu/instructors/rbwollaston/Nervous_system/neuroglia_of_C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447800"/>
            <a:ext cx="4833765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Neuroglial</a:t>
            </a:r>
            <a:r>
              <a:rPr lang="en-US" dirty="0" smtClean="0"/>
              <a:t> </a:t>
            </a:r>
            <a:r>
              <a:rPr lang="en-US" dirty="0" smtClean="0"/>
              <a:t>Cells</a:t>
            </a:r>
            <a:endParaRPr lang="en-US" dirty="0"/>
          </a:p>
        </p:txBody>
      </p:sp>
      <p:pic>
        <p:nvPicPr>
          <p:cNvPr id="4" name="Picture 2" descr="http://instruct.uwo.ca/anatomy/530/glia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705600" cy="5524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Simple Epithelium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Simple Squamous Epithelium</a:t>
            </a:r>
          </a:p>
          <a:p>
            <a:pPr lvl="1" eaLnBrk="1" hangingPunct="1"/>
            <a:r>
              <a:rPr lang="en-US" smtClean="0"/>
              <a:t>Single thin layer of flattened cells</a:t>
            </a:r>
          </a:p>
          <a:p>
            <a:pPr lvl="1" eaLnBrk="1" hangingPunct="1"/>
            <a:r>
              <a:rPr lang="en-US" smtClean="0"/>
              <a:t>Nuclei are broad and thin</a:t>
            </a:r>
          </a:p>
          <a:p>
            <a:pPr lvl="1" eaLnBrk="1" hangingPunct="1"/>
            <a:r>
              <a:rPr lang="en-US" smtClean="0"/>
              <a:t>Common site of diffusion and filtration</a:t>
            </a:r>
          </a:p>
          <a:p>
            <a:pPr lvl="1" eaLnBrk="1" hangingPunct="1"/>
            <a:r>
              <a:rPr lang="en-US" smtClean="0"/>
              <a:t>Line air sacs, capillaries, blood and lymph vessels</a:t>
            </a:r>
          </a:p>
          <a:p>
            <a:pPr lvl="1" eaLnBrk="1" hangingPunct="1"/>
            <a:r>
              <a:rPr lang="en-US" smtClean="0"/>
              <a:t>Easily damaged</a:t>
            </a:r>
          </a:p>
        </p:txBody>
      </p:sp>
      <p:pic>
        <p:nvPicPr>
          <p:cNvPr id="22531" name="Picture 4" descr="squamous_epithelium_frog_skin_flat_mou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2862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1115simple_sq_ep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310063"/>
            <a:ext cx="541020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Simple Epithelium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Simple Cuboidal Epithelium</a:t>
            </a:r>
          </a:p>
          <a:p>
            <a:pPr lvl="1" eaLnBrk="1" hangingPunct="1"/>
            <a:r>
              <a:rPr lang="en-US" smtClean="0"/>
              <a:t>Single layer of cubed shaped cells</a:t>
            </a:r>
          </a:p>
          <a:p>
            <a:pPr lvl="1" eaLnBrk="1" hangingPunct="1"/>
            <a:r>
              <a:rPr lang="en-US" smtClean="0"/>
              <a:t>Centrally located spherical nuclei</a:t>
            </a:r>
          </a:p>
          <a:p>
            <a:pPr lvl="1" eaLnBrk="1" hangingPunct="1"/>
            <a:r>
              <a:rPr lang="en-US" smtClean="0"/>
              <a:t>Cover the ovaries and lines most kidney tubules </a:t>
            </a:r>
          </a:p>
          <a:p>
            <a:pPr lvl="2" eaLnBrk="1" hangingPunct="1"/>
            <a:r>
              <a:rPr lang="en-US" smtClean="0"/>
              <a:t>Kidney functions in secretion and absorption</a:t>
            </a:r>
          </a:p>
          <a:p>
            <a:pPr lvl="1" eaLnBrk="1" hangingPunct="1"/>
            <a:r>
              <a:rPr lang="en-US" smtClean="0"/>
              <a:t>Glands of certain ducts: thyroid, pancreas, and liver</a:t>
            </a:r>
          </a:p>
          <a:p>
            <a:pPr lvl="2" eaLnBrk="1" hangingPunct="1"/>
            <a:r>
              <a:rPr lang="en-US" smtClean="0"/>
              <a:t>Secretes glandular products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24579" name="Picture 4" descr="cuboida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4196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cuboida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419600"/>
            <a:ext cx="358140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Simple Epithelium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Simple Columnar Epithelium</a:t>
            </a:r>
          </a:p>
          <a:p>
            <a:pPr lvl="1" eaLnBrk="1" hangingPunct="1"/>
            <a:r>
              <a:rPr lang="en-US" smtClean="0"/>
              <a:t>Elongated</a:t>
            </a:r>
          </a:p>
          <a:p>
            <a:pPr lvl="2" eaLnBrk="1" hangingPunct="1"/>
            <a:r>
              <a:rPr lang="en-US" smtClean="0"/>
              <a:t>Think tissue </a:t>
            </a:r>
            <a:r>
              <a:rPr lang="en-US" smtClean="0">
                <a:sym typeface="Wingdings" pitchFamily="2" charset="2"/>
              </a:rPr>
              <a:t> protects underlying tissue</a:t>
            </a:r>
            <a:endParaRPr lang="en-US" smtClean="0"/>
          </a:p>
          <a:p>
            <a:pPr lvl="1" eaLnBrk="1" hangingPunct="1"/>
            <a:r>
              <a:rPr lang="en-US" smtClean="0"/>
              <a:t>Single layer of cells</a:t>
            </a:r>
          </a:p>
          <a:p>
            <a:pPr lvl="1" eaLnBrk="1" hangingPunct="1"/>
            <a:r>
              <a:rPr lang="en-US" smtClean="0"/>
              <a:t>Nuclei located near the basement membrane</a:t>
            </a:r>
          </a:p>
          <a:p>
            <a:pPr lvl="1" eaLnBrk="1" hangingPunct="1"/>
            <a:r>
              <a:rPr lang="en-US" smtClean="0"/>
              <a:t>Line the uterus and most digestive organs</a:t>
            </a:r>
          </a:p>
          <a:p>
            <a:pPr lvl="2" eaLnBrk="1" hangingPunct="1"/>
            <a:r>
              <a:rPr lang="en-US" smtClean="0"/>
              <a:t>Stomach and small intestines</a:t>
            </a:r>
          </a:p>
          <a:p>
            <a:pPr lvl="2" eaLnBrk="1" hangingPunct="1"/>
            <a:r>
              <a:rPr lang="en-US" smtClean="0"/>
              <a:t>Secrete digestive fluids and absorb nutrients</a:t>
            </a:r>
          </a:p>
          <a:p>
            <a:pPr lvl="1" eaLnBrk="1" hangingPunct="1"/>
            <a:r>
              <a:rPr lang="en-US" smtClean="0"/>
              <a:t>Microvilli: cylindrical projections from cell membrane</a:t>
            </a:r>
          </a:p>
          <a:p>
            <a:pPr lvl="2" eaLnBrk="1" hangingPunct="1"/>
            <a:r>
              <a:rPr lang="en-US" smtClean="0"/>
              <a:t>Increase surface area </a:t>
            </a:r>
            <a:r>
              <a:rPr lang="en-US" smtClean="0">
                <a:sym typeface="Wingdings" pitchFamily="2" charset="2"/>
              </a:rPr>
              <a:t> for increased absorption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200" smtClean="0"/>
              <a:t>Simple Columnar Epithelium</a:t>
            </a:r>
          </a:p>
        </p:txBody>
      </p:sp>
      <p:pic>
        <p:nvPicPr>
          <p:cNvPr id="28674" name="Picture 4" descr="4-Simple%20Columnar%20Epithelium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676400"/>
            <a:ext cx="3733800" cy="2800350"/>
          </a:xfrm>
        </p:spPr>
      </p:pic>
      <p:pic>
        <p:nvPicPr>
          <p:cNvPr id="28675" name="Picture 6" descr="Anatomy_and_physiology_of_animals_columnar_epithelium_with_cil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429000"/>
            <a:ext cx="40100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Pseudostratified Columnar Epithelium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Appear stratified or layered, but are not</a:t>
            </a:r>
          </a:p>
          <a:p>
            <a:pPr eaLnBrk="1" hangingPunct="1"/>
            <a:r>
              <a:rPr lang="en-US" smtClean="0"/>
              <a:t>Possess cilia, which move constantly</a:t>
            </a:r>
          </a:p>
          <a:p>
            <a:pPr eaLnBrk="1" hangingPunct="1"/>
            <a:r>
              <a:rPr lang="en-US" smtClean="0"/>
              <a:t>Goblet cells scattered throughout secrete mucus</a:t>
            </a:r>
          </a:p>
          <a:p>
            <a:pPr lvl="1" eaLnBrk="1" hangingPunct="1"/>
            <a:r>
              <a:rPr lang="en-US" smtClean="0"/>
              <a:t>Cilia sweeps away</a:t>
            </a:r>
          </a:p>
          <a:p>
            <a:pPr eaLnBrk="1" hangingPunct="1"/>
            <a:r>
              <a:rPr lang="en-US" smtClean="0"/>
              <a:t>Line passage of respiratory system</a:t>
            </a:r>
          </a:p>
          <a:p>
            <a:pPr lvl="1" eaLnBrk="1" hangingPunct="1"/>
            <a:r>
              <a:rPr lang="en-US" smtClean="0"/>
              <a:t>Mucus cover linings trap dust and microorganisms</a:t>
            </a:r>
          </a:p>
          <a:p>
            <a:pPr lvl="1" eaLnBrk="1" hangingPunct="1"/>
            <a:r>
              <a:rPr lang="en-US" smtClean="0"/>
              <a:t>Cilia move the mucus and its captured particles upward and out</a:t>
            </a:r>
          </a:p>
        </p:txBody>
      </p:sp>
      <p:pic>
        <p:nvPicPr>
          <p:cNvPr id="30723" name="Picture 4" descr="cep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800600"/>
            <a:ext cx="27432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Resp02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762500"/>
            <a:ext cx="28956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529</TotalTime>
  <Words>1391</Words>
  <Application>Microsoft Office PowerPoint</Application>
  <PresentationFormat>On-screen Show (4:3)</PresentationFormat>
  <Paragraphs>278</Paragraphs>
  <Slides>45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Civic</vt:lpstr>
      <vt:lpstr>Tissues</vt:lpstr>
      <vt:lpstr>Tissues</vt:lpstr>
      <vt:lpstr>Epithelial</vt:lpstr>
      <vt:lpstr>Epithelial Tissue</vt:lpstr>
      <vt:lpstr>Simple Epithelium</vt:lpstr>
      <vt:lpstr>Simple Epithelium</vt:lpstr>
      <vt:lpstr>Simple Epithelium</vt:lpstr>
      <vt:lpstr>Simple Columnar Epithelium</vt:lpstr>
      <vt:lpstr>Pseudostratified Columnar Epithelium</vt:lpstr>
      <vt:lpstr>Stratified Squamous Epithelium</vt:lpstr>
      <vt:lpstr>Stratified Squamous Epithelium</vt:lpstr>
      <vt:lpstr>Stratified Cuboidal Epithelium</vt:lpstr>
      <vt:lpstr>Stratified Columnar Epithelium</vt:lpstr>
      <vt:lpstr>Transitional Epithelium</vt:lpstr>
      <vt:lpstr>Glandular Epithelium</vt:lpstr>
      <vt:lpstr>Glandular Epithelium</vt:lpstr>
      <vt:lpstr>Types of Tissue</vt:lpstr>
      <vt:lpstr>Connective Tissue</vt:lpstr>
      <vt:lpstr>Functions of Connective Tissue</vt:lpstr>
      <vt:lpstr>General Characteristics</vt:lpstr>
      <vt:lpstr>Major Cell Types</vt:lpstr>
      <vt:lpstr>Major Cell Types</vt:lpstr>
      <vt:lpstr>Connective Tissue Fibers</vt:lpstr>
      <vt:lpstr>Connective Tissue Fibers</vt:lpstr>
      <vt:lpstr>Loose Connective Tissue</vt:lpstr>
      <vt:lpstr>Adipose Tissue</vt:lpstr>
      <vt:lpstr>Adipose Tissue</vt:lpstr>
      <vt:lpstr>Dense Connective Tissue</vt:lpstr>
      <vt:lpstr>Cartilage</vt:lpstr>
      <vt:lpstr>Types of Cartilage</vt:lpstr>
      <vt:lpstr>Types of Cartilage</vt:lpstr>
      <vt:lpstr>Bone</vt:lpstr>
      <vt:lpstr>More about Bones</vt:lpstr>
      <vt:lpstr>Blood</vt:lpstr>
      <vt:lpstr>Muscle and Nervous Tissues</vt:lpstr>
      <vt:lpstr>Muscle Tissue</vt:lpstr>
      <vt:lpstr>Skeletal Muscle Tissue</vt:lpstr>
      <vt:lpstr>Skeletal Muscle Tissue</vt:lpstr>
      <vt:lpstr>Smooth Muscle Tissue</vt:lpstr>
      <vt:lpstr>Smooth Muscle Tissue</vt:lpstr>
      <vt:lpstr>Cardiac Muscle Tissue</vt:lpstr>
      <vt:lpstr>Cardiac Muscle Tissue</vt:lpstr>
      <vt:lpstr>Nervous Tissue</vt:lpstr>
      <vt:lpstr>Nervous Tissue</vt:lpstr>
      <vt:lpstr>Neuroglial Cells</vt:lpstr>
    </vt:vector>
  </TitlesOfParts>
  <Company>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Tissues</dc:title>
  <dc:creator>default</dc:creator>
  <cp:lastModifiedBy>default</cp:lastModifiedBy>
  <cp:revision>38</cp:revision>
  <dcterms:created xsi:type="dcterms:W3CDTF">2009-02-10T20:26:44Z</dcterms:created>
  <dcterms:modified xsi:type="dcterms:W3CDTF">2009-02-13T18:13:58Z</dcterms:modified>
</cp:coreProperties>
</file>