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3"/>
  </p:notesMasterIdLst>
  <p:sldIdLst>
    <p:sldId id="284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698C9-54D9-4D08-B6C4-16D79700B7C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3E2D3-2EE9-4FC2-BD7E-4FD5785AA9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F7BDF-F0FB-4B15-9A00-CDE0E5F082FD}" type="slidenum">
              <a:rPr lang="en-US"/>
              <a:pPr/>
              <a:t>2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FE5B-5DE2-453E-97B6-C2AF03A112B9}" type="slidenum">
              <a:rPr lang="en-US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352C7-3247-4605-90B2-96C248680D04}" type="slidenum">
              <a:rPr lang="en-US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50061-DE49-4E7C-9B94-C088317ED644}" type="slidenum">
              <a:rPr lang="en-US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768B1-36D7-44D1-8AE8-AA04E05C4776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83E6A3-DC02-46EB-B15E-533255FDD16C}" type="slidenum">
              <a:rPr lang="en-US"/>
              <a:pPr/>
              <a:t>18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B144C-D4C8-493D-8B52-0AB5778D932A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0C6B3-599A-49D6-8721-0D2E52EA088D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4F78C-E2D9-40B0-A7F8-B6D0F89F11FB}" type="slidenum">
              <a:rPr lang="en-US"/>
              <a:pPr/>
              <a:t>3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2E9AE0-067E-4013-A5F1-17B2826A78B0}" type="slidenum">
              <a:rPr lang="en-US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EB452-E27D-46C2-9A42-18B453E8AA57}" type="slidenum">
              <a:rPr lang="en-US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E2EAD-707F-45EE-8800-41C2F3D59963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6EB530-85CF-4FF6-BF8E-C4F275D9C0E9}" type="slidenum">
              <a:rPr lang="en-US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D28EB-BDBF-4056-8CAB-35F943C7AD92}" type="slidenum">
              <a:rPr lang="en-US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5B2BE-4050-410C-84C9-96D6AE4BB3EF}" type="slidenum">
              <a:rPr lang="en-US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6CB11-A93C-450C-9855-34AE0CA30135}" type="slidenum">
              <a:rPr lang="en-US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4E234-9E9E-4ED9-AE47-595AD112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B15B6-77BE-4D7F-B839-6DC85A3FF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2FF5-943B-4481-88D9-19E24D355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BC7AA-8C24-4727-A234-3361E25C650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1C05D-1AEB-4E5E-95B5-28C18532FE4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0" hangingPunct="0">
              <a:spcBef>
                <a:spcPct val="0"/>
              </a:spcBef>
              <a:buClrTx/>
              <a:buSzTx/>
              <a:buNone/>
            </a:pPr>
            <a:r>
              <a:rPr lang="en-US" sz="4400" b="1" i="1" dirty="0" smtClean="0">
                <a:latin typeface="Kristen ITC" pitchFamily="66" charset="0"/>
              </a:rPr>
              <a:t>What is Time Management?</a:t>
            </a:r>
          </a:p>
          <a:p>
            <a:pPr algn="ctr" eaLnBrk="0" hangingPunct="0">
              <a:spcBef>
                <a:spcPct val="0"/>
              </a:spcBef>
              <a:buClrTx/>
              <a:buSzTx/>
              <a:buNone/>
            </a:pPr>
            <a:endParaRPr lang="en-US" sz="2400" b="1" dirty="0" smtClean="0">
              <a:latin typeface="Arial" charset="0"/>
            </a:endParaRPr>
          </a:p>
          <a:p>
            <a:pPr algn="ctr" eaLnBrk="0" hangingPunct="0">
              <a:spcBef>
                <a:spcPct val="0"/>
              </a:spcBef>
              <a:buClrTx/>
              <a:buSzTx/>
              <a:buNone/>
            </a:pPr>
            <a:r>
              <a:rPr lang="en-US" sz="2800" b="1" dirty="0" smtClean="0">
                <a:latin typeface="Arial" charset="0"/>
              </a:rPr>
              <a:t>Simply, making the most of your time and energy!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19200"/>
            <a:ext cx="7010400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dirty="0" smtClean="0">
                <a:latin typeface="Arial Unicode MS" pitchFamily="34" charset="-128"/>
              </a:rPr>
              <a:t/>
            </a:r>
            <a:br>
              <a:rPr lang="en-US" sz="3500" dirty="0" smtClean="0">
                <a:latin typeface="Arial Unicode MS" pitchFamily="34" charset="-128"/>
              </a:rPr>
            </a:br>
            <a:r>
              <a:rPr lang="en-US" sz="3500" dirty="0" smtClean="0">
                <a:latin typeface="Arial Unicode MS" pitchFamily="34" charset="-128"/>
              </a:rPr>
              <a:t>Do you have a schedule?</a:t>
            </a:r>
            <a:br>
              <a:rPr lang="en-US" sz="3500" dirty="0" smtClean="0">
                <a:latin typeface="Arial Unicode MS" pitchFamily="34" charset="-128"/>
              </a:rPr>
            </a:br>
            <a:r>
              <a:rPr lang="en-US" sz="3500" dirty="0" smtClean="0">
                <a:latin typeface="Arial Unicode MS" pitchFamily="34" charset="-128"/>
              </a:rPr>
              <a:t>Organizing Your Day:</a:t>
            </a:r>
            <a:br>
              <a:rPr lang="en-US" sz="3500" dirty="0" smtClean="0">
                <a:latin typeface="Arial Unicode MS" pitchFamily="34" charset="-128"/>
              </a:rPr>
            </a:br>
            <a:endParaRPr lang="en-US" sz="3500" dirty="0" smtClean="0">
              <a:latin typeface="Arial Unicode MS" pitchFamily="34" charset="-128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chemeClr val="hlink"/>
                </a:solidFill>
                <a:latin typeface="Arial Unicode MS" pitchFamily="34" charset="-128"/>
              </a:rPr>
              <a:t>“</a:t>
            </a:r>
            <a:r>
              <a:rPr lang="en-US" b="1" smtClean="0">
                <a:solidFill>
                  <a:schemeClr val="hlink"/>
                </a:solidFill>
                <a:latin typeface="Times New Roman" pitchFamily="18" charset="0"/>
              </a:rPr>
              <a:t>Work smarter, not harder.”- Alan Lakein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Set realistic goals, there are only 24 hours in a day.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Use spare time to review.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Study at the same time each day: make it a habit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Divide study time into 50-minute blocks.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Don’t forget to reward yourself when you do something right!</a:t>
            </a:r>
          </a:p>
        </p:txBody>
      </p:sp>
      <p:sp>
        <p:nvSpPr>
          <p:cNvPr id="121860" name="WordArt 4"/>
          <p:cNvSpPr>
            <a:spLocks noChangeArrowheads="1" noChangeShapeType="1" noTextEdit="1"/>
          </p:cNvSpPr>
          <p:nvPr/>
        </p:nvSpPr>
        <p:spPr bwMode="auto">
          <a:xfrm>
            <a:off x="1066800" y="4953000"/>
            <a:ext cx="6696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Take it one day at a time…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  <p:bldP spid="1218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38200"/>
            <a:ext cx="8229600" cy="8651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Unicode MS" pitchFamily="34" charset="-128"/>
              </a:rPr>
              <a:t>Do you use a Daily Planner?</a:t>
            </a:r>
          </a:p>
        </p:txBody>
      </p:sp>
      <p:pic>
        <p:nvPicPr>
          <p:cNvPr id="123909" name="Picture 5" descr="MCj0150024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57800" y="4495800"/>
            <a:ext cx="2362200" cy="1793875"/>
          </a:xfrm>
          <a:noFill/>
        </p:spPr>
      </p:pic>
      <p:sp>
        <p:nvSpPr>
          <p:cNvPr id="12390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381000" y="1752600"/>
            <a:ext cx="40322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Complete a term assignment preview.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Use a “week at a glance” organizer.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Enter in due dates and social events as soon as you can.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752600"/>
            <a:ext cx="44958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Arial Unicode MS" pitchFamily="34" charset="-128"/>
              </a:rPr>
              <a:t>Review your calendar daily for the current week and upcoming week. </a:t>
            </a:r>
          </a:p>
          <a:p>
            <a:pPr eaLnBrk="1" hangingPunct="1"/>
            <a:r>
              <a:rPr lang="en-US" sz="2400" smtClean="0">
                <a:latin typeface="Arial Unicode MS" pitchFamily="34" charset="-128"/>
              </a:rPr>
              <a:t>It just takes a moment to review your calendar and it relieves stress to know you are on top of things.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pic>
        <p:nvPicPr>
          <p:cNvPr id="123910" name="Picture 6" descr="MCj029762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267200"/>
            <a:ext cx="19812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build="p"/>
      <p:bldP spid="12390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8229600" cy="1139825"/>
          </a:xfrm>
        </p:spPr>
        <p:txBody>
          <a:bodyPr/>
          <a:lstStyle/>
          <a:p>
            <a:pPr marL="666750" indent="-666750" eaLnBrk="1" hangingPunct="1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3. Revisit and Revise Your Plan</a:t>
            </a:r>
            <a:r>
              <a:rPr lang="en-US" sz="3500" b="1" dirty="0" smtClean="0">
                <a:solidFill>
                  <a:srgbClr val="FF3300"/>
                </a:solidFill>
              </a:rPr>
              <a:t/>
            </a:r>
            <a:br>
              <a:rPr lang="en-US" sz="3500" b="1" dirty="0" smtClean="0">
                <a:solidFill>
                  <a:srgbClr val="FF3300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Are you making progress?</a:t>
            </a:r>
            <a:endParaRPr lang="en-US" sz="3200" dirty="0" smtClean="0">
              <a:latin typeface="Arial Unicode MS" pitchFamily="34" charset="-128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4216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Now that you’ve been paying attention to your schedule, how are you actually using your time?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Which tasks were you able to do?  What didn’t get done?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Was your energy level appropriate?  Your stress level?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What changes need to be made to your weekly schedule?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What are persistent time wasters?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Could better communication have helped you stick to your plan?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 Unicode MS" pitchFamily="34" charset="-128"/>
              </a:rPr>
              <a:t>Was procrastination an issue?</a:t>
            </a:r>
            <a:r>
              <a:rPr lang="en-US" sz="2400" dirty="0" smtClean="0">
                <a:latin typeface="Arial Unicode MS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/>
      <p:bldP spid="1730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39825"/>
          </a:xfrm>
        </p:spPr>
        <p:txBody>
          <a:bodyPr/>
          <a:lstStyle/>
          <a:p>
            <a:pPr eaLnBrk="1" hangingPunct="1"/>
            <a:r>
              <a:rPr lang="en-US" sz="3400" dirty="0" smtClean="0">
                <a:latin typeface="Arial Unicode MS" pitchFamily="34" charset="-128"/>
              </a:rPr>
              <a:t>Procrastination:</a:t>
            </a:r>
            <a:br>
              <a:rPr lang="en-US" sz="3400" dirty="0" smtClean="0">
                <a:latin typeface="Arial Unicode MS" pitchFamily="34" charset="-128"/>
              </a:rPr>
            </a:br>
            <a:r>
              <a:rPr lang="en-US" sz="21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“Never do today what you can put off ‘till tomorrow!”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Arial Unicode MS" pitchFamily="34" charset="-128"/>
              </a:rPr>
              <a:t>Forms of procrastination: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Ignoring the task, hoping it will go away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Underestimating how long it will take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Overestimating your abilities and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Telling yourself that poor performance is okay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Doing something else that isn’t very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Believing that repeated “minor” delays won’t hurt you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Talking about a hard job rather than doing it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Putting all your work on only one part of the task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latin typeface="Arial Unicode MS" pitchFamily="34" charset="-128"/>
              </a:rPr>
              <a:t>Becoming paralyzed when having to make choices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>
              <a:latin typeface="Arial Unicode MS" pitchFamily="34" charset="-128"/>
            </a:endParaRPr>
          </a:p>
        </p:txBody>
      </p:sp>
      <p:pic>
        <p:nvPicPr>
          <p:cNvPr id="15364" name="Picture 4" descr="MCPE01931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05600" y="228600"/>
            <a:ext cx="2209800" cy="1549400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5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</a:rPr>
              <a:t>How to Overcome Procrastination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Win the mental battle by committing to being on time.</a:t>
            </a:r>
          </a:p>
          <a:p>
            <a:pPr eaLnBrk="1" hangingPunct="1"/>
            <a:r>
              <a:rPr lang="en-US" sz="2400" dirty="0" smtClean="0"/>
              <a:t>Set and keep deadlines.</a:t>
            </a:r>
          </a:p>
          <a:p>
            <a:pPr eaLnBrk="1" hangingPunct="1"/>
            <a:r>
              <a:rPr lang="en-US" sz="2400" dirty="0" smtClean="0"/>
              <a:t>Organize, schedule &amp; plan.</a:t>
            </a:r>
          </a:p>
          <a:p>
            <a:pPr eaLnBrk="1" hangingPunct="1"/>
            <a:r>
              <a:rPr lang="en-US" sz="2400" dirty="0" smtClean="0"/>
              <a:t>Divide a big job into smaller ones.</a:t>
            </a:r>
          </a:p>
          <a:p>
            <a:pPr eaLnBrk="1" hangingPunct="1"/>
            <a:r>
              <a:rPr lang="en-US" sz="2400" dirty="0" smtClean="0"/>
              <a:t>Find a way to make a game of your work or make it fun.</a:t>
            </a:r>
          </a:p>
          <a:p>
            <a:pPr eaLnBrk="1" hangingPunct="1"/>
            <a:r>
              <a:rPr lang="en-US" sz="2400" dirty="0" smtClean="0"/>
              <a:t>Reward yourself when you’re done.</a:t>
            </a:r>
          </a:p>
          <a:p>
            <a:pPr eaLnBrk="1" hangingPunct="1"/>
            <a:r>
              <a:rPr lang="en-US" sz="2400" dirty="0" smtClean="0"/>
              <a:t>Tell your friends and room mates to remind you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priorities and deadlines.</a:t>
            </a:r>
          </a:p>
          <a:p>
            <a:pPr eaLnBrk="1" hangingPunct="1"/>
            <a:r>
              <a:rPr lang="en-US" sz="2400" dirty="0" smtClean="0"/>
              <a:t>Learn to say “no” to time wasters.</a:t>
            </a:r>
          </a:p>
        </p:txBody>
      </p:sp>
      <p:pic>
        <p:nvPicPr>
          <p:cNvPr id="17413" name="Picture 5" descr="02_Time_3"/>
          <p:cNvPicPr>
            <a:picLocks noChangeAspect="1" noChangeArrowheads="1"/>
          </p:cNvPicPr>
          <p:nvPr/>
        </p:nvPicPr>
        <p:blipFill>
          <a:blip r:embed="rId3" cstate="print"/>
          <a:srcRect l="13792" t="12544" r="14482" b="12195"/>
          <a:stretch>
            <a:fillRect/>
          </a:stretch>
        </p:blipFill>
        <p:spPr bwMode="auto">
          <a:xfrm>
            <a:off x="7162800" y="21336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7543800" y="3886200"/>
            <a:ext cx="1600200" cy="16002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Use lots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of</a:t>
            </a:r>
          </a:p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700">
                <a:solidFill>
                  <a:srgbClr val="000000"/>
                </a:solidFill>
                <a:latin typeface="Arial" charset="0"/>
              </a:rPr>
              <a:t>Stickies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5" grpId="0" build="p"/>
      <p:bldP spid="174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90600"/>
            <a:ext cx="5062538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00B0F0"/>
                </a:solidFill>
                <a:latin typeface="Arial Unicode MS" pitchFamily="34" charset="-128"/>
              </a:rPr>
              <a:t>Tackle Time Wasters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82296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First, learn to recognize when you’re wasting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Decide what you need to do and can realistically do.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Learn how to say “NO” when you don’t have time.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Use an answering machine and return calls at your convenience. The telephone is a major time killer.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Learn to say “I can’t talk right now. I’ll get back to you.”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Wasting time is often linked to a lack of self-discipline.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latin typeface="Arial Unicode MS" pitchFamily="34" charset="-128"/>
              </a:rPr>
              <a:t>Ask yourself, “Do I really need to do this or not?”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pic>
        <p:nvPicPr>
          <p:cNvPr id="23562" name="Picture 10" descr="MCj028176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00600"/>
            <a:ext cx="1814513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1" descr="MCj040461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43400"/>
            <a:ext cx="13033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010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merican Typewriter" pitchFamily="80" charset="0"/>
              </a:rPr>
              <a:t>Learn to say “No!”</a:t>
            </a:r>
            <a:endParaRPr lang="en-US" dirty="0" smtClean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5943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Avoid the temptation to socialize when you’ve scheduled work.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friends ask you to join them last minute, decline outright, but ask if you could get together later in the week.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Socializing is important when you don’t have other things to worry about!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Study somewhere you won’t be tempted to chat, watch movies or YouTube, or use social utilities like Facebook.</a:t>
            </a:r>
          </a:p>
        </p:txBody>
      </p:sp>
      <p:pic>
        <p:nvPicPr>
          <p:cNvPr id="30724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2667000"/>
            <a:ext cx="1816608" cy="2743200"/>
          </a:xfrm>
          <a:noFill/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524000" y="1524000"/>
            <a:ext cx="551021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Don’t let distractions sap your time!</a:t>
            </a:r>
          </a:p>
        </p:txBody>
      </p:sp>
      <p:sp>
        <p:nvSpPr>
          <p:cNvPr id="196619" name="AutoShape 11"/>
          <p:cNvSpPr>
            <a:spLocks noChangeArrowheads="1"/>
          </p:cNvSpPr>
          <p:nvPr/>
        </p:nvSpPr>
        <p:spPr bwMode="auto">
          <a:xfrm>
            <a:off x="6858000" y="1447800"/>
            <a:ext cx="2286000" cy="990600"/>
          </a:xfrm>
          <a:prstGeom prst="wedgeRoundRectCallout">
            <a:avLst>
              <a:gd name="adj1" fmla="val -16597"/>
              <a:gd name="adj2" fmla="val 94870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400" b="1" dirty="0">
                <a:solidFill>
                  <a:srgbClr val="CC0066"/>
                </a:solidFill>
                <a:latin typeface="Bradley Hand ITC TT-Bold" pitchFamily="80" charset="0"/>
              </a:rPr>
              <a:t>I have a study group tonight.  Are you free on Thursday?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/>
      <p:bldP spid="1966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Revisit Your Values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057400"/>
            <a:ext cx="5168900" cy="332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Knowing what is most valuable to you gives direction to your life.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Your energy should be oriented first toward things that reflect the values that are most important.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Examine your values to help you make time management decisions.</a:t>
            </a:r>
          </a:p>
        </p:txBody>
      </p:sp>
      <p:pic>
        <p:nvPicPr>
          <p:cNvPr id="30724" name="Picture 4" descr="MCj029084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94488" y="1981200"/>
            <a:ext cx="1985962" cy="2865438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10400" cy="896938"/>
          </a:xfrm>
        </p:spPr>
        <p:txBody>
          <a:bodyPr/>
          <a:lstStyle/>
          <a:p>
            <a:pPr eaLnBrk="1" hangingPunct="1"/>
            <a:r>
              <a:rPr lang="en-US" sz="3500" dirty="0" smtClean="0">
                <a:latin typeface="Arial Unicode MS" pitchFamily="34" charset="-128"/>
              </a:rPr>
              <a:t>Time Management Techniques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6248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FF66"/>
                </a:solidFill>
                <a:latin typeface="Arial Unicode MS" pitchFamily="34" charset="-128"/>
              </a:rPr>
              <a:t>		</a:t>
            </a:r>
            <a:r>
              <a:rPr lang="en-US" sz="1800" b="1" dirty="0" smtClean="0">
                <a:solidFill>
                  <a:srgbClr val="00B0F0"/>
                </a:solidFill>
                <a:latin typeface="Arial Unicode MS" pitchFamily="34" charset="-128"/>
              </a:rPr>
              <a:t>The Set Time Method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latin typeface="Arial Unicode MS" pitchFamily="34" charset="-128"/>
              </a:rPr>
              <a:t>	Block out a specific time to accomplish a task.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latin typeface="Arial Unicode MS" pitchFamily="34" charset="-128"/>
              </a:rPr>
              <a:t>Examples: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Monday 1:00—2:00 Work physics problems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Arial Unicode MS" pitchFamily="34" charset="-128"/>
              </a:rPr>
              <a:t>Saturday 9:00—11:30 Go to the gym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514600" y="3200400"/>
            <a:ext cx="6248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Swiss Cheese Approach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Whenever you find yourself with some free time, do a small part of a larger task</a:t>
            </a:r>
          </a:p>
          <a:p>
            <a:pPr lvl="3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lvl="2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Arrive to class 10 minutes early and 	brainstorm research ideas while waiting for your friend to arrive for lunch, review notes from today’s History lecture.</a:t>
            </a:r>
          </a:p>
          <a:p>
            <a:pPr lvl="1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1623" name="Picture 7" descr="MCj021577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19050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4" name="Picture 8" descr="MCj032630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6788" y="1371600"/>
            <a:ext cx="1827212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  <p:bldP spid="1116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REVISE and PREVIEW:</a:t>
            </a:r>
            <a:br>
              <a:rPr lang="en-US" smtClean="0">
                <a:latin typeface="Arial Unicode MS" pitchFamily="34" charset="-128"/>
              </a:rPr>
            </a:br>
            <a:r>
              <a:rPr lang="en-US" smtClean="0">
                <a:latin typeface="Arial Unicode MS" pitchFamily="34" charset="-128"/>
              </a:rPr>
              <a:t>Staying on top of things…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B0F0"/>
                </a:solidFill>
                <a:latin typeface="Arial Unicode MS" pitchFamily="34" charset="-128"/>
              </a:rPr>
              <a:t>Immediately</a:t>
            </a:r>
            <a:r>
              <a:rPr lang="en-US" sz="2000" dirty="0" smtClean="0">
                <a:latin typeface="Arial Unicode MS" pitchFamily="34" charset="-128"/>
              </a:rPr>
              <a:t> note all changes.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         	Exam/Paper due date revisions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     	Meeting additions/cancellations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    		Work schedule changes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dirty="0" smtClean="0">
                <a:latin typeface="Arial Unicode MS" pitchFamily="34" charset="-128"/>
              </a:rPr>
              <a:t>     	Upcoming visitors, etc., etc…</a:t>
            </a:r>
          </a:p>
          <a:p>
            <a:pPr eaLnBrk="1" hangingPunct="1"/>
            <a:r>
              <a:rPr lang="en-US" sz="2000" dirty="0" smtClean="0">
                <a:solidFill>
                  <a:srgbClr val="00B0F0"/>
                </a:solidFill>
                <a:latin typeface="Arial Unicode MS" pitchFamily="34" charset="-128"/>
              </a:rPr>
              <a:t>Preview the upcoming week </a:t>
            </a:r>
            <a:r>
              <a:rPr lang="en-US" sz="2000" dirty="0" smtClean="0">
                <a:latin typeface="Arial Unicode MS" pitchFamily="34" charset="-128"/>
              </a:rPr>
              <a:t>making any necessary adjustments.</a:t>
            </a:r>
          </a:p>
          <a:p>
            <a:pPr eaLnBrk="1" hangingPunct="1"/>
            <a:r>
              <a:rPr lang="en-US" sz="2000" dirty="0" smtClean="0">
                <a:solidFill>
                  <a:srgbClr val="00B0F0"/>
                </a:solidFill>
                <a:latin typeface="Arial Unicode MS" pitchFamily="34" charset="-128"/>
              </a:rPr>
              <a:t>Preview each day </a:t>
            </a:r>
            <a:r>
              <a:rPr lang="en-US" sz="2000" dirty="0" smtClean="0">
                <a:latin typeface="Arial Unicode MS" pitchFamily="34" charset="-128"/>
              </a:rPr>
              <a:t>to see what might happen…</a:t>
            </a:r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 rot="-1462342">
            <a:off x="1879707" y="4837242"/>
            <a:ext cx="4419600" cy="8318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4140000" scaled="1"/>
                </a:gradFill>
                <a:latin typeface="Impact"/>
              </a:rPr>
              <a:t>Be Prepared!</a:t>
            </a:r>
          </a:p>
        </p:txBody>
      </p:sp>
      <p:pic>
        <p:nvPicPr>
          <p:cNvPr id="67589" name="Picture 5" descr="bo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828800"/>
            <a:ext cx="18288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4419600" cy="8842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i="1" smtClean="0">
                <a:solidFill>
                  <a:schemeClr val="tx1"/>
                </a:solidFill>
              </a:rPr>
              <a:t/>
            </a:r>
            <a:br>
              <a:rPr lang="en-US" sz="1800" i="1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  <a:latin typeface="Baskerville Old Face" pitchFamily="18" charset="0"/>
              </a:rPr>
              <a:t>Managing Time</a:t>
            </a:r>
            <a:r>
              <a:rPr lang="en-US" sz="4400" smtClean="0">
                <a:solidFill>
                  <a:schemeClr val="tx1"/>
                </a:solidFill>
                <a:latin typeface="Algerian" pitchFamily="82" charset="0"/>
              </a:rPr>
              <a:t> </a:t>
            </a:r>
          </a:p>
        </p:txBody>
      </p:sp>
      <p:pic>
        <p:nvPicPr>
          <p:cNvPr id="655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971800"/>
            <a:ext cx="13319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346325" y="1185863"/>
            <a:ext cx="3779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There are 168 hours in every week.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How are you spending yours?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3292475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Sleeping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Going to the Gym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Getting ready for class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Working on campus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Shopping for groceries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Caring for family members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Going out with friends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Cultivating a relationship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Meeting new people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Going to office hours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Volunteering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Going to class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Studying for tests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Doing library research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3810000" y="1905000"/>
            <a:ext cx="30686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Taking a nap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Exercising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Catching up!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Commuting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Getting around campus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Playing an instrument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Trying to unwind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Attending events on campus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Helping a friend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Checking email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Revising your essay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Getting coffee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Chatting with friends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Keeping in touch with family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5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1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5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2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5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3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5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4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65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5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5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6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55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7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655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8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55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9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655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9"/>
                            </p:stCondLst>
                            <p:childTnLst>
                              <p:par>
                                <p:cTn id="6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655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10"/>
                            </p:stCondLst>
                            <p:childTnLst>
                              <p:par>
                                <p:cTn id="6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655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11"/>
                            </p:stCondLst>
                            <p:childTnLst>
                              <p:par>
                                <p:cTn id="7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655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65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65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655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65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65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65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655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65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655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655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8" dur="1" fill="hold"/>
                                        <p:tgtEl>
                                          <p:spTgt spid="655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1" dur="1" fill="hold"/>
                                        <p:tgtEl>
                                          <p:spTgt spid="655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4" dur="1" fill="hold"/>
                                        <p:tgtEl>
                                          <p:spTgt spid="655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655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6" grpId="0"/>
      <p:bldP spid="65548" grpId="0" build="p"/>
      <p:bldP spid="6554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896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smtClean="0">
                <a:latin typeface="Gill Sans" pitchFamily="80" charset="0"/>
              </a:rPr>
              <a:t>If you commute to school, you can…</a:t>
            </a:r>
            <a:endParaRPr lang="en-US" sz="3500" smtClean="0">
              <a:latin typeface="Arial Unicode MS" pitchFamily="34" charset="-128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Listen to audiotape lectures or podcasts.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Go over what you learned in class on your way to or from work.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If you carpool with others from your class, use the time to discuss class material.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Exchange phone numbers with other students early in the semester.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Create a personal commuter telephone directory.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 Unicode MS" pitchFamily="34" charset="-128"/>
            </a:endParaRPr>
          </a:p>
        </p:txBody>
      </p:sp>
      <p:pic>
        <p:nvPicPr>
          <p:cNvPr id="115721" name="Picture 9" descr="MCj040599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00600"/>
            <a:ext cx="17954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723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105400"/>
            <a:ext cx="2528888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00B0F0"/>
                </a:solidFill>
                <a:latin typeface="Baskerville" pitchFamily="80" charset="0"/>
              </a:rPr>
              <a:t>Review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b="1" dirty="0" smtClean="0"/>
              <a:t>Time and energy management can make you more productive and reduce your stress level.</a:t>
            </a:r>
          </a:p>
          <a:p>
            <a:pPr eaLnBrk="1" hangingPunct="1"/>
            <a:r>
              <a:rPr lang="en-US" sz="1800" b="1" dirty="0" smtClean="0"/>
              <a:t>The Three Steps</a:t>
            </a:r>
          </a:p>
          <a:p>
            <a:pPr lvl="1" eaLnBrk="1" hangingPunct="1"/>
            <a:r>
              <a:rPr lang="en-US" sz="1800" b="1" dirty="0" smtClean="0">
                <a:solidFill>
                  <a:srgbClr val="00B0F0"/>
                </a:solidFill>
              </a:rPr>
              <a:t>Set goals</a:t>
            </a:r>
          </a:p>
          <a:p>
            <a:pPr lvl="1" eaLnBrk="1" hangingPunct="1"/>
            <a:r>
              <a:rPr lang="en-US" sz="1800" b="1" dirty="0" smtClean="0">
                <a:solidFill>
                  <a:srgbClr val="00B0F0"/>
                </a:solidFill>
              </a:rPr>
              <a:t>Make a schedule</a:t>
            </a:r>
          </a:p>
          <a:p>
            <a:pPr lvl="1" eaLnBrk="1" hangingPunct="1"/>
            <a:r>
              <a:rPr lang="en-US" sz="1800" b="1" dirty="0" smtClean="0">
                <a:solidFill>
                  <a:srgbClr val="00B0F0"/>
                </a:solidFill>
              </a:rPr>
              <a:t>Revisit and revise your plan</a:t>
            </a:r>
          </a:p>
          <a:p>
            <a:pPr eaLnBrk="1" hangingPunct="1"/>
            <a:r>
              <a:rPr lang="en-US" sz="1800" b="1" dirty="0" smtClean="0"/>
              <a:t>Be tough with your time.  Actively avoid procrastination and time wasters.  Learn to say “no” to distractions.</a:t>
            </a:r>
          </a:p>
          <a:p>
            <a:pPr eaLnBrk="1" hangingPunct="1"/>
            <a:r>
              <a:rPr lang="en-US" sz="1800" b="1" dirty="0" smtClean="0"/>
              <a:t>Employ a variety of time management strategies to maximize your time.  </a:t>
            </a:r>
          </a:p>
          <a:p>
            <a:pPr eaLnBrk="1" hangingPunct="1"/>
            <a:r>
              <a:rPr lang="en-US" sz="1800" b="1" dirty="0" smtClean="0"/>
              <a:t>Relax and enjoy the extra time that you’ve discovered!</a:t>
            </a:r>
            <a:endParaRPr lang="en-US" sz="1700" b="1" dirty="0" smtClean="0"/>
          </a:p>
          <a:p>
            <a:pPr lvl="1" eaLnBrk="1" hangingPunct="1"/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2819400" y="762000"/>
            <a:ext cx="5689600" cy="5381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Cooper Black" pitchFamily="18" charset="0"/>
              </a:rPr>
              <a:t>The Truth!</a:t>
            </a:r>
          </a:p>
        </p:txBody>
      </p:sp>
      <p:pic>
        <p:nvPicPr>
          <p:cNvPr id="109575" name="Picture 7" descr="MPj0400377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2819400"/>
            <a:ext cx="2205038" cy="3429000"/>
          </a:xfrm>
          <a:noFill/>
        </p:spPr>
      </p:pic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2228850" y="1371600"/>
            <a:ext cx="691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" charset="0"/>
              </a:rPr>
              <a:t>As college students, you are very busy people, and to make those 168 hours effective, you have to do some planning.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590800" y="2362200"/>
            <a:ext cx="56927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Cooper Black" pitchFamily="18" charset="0"/>
              </a:rPr>
              <a:t>The Benefits of Time Management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are more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productive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reduce your </a:t>
            </a:r>
            <a:r>
              <a:rPr lang="en-US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stress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improve your </a:t>
            </a:r>
            <a:r>
              <a:rPr lang="en-US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self-esteem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achieve </a:t>
            </a: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balance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 your life.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avoid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meltdowns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feel more </a:t>
            </a:r>
            <a:r>
              <a:rPr lang="en-US" dirty="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confident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 your ability to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get things done.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reach your </a:t>
            </a:r>
            <a:r>
              <a:rPr lang="en-US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goals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77" grpId="0"/>
      <p:bldP spid="1095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7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 Word about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ENERGY</a:t>
            </a:r>
          </a:p>
        </p:txBody>
      </p:sp>
      <p:sp>
        <p:nvSpPr>
          <p:cNvPr id="158728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smtClean="0"/>
              <a:t>The most overlooked aspect of time management is your energy level.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441325" y="2525713"/>
            <a:ext cx="778351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Evaluate your energy level at different times of day.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Schedule tasks when you have the energy level to match.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If you are a “morning person,” seize the early hours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to study and do assignments that require focus.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If you are an “evening person,” make sure that you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are being productive and not sacrificing sleep for extra 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hours to socialize.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rial" charset="0"/>
              </a:rPr>
              <a:t>Losing sleep is the easiest way to sabotage your energy level!</a:t>
            </a: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solidFill>
                <a:schemeClr val="tx1"/>
              </a:solidFill>
              <a:latin typeface="Arial" charset="0"/>
            </a:endParaRPr>
          </a:p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1219200" y="53340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dirty="0">
                <a:solidFill>
                  <a:schemeClr val="tx1"/>
                </a:solidFill>
                <a:latin typeface="Showcard Gothic" pitchFamily="82" charset="0"/>
              </a:rPr>
              <a:t>Don’t let this be you!</a:t>
            </a:r>
          </a:p>
        </p:txBody>
      </p:sp>
      <p:pic>
        <p:nvPicPr>
          <p:cNvPr id="158733" name="Picture 13" descr="P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181600"/>
            <a:ext cx="20574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7" grpId="0"/>
      <p:bldP spid="158728" grpId="0" build="p"/>
      <p:bldP spid="158731" grpId="0"/>
      <p:bldP spid="1587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to Managing Your Time	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3810000"/>
          </a:xfrm>
        </p:spPr>
        <p:txBody>
          <a:bodyPr/>
          <a:lstStyle/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rabicPeriod"/>
            </a:pPr>
            <a:r>
              <a:rPr lang="en-US" smtClean="0"/>
              <a:t>  Set goals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rabicPeriod"/>
            </a:pPr>
            <a:r>
              <a:rPr lang="en-US" smtClean="0"/>
              <a:t>  Make a schedule</a:t>
            </a:r>
          </a:p>
          <a:p>
            <a:pPr marL="571500" indent="-571500" eaLnBrk="1" hangingPunct="1">
              <a:lnSpc>
                <a:spcPct val="200000"/>
              </a:lnSpc>
              <a:buFont typeface="Wingdings" pitchFamily="2" charset="2"/>
              <a:buAutoNum type="arabicPeriod"/>
            </a:pPr>
            <a:r>
              <a:rPr lang="en-US" smtClean="0"/>
              <a:t>  Revisit and revise your plan</a:t>
            </a:r>
          </a:p>
          <a:p>
            <a:pPr marL="571500" indent="-571500" eaLnBrk="1" hangingPunct="1"/>
            <a:endParaRPr lang="en-US" smtClean="0"/>
          </a:p>
        </p:txBody>
      </p:sp>
      <p:pic>
        <p:nvPicPr>
          <p:cNvPr id="13316" name="Picture 4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209800"/>
            <a:ext cx="1620838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3581400" cy="990600"/>
          </a:xfrm>
        </p:spPr>
        <p:txBody>
          <a:bodyPr/>
          <a:lstStyle/>
          <a:p>
            <a:pPr eaLnBrk="1" hangingPunct="1"/>
            <a:r>
              <a:rPr lang="en-US" sz="3500" b="1" i="1" smtClean="0"/>
              <a:t>Where to start?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49323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Make your goals specific and concrete.  Don’t be vague.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Set both long-term goals and short-term ones to support them.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Set a deadline for your goals.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Integrate your goals: school, personal and career.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Arial Unicode MS" pitchFamily="34" charset="-128"/>
              </a:rPr>
              <a:t>Realize that goals change, but know which goals to stick to!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Arial Unicode MS" pitchFamily="34" charset="-128"/>
            </a:endParaRPr>
          </a:p>
        </p:txBody>
      </p:sp>
      <p:pic>
        <p:nvPicPr>
          <p:cNvPr id="9220" name="Picture 4" descr="MCj0197655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91200" y="2057400"/>
            <a:ext cx="2754313" cy="2022475"/>
          </a:xfrm>
          <a:noFill/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086600" y="228600"/>
            <a:ext cx="1752600" cy="1524000"/>
          </a:xfrm>
          <a:prstGeom prst="cloudCallout">
            <a:avLst>
              <a:gd name="adj1" fmla="val -27718"/>
              <a:gd name="adj2" fmla="val 752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Go for the goal!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38400" y="1219200"/>
            <a:ext cx="295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1. Set Goals!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2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19" grpId="0" build="p"/>
      <p:bldP spid="9222" grpId="0" animBg="1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6477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What’s important and what isn’t?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order do things need to be done in?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Once you know what your priorities are, you need to plan out a schedule for the semester, the week and the day.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Planning may seem hard at first, but the more you do it, the easier and more natural it gets.</a:t>
            </a:r>
          </a:p>
        </p:txBody>
      </p:sp>
      <p:sp>
        <p:nvSpPr>
          <p:cNvPr id="125956" name="WordArt 4"/>
          <p:cNvSpPr>
            <a:spLocks noChangeArrowheads="1" noChangeShapeType="1" noTextEdit="1"/>
          </p:cNvSpPr>
          <p:nvPr/>
        </p:nvSpPr>
        <p:spPr bwMode="auto">
          <a:xfrm>
            <a:off x="7391400" y="1524000"/>
            <a:ext cx="685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</a:t>
            </a:r>
          </a:p>
        </p:txBody>
      </p:sp>
      <p:sp>
        <p:nvSpPr>
          <p:cNvPr id="125957" name="WordArt 5"/>
          <p:cNvSpPr>
            <a:spLocks noChangeArrowheads="1" noChangeShapeType="1" noTextEdit="1"/>
          </p:cNvSpPr>
          <p:nvPr/>
        </p:nvSpPr>
        <p:spPr bwMode="auto">
          <a:xfrm>
            <a:off x="7315200" y="3048000"/>
            <a:ext cx="762000" cy="1447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2</a:t>
            </a:r>
          </a:p>
        </p:txBody>
      </p:sp>
      <p:sp>
        <p:nvSpPr>
          <p:cNvPr id="125958" name="WordArt 6"/>
          <p:cNvSpPr>
            <a:spLocks noChangeArrowheads="1" noChangeShapeType="1" noTextEdit="1"/>
          </p:cNvSpPr>
          <p:nvPr/>
        </p:nvSpPr>
        <p:spPr bwMode="auto">
          <a:xfrm>
            <a:off x="7391400" y="4648200"/>
            <a:ext cx="957263" cy="15478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127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0668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From your goals, set priorities.</a:t>
            </a:r>
          </a:p>
        </p:txBody>
      </p:sp>
      <p:pic>
        <p:nvPicPr>
          <p:cNvPr id="125960" name="Picture 8" descr="plan_a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105400"/>
            <a:ext cx="44196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 animBg="1"/>
      <p:bldP spid="125957" grpId="0" animBg="1"/>
      <p:bldP spid="1259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8229600" cy="1139825"/>
          </a:xfrm>
        </p:spPr>
        <p:txBody>
          <a:bodyPr/>
          <a:lstStyle/>
          <a:p>
            <a:pPr marL="666750" indent="-666750" eaLnBrk="1" hangingPunct="1"/>
            <a:r>
              <a:rPr lang="en-US" sz="3500" b="1" dirty="0" smtClean="0">
                <a:solidFill>
                  <a:schemeClr val="bg2">
                    <a:lumMod val="50000"/>
                  </a:schemeClr>
                </a:solidFill>
              </a:rPr>
              <a:t>2. Make a Schedule</a:t>
            </a:r>
            <a:r>
              <a:rPr lang="en-US" sz="3500" b="1" dirty="0" smtClean="0">
                <a:solidFill>
                  <a:srgbClr val="FF3300"/>
                </a:solidFill>
              </a:rPr>
              <a:t/>
            </a:r>
            <a:br>
              <a:rPr lang="en-US" sz="3500" b="1" dirty="0" smtClean="0">
                <a:solidFill>
                  <a:srgbClr val="FF3300"/>
                </a:solidFill>
              </a:rPr>
            </a:br>
            <a:r>
              <a:rPr lang="en-US" sz="3000" dirty="0" smtClean="0">
                <a:latin typeface="Arial Unicode MS" pitchFamily="34" charset="-128"/>
              </a:rPr>
              <a:t>Set Up Your Semester Calendar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4216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Look at the syllabus for the class schedule.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Begin with blocking all </a:t>
            </a:r>
            <a:r>
              <a:rPr lang="en-US" sz="2400" i="1" dirty="0" smtClean="0">
                <a:latin typeface="Arial Unicode MS" pitchFamily="34" charset="-128"/>
              </a:rPr>
              <a:t>class </a:t>
            </a:r>
            <a:r>
              <a:rPr lang="en-US" sz="2400" dirty="0" smtClean="0">
                <a:latin typeface="Arial Unicode MS" pitchFamily="34" charset="-128"/>
              </a:rPr>
              <a:t>and </a:t>
            </a:r>
            <a:r>
              <a:rPr lang="en-US" sz="2400" i="1" dirty="0" smtClean="0">
                <a:latin typeface="Arial Unicode MS" pitchFamily="34" charset="-128"/>
              </a:rPr>
              <a:t>lab</a:t>
            </a:r>
            <a:r>
              <a:rPr lang="en-US" sz="2400" dirty="0" smtClean="0">
                <a:latin typeface="Arial Unicode MS" pitchFamily="34" charset="-128"/>
              </a:rPr>
              <a:t> times.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Block all other set time obligations: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latin typeface="Arial Unicode MS" pitchFamily="34" charset="-128"/>
              </a:rPr>
              <a:t>Work, church, meetings and so on…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Highlight all </a:t>
            </a:r>
            <a:r>
              <a:rPr lang="en-US" sz="2400" i="1" dirty="0" smtClean="0">
                <a:latin typeface="Arial Unicode MS" pitchFamily="34" charset="-128"/>
              </a:rPr>
              <a:t>exams</a:t>
            </a:r>
            <a:r>
              <a:rPr lang="en-US" sz="2400" dirty="0" smtClean="0">
                <a:latin typeface="Arial Unicode MS" pitchFamily="34" charset="-128"/>
              </a:rPr>
              <a:t> and project </a:t>
            </a:r>
            <a:r>
              <a:rPr lang="en-US" sz="2400" i="1" dirty="0" smtClean="0">
                <a:latin typeface="Arial Unicode MS" pitchFamily="34" charset="-128"/>
              </a:rPr>
              <a:t>due dates.</a:t>
            </a:r>
            <a:endParaRPr lang="en-US" sz="2400" dirty="0" smtClean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Identify routine homework days.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Work backwards from exams and papers and map out study/writing time.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 Unicode MS" pitchFamily="34" charset="-128"/>
              </a:rPr>
              <a:t>Don’t forget to take a break once in a while.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latin typeface="Arial Unicode MS" pitchFamily="34" charset="-128"/>
            </a:endParaRPr>
          </a:p>
        </p:txBody>
      </p:sp>
      <p:sp>
        <p:nvSpPr>
          <p:cNvPr id="117764" name="WordArt 4"/>
          <p:cNvSpPr>
            <a:spLocks noChangeArrowheads="1" noChangeShapeType="1" noTextEdit="1"/>
          </p:cNvSpPr>
          <p:nvPr/>
        </p:nvSpPr>
        <p:spPr bwMode="auto">
          <a:xfrm>
            <a:off x="685800" y="5715000"/>
            <a:ext cx="807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All work and no play will drive you nuts!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build="p"/>
      <p:bldP spid="1177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FF3300"/>
                </a:solidFill>
              </a:rPr>
              <a:t/>
            </a:r>
            <a:br>
              <a:rPr lang="en-US" sz="2400" b="1" dirty="0" smtClean="0">
                <a:solidFill>
                  <a:srgbClr val="FF3300"/>
                </a:solidFill>
              </a:rPr>
            </a:br>
            <a:r>
              <a:rPr lang="en-US" sz="3400" dirty="0" smtClean="0">
                <a:latin typeface="Arial Unicode MS" pitchFamily="34" charset="-128"/>
              </a:rPr>
              <a:t>Set Up Your Weekly Plan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672623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Arial Unicode MS" pitchFamily="34" charset="-128"/>
              </a:rPr>
              <a:t>Spend 30 minutes or so mapping out the week.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Arial Unicode MS" pitchFamily="34" charset="-128"/>
              </a:rPr>
              <a:t>Ask yourself these questions about the week: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What do I expect to accomplish?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What will I have to do to reach these goals?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What tasks are more important than others?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How much time will each activity take?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When will I do each activity?</a:t>
            </a:r>
          </a:p>
          <a:p>
            <a:pPr lvl="1" eaLnBrk="1" hangingPunct="1"/>
            <a:r>
              <a:rPr lang="en-US" sz="1900" b="1" dirty="0" smtClean="0">
                <a:latin typeface="Arial Unicode MS" pitchFamily="34" charset="-128"/>
              </a:rPr>
              <a:t>How flexible do I have to be to allow for unexpected things?</a:t>
            </a:r>
          </a:p>
        </p:txBody>
      </p:sp>
      <p:pic>
        <p:nvPicPr>
          <p:cNvPr id="119812" name="Picture 4" descr="MCBD19983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934200" y="2667000"/>
            <a:ext cx="1530036" cy="1643204"/>
          </a:xfrm>
          <a:noFill/>
        </p:spPr>
      </p:pic>
      <p:sp>
        <p:nvSpPr>
          <p:cNvPr id="119813" name="WordArt 5"/>
          <p:cNvSpPr>
            <a:spLocks noChangeArrowheads="1" noChangeShapeType="1" noTextEdit="1"/>
          </p:cNvSpPr>
          <p:nvPr/>
        </p:nvSpPr>
        <p:spPr bwMode="auto">
          <a:xfrm>
            <a:off x="685800" y="5410200"/>
            <a:ext cx="7391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miter lim="800000"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Remember to Expect the Unexpected...</a:t>
            </a:r>
          </a:p>
        </p:txBody>
      </p:sp>
      <p:sp>
        <p:nvSpPr>
          <p:cNvPr id="119814" name="AutoShape 6"/>
          <p:cNvSpPr>
            <a:spLocks noChangeArrowheads="1"/>
          </p:cNvSpPr>
          <p:nvPr/>
        </p:nvSpPr>
        <p:spPr bwMode="auto">
          <a:xfrm>
            <a:off x="7391400" y="1447800"/>
            <a:ext cx="1447800" cy="1219200"/>
          </a:xfrm>
          <a:prstGeom prst="wedgeRectCallout">
            <a:avLst>
              <a:gd name="adj1" fmla="val -12940"/>
              <a:gd name="adj2" fmla="val 85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Where does the time go?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  <p:bldP spid="119813" grpId="0" animBg="1"/>
      <p:bldP spid="1198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1431</Words>
  <Application>Microsoft Office PowerPoint</Application>
  <PresentationFormat>On-screen Show (4:3)</PresentationFormat>
  <Paragraphs>214</Paragraphs>
  <Slides>21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 Managing Time </vt:lpstr>
      <vt:lpstr>The Truth!</vt:lpstr>
      <vt:lpstr>A Word about ENERGY</vt:lpstr>
      <vt:lpstr>Steps to Managing Your Time </vt:lpstr>
      <vt:lpstr>Where to start?</vt:lpstr>
      <vt:lpstr>Slide 7</vt:lpstr>
      <vt:lpstr>2. Make a Schedule Set Up Your Semester Calendar</vt:lpstr>
      <vt:lpstr> Set Up Your Weekly Plan</vt:lpstr>
      <vt:lpstr> Do you have a schedule? Organizing Your Day: </vt:lpstr>
      <vt:lpstr>Do you use a Daily Planner?</vt:lpstr>
      <vt:lpstr>3. Revisit and Revise Your Plan Are you making progress?</vt:lpstr>
      <vt:lpstr>Procrastination: “Never do today what you can put off ‘till tomorrow!”</vt:lpstr>
      <vt:lpstr>How to Overcome Procrastination</vt:lpstr>
      <vt:lpstr>Tackle Time Wasters</vt:lpstr>
      <vt:lpstr>Learn to say “No!”</vt:lpstr>
      <vt:lpstr>Revisit Your Values</vt:lpstr>
      <vt:lpstr>Time Management Techniques</vt:lpstr>
      <vt:lpstr>REVISE and PREVIEW: Staying on top of things…</vt:lpstr>
      <vt:lpstr>If you commute to school, you can…</vt:lpstr>
      <vt:lpstr>Review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</dc:creator>
  <cp:lastModifiedBy>SCS</cp:lastModifiedBy>
  <cp:revision>2</cp:revision>
  <dcterms:created xsi:type="dcterms:W3CDTF">2013-02-07T13:29:52Z</dcterms:created>
  <dcterms:modified xsi:type="dcterms:W3CDTF">2013-02-07T13:41:16Z</dcterms:modified>
</cp:coreProperties>
</file>