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66" r:id="rId5"/>
    <p:sldId id="258" r:id="rId6"/>
    <p:sldId id="259" r:id="rId7"/>
    <p:sldId id="267" r:id="rId8"/>
    <p:sldId id="260" r:id="rId9"/>
    <p:sldId id="265" r:id="rId10"/>
    <p:sldId id="261" r:id="rId11"/>
    <p:sldId id="262" r:id="rId12"/>
    <p:sldId id="263" r:id="rId13"/>
    <p:sldId id="264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8" autoAdjust="0"/>
    <p:restoredTop sz="86323" autoAdjust="0"/>
  </p:normalViewPr>
  <p:slideViewPr>
    <p:cSldViewPr>
      <p:cViewPr varScale="1">
        <p:scale>
          <a:sx n="63" d="100"/>
          <a:sy n="63" d="100"/>
        </p:scale>
        <p:origin x="-3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92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EC54F-9C59-4F4F-947E-F4F024D41322}" type="datetimeFigureOut">
              <a:rPr lang="en-US" smtClean="0"/>
              <a:pPr/>
              <a:t>11/14/2008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CCA971-7B08-4B19-B178-B16522B816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EC54F-9C59-4F4F-947E-F4F024D41322}" type="datetimeFigureOut">
              <a:rPr lang="en-US" smtClean="0"/>
              <a:pPr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A971-7B08-4B19-B178-B16522B81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4CCA971-7B08-4B19-B178-B16522B816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EC54F-9C59-4F4F-947E-F4F024D41322}" type="datetimeFigureOut">
              <a:rPr lang="en-US" smtClean="0"/>
              <a:pPr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EC54F-9C59-4F4F-947E-F4F024D41322}" type="datetimeFigureOut">
              <a:rPr lang="en-US" smtClean="0"/>
              <a:pPr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4CCA971-7B08-4B19-B178-B16522B816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EC54F-9C59-4F4F-947E-F4F024D41322}" type="datetimeFigureOut">
              <a:rPr lang="en-US" smtClean="0"/>
              <a:pPr/>
              <a:t>11/14/2008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CCA971-7B08-4B19-B178-B16522B816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23EC54F-9C59-4F4F-947E-F4F024D41322}" type="datetimeFigureOut">
              <a:rPr lang="en-US" smtClean="0"/>
              <a:pPr/>
              <a:t>11/14/2008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A971-7B08-4B19-B178-B16522B816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EC54F-9C59-4F4F-947E-F4F024D41322}" type="datetimeFigureOut">
              <a:rPr lang="en-US" smtClean="0"/>
              <a:pPr/>
              <a:t>11/14/2008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4CCA971-7B08-4B19-B178-B16522B816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EC54F-9C59-4F4F-947E-F4F024D41322}" type="datetimeFigureOut">
              <a:rPr lang="en-US" smtClean="0"/>
              <a:pPr/>
              <a:t>11/14/2008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4CCA971-7B08-4B19-B178-B16522B81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EC54F-9C59-4F4F-947E-F4F024D41322}" type="datetimeFigureOut">
              <a:rPr lang="en-US" smtClean="0"/>
              <a:pPr/>
              <a:t>11/14/2008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CCA971-7B08-4B19-B178-B16522B81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CCA971-7B08-4B19-B178-B16522B816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EC54F-9C59-4F4F-947E-F4F024D41322}" type="datetimeFigureOut">
              <a:rPr lang="en-US" smtClean="0"/>
              <a:pPr/>
              <a:t>11/14/2008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4CCA971-7B08-4B19-B178-B16522B816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3EC54F-9C59-4F4F-947E-F4F024D41322}" type="datetimeFigureOut">
              <a:rPr lang="en-US" smtClean="0"/>
              <a:pPr/>
              <a:t>11/14/2008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23EC54F-9C59-4F4F-947E-F4F024D41322}" type="datetimeFigureOut">
              <a:rPr lang="en-US" smtClean="0"/>
              <a:pPr/>
              <a:t>11/14/2008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CCA971-7B08-4B19-B178-B16522B816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Gas Laws</a:t>
            </a:r>
            <a:endParaRPr lang="en-US" dirty="0"/>
          </a:p>
        </p:txBody>
      </p:sp>
      <p:pic>
        <p:nvPicPr>
          <p:cNvPr id="19458" name="Picture 2" descr="http://www.nemsplace.co.uk/e107_images/miscellaneous/hot%20air%20balloo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667000"/>
            <a:ext cx="6477000" cy="398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Gay-Lussac’s Law: Pressure &amp; 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temperature increases, the pressure increase</a:t>
            </a:r>
          </a:p>
          <a:p>
            <a:pPr lvl="1"/>
            <a:r>
              <a:rPr lang="en-US" dirty="0" smtClean="0"/>
              <a:t>Proportional relationship</a:t>
            </a:r>
          </a:p>
          <a:p>
            <a:pPr lvl="1"/>
            <a:r>
              <a:rPr lang="en-US" dirty="0" smtClean="0"/>
              <a:t>Remember to use Kelvin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429000" y="3505200"/>
          <a:ext cx="1752600" cy="1489710"/>
        </p:xfrm>
        <a:graphic>
          <a:graphicData uri="http://schemas.openxmlformats.org/presentationml/2006/ole">
            <p:oleObj spid="_x0000_s3074" name="Equation" r:id="rId3" imgW="5079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Gay-Lussac’s Law: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gas in a used aerosol can is a pressure of 103 </a:t>
            </a:r>
            <a:r>
              <a:rPr lang="en-US" dirty="0" err="1" smtClean="0"/>
              <a:t>kPa</a:t>
            </a:r>
            <a:r>
              <a:rPr lang="en-US" dirty="0" smtClean="0"/>
              <a:t> at 25ºC.  If the can is thrown into a fire, what will the pressure be when the temperature is 928ºC?</a:t>
            </a:r>
          </a:p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=103 </a:t>
            </a:r>
            <a:r>
              <a:rPr lang="en-US" dirty="0" err="1" smtClean="0"/>
              <a:t>kPa</a:t>
            </a:r>
            <a:r>
              <a:rPr lang="en-US" dirty="0" smtClean="0"/>
              <a:t>		P</a:t>
            </a:r>
            <a:r>
              <a:rPr lang="en-US" baseline="-25000" dirty="0" smtClean="0"/>
              <a:t>2</a:t>
            </a:r>
            <a:r>
              <a:rPr lang="en-US" dirty="0" smtClean="0"/>
              <a:t> = ? </a:t>
            </a:r>
            <a:r>
              <a:rPr lang="en-US" dirty="0" err="1" smtClean="0"/>
              <a:t>kPa</a:t>
            </a:r>
            <a:endParaRPr lang="en-US" dirty="0" smtClean="0"/>
          </a:p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= 298 K		T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smtClean="0"/>
              <a:t>= </a:t>
            </a:r>
            <a:r>
              <a:rPr lang="en-US" smtClean="0"/>
              <a:t>1201 </a:t>
            </a:r>
            <a:r>
              <a:rPr lang="en-US" dirty="0" smtClean="0"/>
              <a:t>K</a:t>
            </a:r>
          </a:p>
          <a:p>
            <a:endParaRPr lang="en-US" dirty="0" smtClean="0"/>
          </a:p>
          <a:p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 = (103 </a:t>
            </a:r>
            <a:r>
              <a:rPr lang="en-US" dirty="0" err="1" smtClean="0"/>
              <a:t>kPa</a:t>
            </a:r>
            <a:r>
              <a:rPr lang="en-US" dirty="0" smtClean="0"/>
              <a:t> x 1201K)/(298K)  </a:t>
            </a:r>
          </a:p>
          <a:p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 = 415 </a:t>
            </a:r>
            <a:r>
              <a:rPr lang="en-US" dirty="0" err="1" smtClean="0"/>
              <a:t>kPa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010400" y="3276600"/>
          <a:ext cx="1752600" cy="1489710"/>
        </p:xfrm>
        <a:graphic>
          <a:graphicData uri="http://schemas.openxmlformats.org/presentationml/2006/ole">
            <p:oleObj spid="_x0000_s4098" name="Equation" r:id="rId3" imgW="5079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Combined Gas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Combines previous laws and allows you to calculate for situation in which only the amount of gas is known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00400" y="2819400"/>
          <a:ext cx="2209800" cy="1273444"/>
        </p:xfrm>
        <a:graphic>
          <a:graphicData uri="http://schemas.openxmlformats.org/presentationml/2006/ole">
            <p:oleObj spid="_x0000_s5122" name="Equation" r:id="rId3" imgW="7491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Combined Gas Law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volume of a balloon is 30.0 L at 313K and 153kPa.  What would the volume be at STP?</a:t>
            </a:r>
          </a:p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= 30.0L			V</a:t>
            </a:r>
            <a:r>
              <a:rPr lang="en-US" baseline="-25000" dirty="0" smtClean="0"/>
              <a:t>2</a:t>
            </a:r>
            <a:r>
              <a:rPr lang="en-US" dirty="0" smtClean="0"/>
              <a:t>=?L</a:t>
            </a:r>
          </a:p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=153kPa		P</a:t>
            </a:r>
            <a:r>
              <a:rPr lang="en-US" baseline="-25000" dirty="0" smtClean="0"/>
              <a:t>2</a:t>
            </a:r>
            <a:r>
              <a:rPr lang="en-US" dirty="0" smtClean="0"/>
              <a:t>=101.3kPa</a:t>
            </a:r>
          </a:p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=313K			T</a:t>
            </a:r>
            <a:r>
              <a:rPr lang="en-US" baseline="-25000" dirty="0" smtClean="0"/>
              <a:t>2</a:t>
            </a:r>
            <a:r>
              <a:rPr lang="en-US" dirty="0" smtClean="0"/>
              <a:t>=273K</a:t>
            </a:r>
          </a:p>
          <a:p>
            <a:endParaRPr lang="en-US" dirty="0" smtClean="0"/>
          </a:p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 = (V</a:t>
            </a:r>
            <a:r>
              <a:rPr lang="en-US" baseline="-25000" dirty="0" smtClean="0"/>
              <a:t>1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)/(P</a:t>
            </a:r>
            <a:r>
              <a:rPr lang="en-US" baseline="-25000" dirty="0" smtClean="0"/>
              <a:t>2</a:t>
            </a:r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= (30.0L x 153kPa x 273K)/(101.3kPa x 313K)</a:t>
            </a:r>
          </a:p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 = 39.5L</a:t>
            </a:r>
          </a:p>
          <a:p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6400800" y="3581400"/>
          <a:ext cx="2209800" cy="1273175"/>
        </p:xfrm>
        <a:graphic>
          <a:graphicData uri="http://schemas.openxmlformats.org/presentationml/2006/ole">
            <p:oleObj spid="_x0000_s6146" name="Equation" r:id="rId3" imgW="7491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www.cartage.org.lb/en/kids/science/Chemistry/math/pix/gaslaw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533400"/>
            <a:ext cx="8686800" cy="579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Boyle’s Law: Pressure and Volume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the temperature is constant, as the pressure increase, the volume decrease</a:t>
            </a:r>
          </a:p>
          <a:p>
            <a:pPr lvl="1"/>
            <a:r>
              <a:rPr lang="en-US" dirty="0" smtClean="0"/>
              <a:t>Inverse relationship</a:t>
            </a:r>
          </a:p>
          <a:p>
            <a:pPr lvl="1"/>
            <a:r>
              <a:rPr lang="en-US" dirty="0" smtClean="0"/>
              <a:t>P</a:t>
            </a:r>
            <a:r>
              <a:rPr lang="en-US" sz="2000" baseline="-25000" dirty="0" smtClean="0"/>
              <a:t>1</a:t>
            </a:r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V</a:t>
            </a:r>
            <a:r>
              <a:rPr lang="en-US" baseline="-25000" dirty="0" smtClean="0"/>
              <a:t>2</a:t>
            </a:r>
          </a:p>
          <a:p>
            <a:pPr lvl="1"/>
            <a:endParaRPr lang="en-US" dirty="0"/>
          </a:p>
        </p:txBody>
      </p:sp>
      <p:pic>
        <p:nvPicPr>
          <p:cNvPr id="18434" name="Picture 2" descr="http://www.antonine-education.co.uk/Physics_AS/Module_2/Topic_8/Boyle_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2590800"/>
            <a:ext cx="4953000" cy="37360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2" name="Picture 2" descr="http://www.unit5.org/chemistry/christjs/Gas_La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18462"/>
            <a:ext cx="8153400" cy="6639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and Volume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3554" name="Picture 2" descr="http://upload.wikimedia.org/wikipedia/en/thumb/e/e5/Boyles_law_drawing.svg/280px-Boyles_law_drawing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524000"/>
            <a:ext cx="3816704" cy="46482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3556" name="Picture 4" descr="http://cache.eb.com/eb/image?id=62948&amp;rendTypeId=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828800"/>
            <a:ext cx="4246104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Boyle’s Law: Example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balloon contains 30.0L of He(g) at 103 </a:t>
            </a:r>
            <a:r>
              <a:rPr lang="en-US" dirty="0" err="1" smtClean="0"/>
              <a:t>kPa</a:t>
            </a:r>
            <a:r>
              <a:rPr lang="en-US" dirty="0" smtClean="0"/>
              <a:t>.  What is the volume of the helium when the balloon rises to an altitude of 25.0kPa?</a:t>
            </a:r>
          </a:p>
          <a:p>
            <a:pPr lvl="1"/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=103kPa		P</a:t>
            </a:r>
            <a:r>
              <a:rPr lang="en-US" baseline="-25000" dirty="0" smtClean="0"/>
              <a:t>2</a:t>
            </a:r>
            <a:r>
              <a:rPr lang="en-US" dirty="0" smtClean="0"/>
              <a:t>=25.0kPa</a:t>
            </a:r>
          </a:p>
          <a:p>
            <a:pPr lvl="1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=30.0L			V</a:t>
            </a:r>
            <a:r>
              <a:rPr lang="en-US" baseline="-25000" dirty="0" smtClean="0"/>
              <a:t>2</a:t>
            </a:r>
            <a:r>
              <a:rPr lang="en-US" dirty="0" smtClean="0"/>
              <a:t>= ?L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P1V1=P2V2</a:t>
            </a:r>
          </a:p>
          <a:p>
            <a:r>
              <a:rPr lang="en-US" dirty="0" smtClean="0"/>
              <a:t>(103 </a:t>
            </a:r>
            <a:r>
              <a:rPr lang="en-US" dirty="0" err="1" smtClean="0"/>
              <a:t>kPa</a:t>
            </a:r>
            <a:r>
              <a:rPr lang="en-US" dirty="0" smtClean="0"/>
              <a:t>)(30.0L) = (25.0kPa)V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 = (103 </a:t>
            </a:r>
            <a:r>
              <a:rPr lang="en-US" dirty="0" err="1" smtClean="0"/>
              <a:t>kPa</a:t>
            </a:r>
            <a:r>
              <a:rPr lang="en-US" dirty="0" smtClean="0"/>
              <a:t>)(30.0L)/(25.0kPa)</a:t>
            </a:r>
          </a:p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 = 1.24 x 10</a:t>
            </a:r>
            <a:r>
              <a:rPr lang="en-US" baseline="30000" dirty="0" smtClean="0"/>
              <a:t>2</a:t>
            </a:r>
            <a:r>
              <a:rPr lang="en-US" dirty="0" smtClean="0"/>
              <a:t> L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Charles’s Law: Temperature and Volume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the temperature of an enclosed gas increases, the volume increase, if the pressure is constant</a:t>
            </a:r>
          </a:p>
          <a:p>
            <a:r>
              <a:rPr lang="en-US" dirty="0" smtClean="0"/>
              <a:t>Proportional relationship</a:t>
            </a:r>
          </a:p>
          <a:p>
            <a:r>
              <a:rPr lang="en-US" dirty="0" smtClean="0"/>
              <a:t>Use Kelvin at temperature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90600" y="3581400"/>
          <a:ext cx="2362200" cy="1485900"/>
        </p:xfrm>
        <a:graphic>
          <a:graphicData uri="http://schemas.openxmlformats.org/presentationml/2006/ole">
            <p:oleObj spid="_x0000_s1026" name="Equation" r:id="rId3" imgW="558720" imgH="660240" progId="Equation.3">
              <p:embed/>
            </p:oleObj>
          </a:graphicData>
        </a:graphic>
      </p:graphicFrame>
      <p:pic>
        <p:nvPicPr>
          <p:cNvPr id="1028" name="Picture 4" descr="http://www.epa.gov/apti/bces/module2/idealgas/images/fig2_gas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3581400"/>
            <a:ext cx="4114800" cy="26247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hot air balloons float?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4578" name="Picture 2" descr="http://www.scienceclarified.com/everyday/images/scet_02_img01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600200"/>
            <a:ext cx="3171825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Charles Law: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balloon is inflated to a volume of 4.00 L at 24 ºC.  The balloon is heated to a 58ºC.  What is the new volume? </a:t>
            </a:r>
          </a:p>
          <a:p>
            <a:pPr lvl="1"/>
            <a:r>
              <a:rPr lang="en-US" dirty="0" smtClean="0"/>
              <a:t>Must convert temp. to Kelvin.   K = ºC + 273</a:t>
            </a:r>
          </a:p>
          <a:p>
            <a:pPr lvl="1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= 4.00 L		V</a:t>
            </a:r>
            <a:r>
              <a:rPr lang="en-US" baseline="-25000" dirty="0" smtClean="0"/>
              <a:t>2</a:t>
            </a:r>
            <a:r>
              <a:rPr lang="en-US" dirty="0" smtClean="0"/>
              <a:t> = ? L</a:t>
            </a:r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= 297 K 		T</a:t>
            </a:r>
            <a:r>
              <a:rPr lang="en-US" baseline="-25000" dirty="0" smtClean="0"/>
              <a:t>2</a:t>
            </a:r>
            <a:r>
              <a:rPr lang="en-US" dirty="0" smtClean="0"/>
              <a:t> = 331K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 =  V</a:t>
            </a:r>
            <a:r>
              <a:rPr lang="en-US" baseline="-25000" dirty="0" smtClean="0"/>
              <a:t>1</a:t>
            </a:r>
            <a:r>
              <a:rPr lang="en-US" dirty="0" smtClean="0"/>
              <a:t> x T</a:t>
            </a:r>
            <a:r>
              <a:rPr lang="en-US" baseline="-25000" dirty="0" smtClean="0"/>
              <a:t>2</a:t>
            </a:r>
            <a:r>
              <a:rPr lang="en-US" dirty="0" smtClean="0"/>
              <a:t>/ T</a:t>
            </a:r>
            <a:r>
              <a:rPr lang="en-US" baseline="-25000" dirty="0" smtClean="0"/>
              <a:t>1</a:t>
            </a:r>
          </a:p>
          <a:p>
            <a:pPr lvl="1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 = (4.00L x 331 K)/279K  = 4.46 L</a:t>
            </a:r>
          </a:p>
          <a:p>
            <a:endParaRPr lang="en-US" dirty="0" smtClean="0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6629400" y="2819400"/>
          <a:ext cx="1676400" cy="1981200"/>
        </p:xfrm>
        <a:graphic>
          <a:graphicData uri="http://schemas.openxmlformats.org/presentationml/2006/ole">
            <p:oleObj spid="_x0000_s2053" name="Equation" r:id="rId3" imgW="55872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http://images.encarta.msn.com/xrefmedia/aencmed/targets/illus/ilt/T014967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522" y="1447800"/>
            <a:ext cx="8912478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134</TotalTime>
  <Words>263</Words>
  <Application>Microsoft Office PowerPoint</Application>
  <PresentationFormat>On-screen Show (4:3)</PresentationFormat>
  <Paragraphs>51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Civic</vt:lpstr>
      <vt:lpstr>Equation</vt:lpstr>
      <vt:lpstr>The Gas Laws</vt:lpstr>
      <vt:lpstr>Boyle’s Law: Pressure and Volume</vt:lpstr>
      <vt:lpstr>Slide 3</vt:lpstr>
      <vt:lpstr>Pressure and Volume</vt:lpstr>
      <vt:lpstr>Boyle’s Law: Example Problem</vt:lpstr>
      <vt:lpstr>Charles’s Law: Temperature and Volume</vt:lpstr>
      <vt:lpstr>Why do hot air balloons float?</vt:lpstr>
      <vt:lpstr>Charles Law: Example</vt:lpstr>
      <vt:lpstr>Gas Laws</vt:lpstr>
      <vt:lpstr>Gay-Lussac’s Law: Pressure &amp; Temperature</vt:lpstr>
      <vt:lpstr>Gay-Lussac’s Law: Example</vt:lpstr>
      <vt:lpstr>Combined Gas Law</vt:lpstr>
      <vt:lpstr>Combined Gas Law Example</vt:lpstr>
      <vt:lpstr>Slide 14</vt:lpstr>
    </vt:vector>
  </TitlesOfParts>
  <Company>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Gas Laws</dc:title>
  <dc:creator>default</dc:creator>
  <cp:lastModifiedBy>default</cp:lastModifiedBy>
  <cp:revision>15</cp:revision>
  <dcterms:created xsi:type="dcterms:W3CDTF">2008-11-04T17:19:02Z</dcterms:created>
  <dcterms:modified xsi:type="dcterms:W3CDTF">2008-11-14T18:57:57Z</dcterms:modified>
</cp:coreProperties>
</file>