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33D18EF4-CC82-4B0E-BC2C-7927D7442CE2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18CECB0-88B2-4598-B846-53C22B4DEF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18EF4-CC82-4B0E-BC2C-7927D7442CE2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CECB0-88B2-4598-B846-53C22B4DEF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18EF4-CC82-4B0E-BC2C-7927D7442CE2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CECB0-88B2-4598-B846-53C22B4DEF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18EF4-CC82-4B0E-BC2C-7927D7442CE2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CECB0-88B2-4598-B846-53C22B4DEF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18EF4-CC82-4B0E-BC2C-7927D7442CE2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CECB0-88B2-4598-B846-53C22B4DEF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18EF4-CC82-4B0E-BC2C-7927D7442CE2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CECB0-88B2-4598-B846-53C22B4DEF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D18EF4-CC82-4B0E-BC2C-7927D7442CE2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18CECB0-88B2-4598-B846-53C22B4DEF52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33D18EF4-CC82-4B0E-BC2C-7927D7442CE2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18CECB0-88B2-4598-B846-53C22B4DEF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18EF4-CC82-4B0E-BC2C-7927D7442CE2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CECB0-88B2-4598-B846-53C22B4DEF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18EF4-CC82-4B0E-BC2C-7927D7442CE2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CECB0-88B2-4598-B846-53C22B4DEF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18EF4-CC82-4B0E-BC2C-7927D7442CE2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CECB0-88B2-4598-B846-53C22B4DEF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33D18EF4-CC82-4B0E-BC2C-7927D7442CE2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18CECB0-88B2-4598-B846-53C22B4DEF5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Cost of College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NCSU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90600" y="1981200"/>
          <a:ext cx="7010400" cy="434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6800"/>
                <a:gridCol w="2336800"/>
                <a:gridCol w="2336800"/>
              </a:tblGrid>
              <a:tr h="4826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1125"/>
                        </a:spcAft>
                      </a:pPr>
                      <a:r>
                        <a:rPr lang="en-US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2012-13</a:t>
                      </a:r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NC Residents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Out of State Residents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4826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1125"/>
                        </a:spcAft>
                      </a:pPr>
                      <a:r>
                        <a:rPr lang="en-US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Tuition &amp; Fees</a:t>
                      </a:r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1125"/>
                        </a:spcAft>
                      </a:pPr>
                      <a:endParaRPr lang="en-US" sz="1600" dirty="0" smtClean="0">
                        <a:solidFill>
                          <a:srgbClr val="383838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1125"/>
                        </a:spcAft>
                      </a:pPr>
                      <a:r>
                        <a:rPr lang="en-US" sz="1600" dirty="0" smtClean="0">
                          <a:solidFill>
                            <a:srgbClr val="38383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$</a:t>
                      </a:r>
                      <a:r>
                        <a:rPr lang="en-US" sz="1600" dirty="0">
                          <a:solidFill>
                            <a:srgbClr val="38383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7,788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1125"/>
                        </a:spcAft>
                      </a:pPr>
                      <a:endParaRPr lang="en-US" sz="1600" dirty="0" smtClean="0">
                        <a:solidFill>
                          <a:srgbClr val="383838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1125"/>
                        </a:spcAft>
                      </a:pPr>
                      <a:r>
                        <a:rPr lang="en-US" sz="1600" dirty="0" smtClean="0">
                          <a:solidFill>
                            <a:srgbClr val="38383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$</a:t>
                      </a:r>
                      <a:r>
                        <a:rPr lang="en-US" sz="1600" dirty="0">
                          <a:solidFill>
                            <a:srgbClr val="38383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20,953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4826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1125"/>
                        </a:spcAft>
                      </a:pPr>
                      <a:r>
                        <a:rPr lang="en-US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Books &amp; Supplies</a:t>
                      </a:r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1125"/>
                        </a:spcAft>
                      </a:pPr>
                      <a:r>
                        <a:rPr lang="en-US" sz="1600" dirty="0" smtClean="0">
                          <a:solidFill>
                            <a:srgbClr val="38383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n-US" sz="1600" dirty="0" smtClean="0">
                          <a:solidFill>
                            <a:srgbClr val="383838"/>
                          </a:solidFill>
                          <a:latin typeface="Arial"/>
                          <a:ea typeface="Times New Roman"/>
                          <a:cs typeface="Times New Roman"/>
                        </a:rPr>
                      </a:br>
                      <a:r>
                        <a:rPr lang="en-US" sz="1600" dirty="0" smtClean="0">
                          <a:solidFill>
                            <a:srgbClr val="38383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$</a:t>
                      </a:r>
                      <a:r>
                        <a:rPr lang="en-US" sz="1600" dirty="0">
                          <a:solidFill>
                            <a:srgbClr val="38383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1,000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1125"/>
                        </a:spcAft>
                      </a:pPr>
                      <a:endParaRPr lang="en-US" sz="1600" dirty="0" smtClean="0">
                        <a:solidFill>
                          <a:srgbClr val="383838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1125"/>
                        </a:spcAft>
                      </a:pPr>
                      <a:r>
                        <a:rPr lang="en-US" sz="1600" dirty="0" smtClean="0">
                          <a:solidFill>
                            <a:srgbClr val="38383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$</a:t>
                      </a:r>
                      <a:r>
                        <a:rPr lang="en-US" sz="1600" dirty="0">
                          <a:solidFill>
                            <a:srgbClr val="38383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1,000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4826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1125"/>
                        </a:spcAft>
                      </a:pPr>
                      <a:r>
                        <a:rPr lang="en-US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Room rent</a:t>
                      </a:r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1125"/>
                        </a:spcAft>
                      </a:pPr>
                      <a:endParaRPr lang="en-US" sz="1600" dirty="0" smtClean="0">
                        <a:solidFill>
                          <a:srgbClr val="383838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1125"/>
                        </a:spcAft>
                      </a:pPr>
                      <a:r>
                        <a:rPr lang="en-US" sz="1600" dirty="0" smtClean="0">
                          <a:solidFill>
                            <a:srgbClr val="38383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$</a:t>
                      </a:r>
                      <a:r>
                        <a:rPr lang="en-US" sz="1600" dirty="0">
                          <a:solidFill>
                            <a:srgbClr val="38383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5,434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1125"/>
                        </a:spcAft>
                      </a:pPr>
                      <a:endParaRPr lang="en-US" sz="1600" dirty="0" smtClean="0">
                        <a:solidFill>
                          <a:srgbClr val="383838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1125"/>
                        </a:spcAft>
                      </a:pPr>
                      <a:r>
                        <a:rPr lang="en-US" sz="1600" dirty="0" smtClean="0">
                          <a:solidFill>
                            <a:srgbClr val="38383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$</a:t>
                      </a:r>
                      <a:r>
                        <a:rPr lang="en-US" sz="1600" dirty="0">
                          <a:solidFill>
                            <a:srgbClr val="38383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5,434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4826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1125"/>
                        </a:spcAft>
                      </a:pPr>
                      <a:r>
                        <a:rPr lang="en-US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Meals</a:t>
                      </a:r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1125"/>
                        </a:spcAft>
                      </a:pPr>
                      <a:endParaRPr lang="en-US" sz="1600" dirty="0" smtClean="0">
                        <a:solidFill>
                          <a:srgbClr val="383838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1125"/>
                        </a:spcAft>
                      </a:pPr>
                      <a:r>
                        <a:rPr lang="en-US" sz="1600" dirty="0" smtClean="0">
                          <a:solidFill>
                            <a:srgbClr val="38383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$</a:t>
                      </a:r>
                      <a:r>
                        <a:rPr lang="en-US" sz="1600" dirty="0">
                          <a:solidFill>
                            <a:srgbClr val="38383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2,980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1125"/>
                        </a:spcAft>
                      </a:pPr>
                      <a:endParaRPr lang="en-US" sz="1600" dirty="0" smtClean="0">
                        <a:solidFill>
                          <a:srgbClr val="383838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1125"/>
                        </a:spcAft>
                      </a:pPr>
                      <a:r>
                        <a:rPr lang="en-US" sz="1600" dirty="0" smtClean="0">
                          <a:solidFill>
                            <a:srgbClr val="38383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$</a:t>
                      </a:r>
                      <a:r>
                        <a:rPr lang="en-US" sz="1600" dirty="0">
                          <a:solidFill>
                            <a:srgbClr val="38383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2,980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4826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1125"/>
                        </a:spcAft>
                      </a:pPr>
                      <a:r>
                        <a:rPr lang="en-US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Personal Expenses</a:t>
                      </a:r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1125"/>
                        </a:spcAft>
                      </a:pPr>
                      <a:endParaRPr lang="en-US" sz="1600" dirty="0" smtClean="0">
                        <a:solidFill>
                          <a:srgbClr val="383838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1125"/>
                        </a:spcAft>
                      </a:pPr>
                      <a:r>
                        <a:rPr lang="en-US" sz="1600" dirty="0" smtClean="0">
                          <a:solidFill>
                            <a:srgbClr val="38383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$</a:t>
                      </a:r>
                      <a:r>
                        <a:rPr lang="en-US" sz="1600" dirty="0">
                          <a:solidFill>
                            <a:srgbClr val="38383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1,250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1125"/>
                        </a:spcAft>
                      </a:pPr>
                      <a:endParaRPr lang="en-US" sz="1600" dirty="0" smtClean="0">
                        <a:solidFill>
                          <a:srgbClr val="383838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1125"/>
                        </a:spcAft>
                      </a:pPr>
                      <a:r>
                        <a:rPr lang="en-US" sz="1600" dirty="0" smtClean="0">
                          <a:solidFill>
                            <a:srgbClr val="38383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$</a:t>
                      </a:r>
                      <a:r>
                        <a:rPr lang="en-US" sz="1600" dirty="0">
                          <a:solidFill>
                            <a:srgbClr val="38383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1,250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4826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1125"/>
                        </a:spcAft>
                      </a:pPr>
                      <a:r>
                        <a:rPr lang="en-US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Transportation</a:t>
                      </a:r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1125"/>
                        </a:spcAft>
                      </a:pPr>
                      <a:endParaRPr lang="en-US" sz="1600" dirty="0" smtClean="0">
                        <a:solidFill>
                          <a:srgbClr val="383838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1125"/>
                        </a:spcAft>
                      </a:pPr>
                      <a:r>
                        <a:rPr lang="en-US" sz="1600" dirty="0" smtClean="0">
                          <a:solidFill>
                            <a:srgbClr val="38383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$</a:t>
                      </a:r>
                      <a:r>
                        <a:rPr lang="en-US" sz="1600" dirty="0">
                          <a:solidFill>
                            <a:srgbClr val="38383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774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1125"/>
                        </a:spcAft>
                      </a:pPr>
                      <a:endParaRPr lang="en-US" sz="1600" dirty="0" smtClean="0">
                        <a:solidFill>
                          <a:srgbClr val="383838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1125"/>
                        </a:spcAft>
                      </a:pPr>
                      <a:r>
                        <a:rPr lang="en-US" sz="1600" dirty="0" smtClean="0">
                          <a:solidFill>
                            <a:srgbClr val="38383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$</a:t>
                      </a:r>
                      <a:r>
                        <a:rPr lang="en-US" sz="1600" dirty="0">
                          <a:solidFill>
                            <a:srgbClr val="38383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774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4826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1125"/>
                        </a:spcAft>
                      </a:pPr>
                      <a:r>
                        <a:rPr lang="en-US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Health Insurance</a:t>
                      </a:r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1125"/>
                        </a:spcAft>
                      </a:pPr>
                      <a:endParaRPr lang="en-US" sz="1600" dirty="0" smtClean="0">
                        <a:solidFill>
                          <a:srgbClr val="383838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1125"/>
                        </a:spcAft>
                      </a:pPr>
                      <a:r>
                        <a:rPr lang="en-US" sz="1600" dirty="0" smtClean="0">
                          <a:solidFill>
                            <a:srgbClr val="38383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$1,418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1125"/>
                        </a:spcAft>
                      </a:pPr>
                      <a:endParaRPr lang="en-US" sz="1600" dirty="0" smtClean="0">
                        <a:solidFill>
                          <a:srgbClr val="383838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1125"/>
                        </a:spcAft>
                      </a:pPr>
                      <a:r>
                        <a:rPr lang="en-US" sz="1600" dirty="0" smtClean="0">
                          <a:solidFill>
                            <a:srgbClr val="38383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$1,418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4826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1125"/>
                        </a:spcAft>
                      </a:pPr>
                      <a:r>
                        <a:rPr lang="en-US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1125"/>
                        </a:spcAft>
                      </a:pPr>
                      <a:endParaRPr lang="en-US" sz="1600" b="1" dirty="0" smtClean="0">
                        <a:solidFill>
                          <a:srgbClr val="383838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1125"/>
                        </a:spcAft>
                      </a:pPr>
                      <a:r>
                        <a:rPr lang="en-US" sz="1600" b="1" dirty="0" smtClean="0">
                          <a:solidFill>
                            <a:srgbClr val="38383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$</a:t>
                      </a:r>
                      <a:r>
                        <a:rPr lang="en-US" sz="1600" b="1" dirty="0">
                          <a:solidFill>
                            <a:srgbClr val="38383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20,644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1125"/>
                        </a:spcAft>
                      </a:pPr>
                      <a:endParaRPr lang="en-US" sz="1600" b="1" dirty="0" smtClean="0">
                        <a:solidFill>
                          <a:srgbClr val="383838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ts val="1050"/>
                        </a:lnSpc>
                        <a:spcBef>
                          <a:spcPts val="0"/>
                        </a:spcBef>
                        <a:spcAft>
                          <a:spcPts val="1125"/>
                        </a:spcAft>
                      </a:pPr>
                      <a:r>
                        <a:rPr lang="en-US" sz="1600" b="1" dirty="0" smtClean="0">
                          <a:solidFill>
                            <a:srgbClr val="38383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$</a:t>
                      </a:r>
                      <a:r>
                        <a:rPr lang="en-US" sz="1600" b="1" dirty="0">
                          <a:solidFill>
                            <a:srgbClr val="383838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33,809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East Carolina </a:t>
            </a:r>
            <a:r>
              <a:rPr lang="en-US" dirty="0" smtClean="0"/>
              <a:t>University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26291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Cost of Attendance</a:t>
                      </a:r>
                    </a:p>
                  </a:txBody>
                  <a:tcPr marL="85725" marR="0" marT="9525" marB="1905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>
                          <a:latin typeface="Calibri"/>
                          <a:ea typeface="Calibri"/>
                          <a:cs typeface="Times New Roman"/>
                        </a:rPr>
                        <a:t>In-state: $19,303 </a:t>
                      </a:r>
                      <a:br>
                        <a:rPr lang="en-US" sz="1600" b="1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en-US" sz="1600" b="1">
                          <a:latin typeface="Calibri"/>
                          <a:ea typeface="Calibri"/>
                          <a:cs typeface="Times New Roman"/>
                        </a:rPr>
                        <a:t>Out-of-state: $33,117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9525" marB="1905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Tuition and Fees</a:t>
                      </a:r>
                    </a:p>
                  </a:txBody>
                  <a:tcPr marL="85725" marR="0" marT="9525" marB="1905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In-state: $5,869</a:t>
                      </a:r>
                      <a:b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Out-of-state: $19,683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9525" marB="1905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Room and Board</a:t>
                      </a:r>
                    </a:p>
                  </a:txBody>
                  <a:tcPr marL="85725" marR="0" marT="9525" marB="1905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$8,300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9525" marB="1905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Books and Supplies</a:t>
                      </a:r>
                    </a:p>
                  </a:txBody>
                  <a:tcPr marL="85725" marR="0" marT="9525" marB="1905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$1,106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9525" marB="1905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Other Expenses</a:t>
                      </a:r>
                    </a:p>
                  </a:txBody>
                  <a:tcPr marL="85725" marR="0" marT="9525" marB="1905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$4,028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9525" marB="1905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Payment Plans</a:t>
                      </a:r>
                    </a:p>
                  </a:txBody>
                  <a:tcPr marL="85725" marR="0" marT="9525" marB="1905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Credit card, installment plan, deferred payment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9525" marB="19050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Duke </a:t>
            </a:r>
            <a:br>
              <a:rPr lang="en-US" dirty="0" smtClean="0"/>
            </a:br>
            <a:r>
              <a:rPr lang="en-US" b="1" i="1" cap="all" dirty="0" smtClean="0"/>
              <a:t>2012-2013 ESTIMATED COST OF ATTENDANCE</a:t>
            </a:r>
            <a:r>
              <a:rPr lang="en-US" b="1" i="1" dirty="0" smtClean="0"/>
              <a:t/>
            </a:r>
            <a:br>
              <a:rPr lang="en-US" b="1" i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en-US" dirty="0" smtClean="0"/>
              <a:t>Tuition and Fees$44,101</a:t>
            </a:r>
          </a:p>
          <a:p>
            <a:pPr lvl="0" fontAlgn="base"/>
            <a:r>
              <a:rPr lang="en-US" dirty="0" smtClean="0"/>
              <a:t>Room$6,140</a:t>
            </a:r>
          </a:p>
          <a:p>
            <a:pPr lvl="0" fontAlgn="base"/>
            <a:r>
              <a:rPr lang="en-US" dirty="0" smtClean="0"/>
              <a:t>Board$5,630</a:t>
            </a:r>
          </a:p>
          <a:p>
            <a:pPr lvl="0" fontAlgn="base"/>
            <a:r>
              <a:rPr lang="en-US" dirty="0" smtClean="0"/>
              <a:t>Books and Personal Expenses$3,472</a:t>
            </a:r>
          </a:p>
          <a:p>
            <a:pPr lvl="0" fontAlgn="base"/>
            <a:r>
              <a:rPr lang="en-US" dirty="0" smtClean="0"/>
              <a:t>Estimated Cost of Attendance$59,343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UNC Chapel Hill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Trebuchet MS"/>
                          <a:ea typeface="Times New Roman"/>
                        </a:rPr>
                        <a:t> 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latin typeface="Trebuchet MS"/>
                          <a:ea typeface="Times New Roman"/>
                        </a:rPr>
                        <a:t>NC Residents</a:t>
                      </a:r>
                      <a:endParaRPr lang="en-US" sz="160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rebuchet MS"/>
                          <a:ea typeface="Times New Roman"/>
                        </a:rPr>
                        <a:t>Out-of-State Residents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rebuchet MS"/>
                          <a:ea typeface="Times New Roman"/>
                        </a:rPr>
                        <a:t>Tuition &amp; Fees</a:t>
                      </a:r>
                      <a:endParaRPr lang="en-US" sz="160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rebuchet MS"/>
                          <a:ea typeface="Times New Roman"/>
                        </a:rPr>
                        <a:t>$7,694</a:t>
                      </a:r>
                      <a:endParaRPr lang="en-US" sz="160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rebuchet MS"/>
                          <a:ea typeface="Times New Roman"/>
                        </a:rPr>
                        <a:t>$28,446</a:t>
                      </a:r>
                      <a:endParaRPr lang="en-US" sz="160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rebuchet MS"/>
                          <a:ea typeface="Times New Roman"/>
                        </a:rPr>
                        <a:t>Room</a:t>
                      </a:r>
                      <a:endParaRPr lang="en-US" sz="160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rebuchet MS"/>
                          <a:ea typeface="Times New Roman"/>
                        </a:rPr>
                        <a:t>$5,630</a:t>
                      </a:r>
                      <a:endParaRPr lang="en-US" sz="160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rebuchet MS"/>
                          <a:ea typeface="Times New Roman"/>
                        </a:rPr>
                        <a:t>$5,630</a:t>
                      </a:r>
                      <a:endParaRPr lang="en-US" sz="160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rebuchet MS"/>
                          <a:ea typeface="Times New Roman"/>
                        </a:rPr>
                        <a:t>Board</a:t>
                      </a:r>
                      <a:endParaRPr lang="en-US" sz="160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rebuchet MS"/>
                          <a:ea typeface="Times New Roman"/>
                        </a:rPr>
                        <a:t>$4,104</a:t>
                      </a:r>
                      <a:endParaRPr lang="en-US" sz="160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rebuchet MS"/>
                          <a:ea typeface="Times New Roman"/>
                        </a:rPr>
                        <a:t>$4,104</a:t>
                      </a:r>
                      <a:endParaRPr lang="en-US" sz="160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rebuchet MS"/>
                          <a:ea typeface="Times New Roman"/>
                        </a:rPr>
                        <a:t>Books &amp; Supplies</a:t>
                      </a:r>
                      <a:endParaRPr lang="en-US" sz="160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rebuchet MS"/>
                          <a:ea typeface="Times New Roman"/>
                        </a:rPr>
                        <a:t>$1,182</a:t>
                      </a:r>
                      <a:endParaRPr lang="en-US" sz="160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rebuchet MS"/>
                          <a:ea typeface="Times New Roman"/>
                        </a:rPr>
                        <a:t>$1,182</a:t>
                      </a:r>
                      <a:endParaRPr lang="en-US" sz="160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rebuchet MS"/>
                          <a:ea typeface="Times New Roman"/>
                        </a:rPr>
                        <a:t>Travel</a:t>
                      </a:r>
                      <a:endParaRPr lang="en-US" sz="160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rebuchet MS"/>
                          <a:ea typeface="Times New Roman"/>
                        </a:rPr>
                        <a:t>$832</a:t>
                      </a:r>
                      <a:endParaRPr lang="en-US" sz="160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rebuchet MS"/>
                          <a:ea typeface="Times New Roman"/>
                        </a:rPr>
                        <a:t>$1,588</a:t>
                      </a:r>
                      <a:endParaRPr lang="en-US" sz="160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rebuchet MS"/>
                          <a:ea typeface="Times New Roman"/>
                        </a:rPr>
                        <a:t>Health Insurance</a:t>
                      </a:r>
                      <a:endParaRPr lang="en-US" sz="160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rebuchet MS"/>
                          <a:ea typeface="Times New Roman"/>
                        </a:rPr>
                        <a:t>$1,500</a:t>
                      </a:r>
                      <a:endParaRPr lang="en-US" sz="160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rebuchet MS"/>
                          <a:ea typeface="Times New Roman"/>
                        </a:rPr>
                        <a:t>$1,500</a:t>
                      </a:r>
                      <a:endParaRPr lang="en-US" sz="160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rebuchet MS"/>
                          <a:ea typeface="Times New Roman"/>
                        </a:rPr>
                        <a:t>Loan Fees</a:t>
                      </a:r>
                      <a:endParaRPr lang="en-US" sz="160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rebuchet MS"/>
                          <a:ea typeface="Times New Roman"/>
                        </a:rPr>
                        <a:t>$58</a:t>
                      </a:r>
                      <a:endParaRPr lang="en-US" sz="160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rebuchet MS"/>
                          <a:ea typeface="Times New Roman"/>
                        </a:rPr>
                        <a:t>$58</a:t>
                      </a:r>
                      <a:endParaRPr lang="en-US" sz="160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rebuchet MS"/>
                          <a:ea typeface="Times New Roman"/>
                        </a:rPr>
                        <a:t>Personal</a:t>
                      </a:r>
                      <a:endParaRPr lang="en-US" sz="160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rebuchet MS"/>
                          <a:ea typeface="Times New Roman"/>
                        </a:rPr>
                        <a:t>$1,340</a:t>
                      </a:r>
                      <a:endParaRPr lang="en-US" sz="160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latin typeface="Trebuchet MS"/>
                          <a:ea typeface="Times New Roman"/>
                        </a:rPr>
                        <a:t>$1,340</a:t>
                      </a:r>
                      <a:endParaRPr lang="en-US" sz="160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latin typeface="Trebuchet MS"/>
                          <a:ea typeface="Times New Roman"/>
                        </a:rPr>
                        <a:t>Total</a:t>
                      </a:r>
                      <a:endParaRPr lang="en-US" sz="160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latin typeface="Trebuchet MS"/>
                          <a:ea typeface="Times New Roman"/>
                        </a:rPr>
                        <a:t>$22,340</a:t>
                      </a:r>
                      <a:endParaRPr lang="en-US" sz="160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Aft>
                          <a:spcPts val="375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Trebuchet MS"/>
                          <a:ea typeface="Times New Roman"/>
                        </a:rPr>
                        <a:t>$43,848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UNCW Cost of </a:t>
            </a:r>
            <a:r>
              <a:rPr lang="en-US" dirty="0" smtClean="0"/>
              <a:t>Attendance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1981197"/>
          <a:ext cx="8077200" cy="4572005"/>
        </p:xfrm>
        <a:graphic>
          <a:graphicData uri="http://schemas.openxmlformats.org/drawingml/2006/table">
            <a:tbl>
              <a:tblPr/>
              <a:tblGrid>
                <a:gridCol w="2019300"/>
                <a:gridCol w="2019300"/>
                <a:gridCol w="2019300"/>
                <a:gridCol w="2019300"/>
              </a:tblGrid>
              <a:tr h="454705">
                <a:tc gridSpan="4"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3E3C33"/>
                          </a:solidFill>
                          <a:latin typeface="Arial"/>
                          <a:ea typeface="Calibri"/>
                          <a:cs typeface="Times New Roman"/>
                        </a:rPr>
                        <a:t>Undergraduate In-State 2012-2013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47625" marB="47625" anchor="ctr">
                    <a:lnL>
                      <a:noFill/>
                    </a:lnL>
                    <a:lnR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E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96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600" dirty="0">
                        <a:latin typeface="Calibri"/>
                      </a:endParaRPr>
                    </a:p>
                  </a:txBody>
                  <a:tcPr marL="76200" marR="76200" marT="47625" marB="476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3E3C33"/>
                          </a:solidFill>
                          <a:latin typeface="Arial"/>
                          <a:ea typeface="Calibri"/>
                          <a:cs typeface="Times New Roman"/>
                        </a:rPr>
                        <a:t>On-Campus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47625" marB="47625" anchor="ctr">
                    <a:lnL>
                      <a:noFill/>
                    </a:lnL>
                    <a:lnR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>
                          <a:solidFill>
                            <a:srgbClr val="3E3C33"/>
                          </a:solidFill>
                          <a:latin typeface="Arial"/>
                          <a:ea typeface="Calibri"/>
                          <a:cs typeface="Times New Roman"/>
                        </a:rPr>
                        <a:t>Off-Campus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47625" marB="47625" anchor="ctr">
                    <a:lnL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>
                          <a:solidFill>
                            <a:srgbClr val="3E3C33"/>
                          </a:solidFill>
                          <a:latin typeface="Arial"/>
                          <a:ea typeface="Calibri"/>
                          <a:cs typeface="Times New Roman"/>
                        </a:rPr>
                        <a:t>With Parents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47625" marB="47625" anchor="ctr">
                    <a:lnL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E0"/>
                    </a:solidFill>
                  </a:tcPr>
                </a:tc>
              </a:tr>
              <a:tr h="454705"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>
                          <a:solidFill>
                            <a:srgbClr val="3E3C33"/>
                          </a:solidFill>
                          <a:latin typeface="Arial"/>
                          <a:ea typeface="Calibri"/>
                          <a:cs typeface="Times New Roman"/>
                        </a:rPr>
                        <a:t>Tuition &amp; Fees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47625" marB="47625" anchor="ctr">
                    <a:lnL>
                      <a:noFill/>
                    </a:lnL>
                    <a:lnR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rgbClr val="1A1A1A"/>
                          </a:solidFill>
                          <a:latin typeface="Arial"/>
                          <a:ea typeface="Calibri"/>
                          <a:cs typeface="Times New Roman"/>
                        </a:rPr>
                        <a:t>$6,199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47625" marB="47625" anchor="ctr">
                    <a:lnL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solidFill>
                            <a:srgbClr val="1A1A1A"/>
                          </a:solidFill>
                          <a:latin typeface="Arial"/>
                          <a:ea typeface="Calibri"/>
                          <a:cs typeface="Times New Roman"/>
                        </a:rPr>
                        <a:t>$6,199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47625" marB="476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solidFill>
                            <a:srgbClr val="1A1A1A"/>
                          </a:solidFill>
                          <a:latin typeface="Arial"/>
                          <a:ea typeface="Calibri"/>
                          <a:cs typeface="Times New Roman"/>
                        </a:rPr>
                        <a:t>$6,199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47625" marB="476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705"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>
                          <a:solidFill>
                            <a:srgbClr val="3E3C33"/>
                          </a:solidFill>
                          <a:latin typeface="Arial"/>
                          <a:ea typeface="Calibri"/>
                          <a:cs typeface="Times New Roman"/>
                        </a:rPr>
                        <a:t>Room &amp; Board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47625" marB="47625" anchor="ctr">
                    <a:lnL>
                      <a:noFill/>
                    </a:lnL>
                    <a:lnR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rgbClr val="1A1A1A"/>
                          </a:solidFill>
                          <a:latin typeface="Arial"/>
                          <a:ea typeface="Calibri"/>
                          <a:cs typeface="Times New Roman"/>
                        </a:rPr>
                        <a:t>$8,338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47625" marB="47625" anchor="ctr">
                    <a:lnL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solidFill>
                            <a:srgbClr val="1A1A1A"/>
                          </a:solidFill>
                          <a:latin typeface="Arial"/>
                          <a:ea typeface="Calibri"/>
                          <a:cs typeface="Times New Roman"/>
                        </a:rPr>
                        <a:t>$8,339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47625" marB="476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solidFill>
                            <a:srgbClr val="1A1A1A"/>
                          </a:solidFill>
                          <a:latin typeface="Arial"/>
                          <a:ea typeface="Calibri"/>
                          <a:cs typeface="Times New Roman"/>
                        </a:rPr>
                        <a:t>$3,110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47625" marB="476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705"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>
                          <a:solidFill>
                            <a:srgbClr val="3E3C33"/>
                          </a:solidFill>
                          <a:latin typeface="Arial"/>
                          <a:ea typeface="Calibri"/>
                          <a:cs typeface="Times New Roman"/>
                        </a:rPr>
                        <a:t>Books &amp; Supplies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47625" marB="47625" anchor="ctr">
                    <a:lnL>
                      <a:noFill/>
                    </a:lnL>
                    <a:lnR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rgbClr val="1A1A1A"/>
                          </a:solidFill>
                          <a:latin typeface="Arial"/>
                          <a:ea typeface="Calibri"/>
                          <a:cs typeface="Times New Roman"/>
                        </a:rPr>
                        <a:t>$985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47625" marB="47625" anchor="ctr">
                    <a:lnL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solidFill>
                            <a:srgbClr val="1A1A1A"/>
                          </a:solidFill>
                          <a:latin typeface="Arial"/>
                          <a:ea typeface="Calibri"/>
                          <a:cs typeface="Times New Roman"/>
                        </a:rPr>
                        <a:t>$985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47625" marB="476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solidFill>
                            <a:srgbClr val="1A1A1A"/>
                          </a:solidFill>
                          <a:latin typeface="Arial"/>
                          <a:ea typeface="Calibri"/>
                          <a:cs typeface="Times New Roman"/>
                        </a:rPr>
                        <a:t>$985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47625" marB="476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705"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>
                          <a:solidFill>
                            <a:srgbClr val="3E3C33"/>
                          </a:solidFill>
                          <a:latin typeface="Arial"/>
                          <a:ea typeface="Calibri"/>
                          <a:cs typeface="Times New Roman"/>
                        </a:rPr>
                        <a:t>Transportation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47625" marB="47625" anchor="ctr">
                    <a:lnL>
                      <a:noFill/>
                    </a:lnL>
                    <a:lnR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solidFill>
                            <a:srgbClr val="1A1A1A"/>
                          </a:solidFill>
                          <a:latin typeface="Arial"/>
                          <a:ea typeface="Calibri"/>
                          <a:cs typeface="Times New Roman"/>
                        </a:rPr>
                        <a:t>$1,452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47625" marB="47625" anchor="ctr">
                    <a:lnL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rgbClr val="1A1A1A"/>
                          </a:solidFill>
                          <a:latin typeface="Arial"/>
                          <a:ea typeface="Calibri"/>
                          <a:cs typeface="Times New Roman"/>
                        </a:rPr>
                        <a:t>$1,452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47625" marB="476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solidFill>
                            <a:srgbClr val="1A1A1A"/>
                          </a:solidFill>
                          <a:latin typeface="Arial"/>
                          <a:ea typeface="Calibri"/>
                          <a:cs typeface="Times New Roman"/>
                        </a:rPr>
                        <a:t>$1,452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47625" marB="476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705"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>
                          <a:solidFill>
                            <a:srgbClr val="3E3C33"/>
                          </a:solidFill>
                          <a:latin typeface="Arial"/>
                          <a:ea typeface="Calibri"/>
                          <a:cs typeface="Times New Roman"/>
                        </a:rPr>
                        <a:t>Loan Orig Fee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47625" marB="47625" anchor="ctr">
                    <a:lnL>
                      <a:noFill/>
                    </a:lnL>
                    <a:lnR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solidFill>
                            <a:srgbClr val="1A1A1A"/>
                          </a:solidFill>
                          <a:latin typeface="Arial"/>
                          <a:ea typeface="Calibri"/>
                          <a:cs typeface="Times New Roman"/>
                        </a:rPr>
                        <a:t>$64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47625" marB="47625" anchor="ctr">
                    <a:lnL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rgbClr val="1A1A1A"/>
                          </a:solidFill>
                          <a:latin typeface="Arial"/>
                          <a:ea typeface="Calibri"/>
                          <a:cs typeface="Times New Roman"/>
                        </a:rPr>
                        <a:t>$64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47625" marB="476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solidFill>
                            <a:srgbClr val="1A1A1A"/>
                          </a:solidFill>
                          <a:latin typeface="Arial"/>
                          <a:ea typeface="Calibri"/>
                          <a:cs typeface="Times New Roman"/>
                        </a:rPr>
                        <a:t>$64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47625" marB="476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705"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>
                          <a:solidFill>
                            <a:srgbClr val="3E3C33"/>
                          </a:solidFill>
                          <a:latin typeface="Arial"/>
                          <a:ea typeface="Calibri"/>
                          <a:cs typeface="Times New Roman"/>
                        </a:rPr>
                        <a:t>Miscellaneous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47625" marB="47625" anchor="ctr">
                    <a:lnL>
                      <a:noFill/>
                    </a:lnL>
                    <a:lnR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solidFill>
                            <a:srgbClr val="1A1A1A"/>
                          </a:solidFill>
                          <a:latin typeface="Arial"/>
                          <a:ea typeface="Calibri"/>
                          <a:cs typeface="Times New Roman"/>
                        </a:rPr>
                        <a:t>$500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47625" marB="47625" anchor="ctr">
                    <a:lnL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rgbClr val="1A1A1A"/>
                          </a:solidFill>
                          <a:latin typeface="Arial"/>
                          <a:ea typeface="Calibri"/>
                          <a:cs typeface="Times New Roman"/>
                        </a:rPr>
                        <a:t>$500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47625" marB="476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solidFill>
                            <a:srgbClr val="1A1A1A"/>
                          </a:solidFill>
                          <a:latin typeface="Arial"/>
                          <a:ea typeface="Calibri"/>
                          <a:cs typeface="Times New Roman"/>
                        </a:rPr>
                        <a:t>$500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47625" marB="476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705"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>
                          <a:solidFill>
                            <a:srgbClr val="3E3C33"/>
                          </a:solidFill>
                          <a:latin typeface="Arial"/>
                          <a:ea typeface="Calibri"/>
                          <a:cs typeface="Times New Roman"/>
                        </a:rPr>
                        <a:t>Health Insurance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47625" marB="47625" anchor="ctr">
                    <a:lnL>
                      <a:noFill/>
                    </a:lnL>
                    <a:lnR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u="sng">
                          <a:solidFill>
                            <a:srgbClr val="1A1A1A"/>
                          </a:solidFill>
                          <a:latin typeface="Arial"/>
                          <a:ea typeface="Calibri"/>
                          <a:cs typeface="Times New Roman"/>
                        </a:rPr>
                        <a:t>$900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47625" marB="47625" anchor="ctr">
                    <a:lnL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u="sng" dirty="0">
                          <a:solidFill>
                            <a:srgbClr val="1A1A1A"/>
                          </a:solidFill>
                          <a:latin typeface="Arial"/>
                          <a:ea typeface="Calibri"/>
                          <a:cs typeface="Times New Roman"/>
                        </a:rPr>
                        <a:t>$900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47625" marB="476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u="sng">
                          <a:solidFill>
                            <a:srgbClr val="1A1A1A"/>
                          </a:solidFill>
                          <a:latin typeface="Arial"/>
                          <a:ea typeface="Calibri"/>
                          <a:cs typeface="Times New Roman"/>
                        </a:rPr>
                        <a:t>$900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47625" marB="476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705"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>
                          <a:solidFill>
                            <a:srgbClr val="3E3C33"/>
                          </a:solidFill>
                          <a:latin typeface="Arial"/>
                          <a:ea typeface="Calibri"/>
                          <a:cs typeface="Times New Roman"/>
                        </a:rPr>
                        <a:t>Total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47625" marB="47625" anchor="ctr">
                    <a:lnL>
                      <a:noFill/>
                    </a:lnL>
                    <a:lnR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solidFill>
                            <a:srgbClr val="1A1A1A"/>
                          </a:solidFill>
                          <a:latin typeface="Arial"/>
                          <a:ea typeface="Calibri"/>
                          <a:cs typeface="Times New Roman"/>
                        </a:rPr>
                        <a:t>$18,438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47625" marB="47625" anchor="ctr">
                    <a:lnL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rgbClr val="1A1A1A"/>
                          </a:solidFill>
                          <a:latin typeface="Arial"/>
                          <a:ea typeface="Calibri"/>
                          <a:cs typeface="Times New Roman"/>
                        </a:rPr>
                        <a:t>$18,438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47625" marB="476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rgbClr val="1A1A1A"/>
                          </a:solidFill>
                          <a:latin typeface="Arial"/>
                          <a:ea typeface="Calibri"/>
                          <a:cs typeface="Times New Roman"/>
                        </a:rPr>
                        <a:t>$13,210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47625" marB="476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UNCW Cost of Attendance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1371600"/>
          <a:ext cx="8229600" cy="5029201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2057400"/>
                <a:gridCol w="2057400"/>
              </a:tblGrid>
              <a:tr h="500175">
                <a:tc gridSpan="4"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3E3C33"/>
                          </a:solidFill>
                          <a:latin typeface="Arial"/>
                          <a:ea typeface="Calibri"/>
                          <a:cs typeface="Times New Roman"/>
                        </a:rPr>
                        <a:t>Undergraduate Out-of-State 2012-2013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47625" marB="47625" anchor="ctr">
                    <a:lnL>
                      <a:noFill/>
                    </a:lnL>
                    <a:lnR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E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76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600" dirty="0">
                        <a:latin typeface="Calibri"/>
                      </a:endParaRPr>
                    </a:p>
                  </a:txBody>
                  <a:tcPr marL="76200" marR="76200" marT="47625" marB="476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>
                          <a:solidFill>
                            <a:srgbClr val="3E3C33"/>
                          </a:solidFill>
                          <a:latin typeface="Arial"/>
                          <a:ea typeface="Calibri"/>
                          <a:cs typeface="Times New Roman"/>
                        </a:rPr>
                        <a:t>On-Campus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47625" marB="47625" anchor="ctr">
                    <a:lnL>
                      <a:noFill/>
                    </a:lnL>
                    <a:lnR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>
                          <a:solidFill>
                            <a:srgbClr val="3E3C33"/>
                          </a:solidFill>
                          <a:latin typeface="Arial"/>
                          <a:ea typeface="Calibri"/>
                          <a:cs typeface="Times New Roman"/>
                        </a:rPr>
                        <a:t>Off-Campus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47625" marB="47625" anchor="ctr">
                    <a:lnL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>
                          <a:solidFill>
                            <a:srgbClr val="3E3C33"/>
                          </a:solidFill>
                          <a:latin typeface="Arial"/>
                          <a:ea typeface="Calibri"/>
                          <a:cs typeface="Times New Roman"/>
                        </a:rPr>
                        <a:t>With Parents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47625" marB="47625" anchor="ctr">
                    <a:lnL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E0"/>
                    </a:solidFill>
                  </a:tcPr>
                </a:tc>
              </a:tr>
              <a:tr h="500175"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>
                          <a:solidFill>
                            <a:srgbClr val="3E3C33"/>
                          </a:solidFill>
                          <a:latin typeface="Arial"/>
                          <a:ea typeface="Calibri"/>
                          <a:cs typeface="Times New Roman"/>
                        </a:rPr>
                        <a:t>Tuition &amp; Fees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47625" marB="47625" anchor="ctr">
                    <a:lnL>
                      <a:noFill/>
                    </a:lnL>
                    <a:lnR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rgbClr val="1A1A1A"/>
                          </a:solidFill>
                          <a:latin typeface="Arial"/>
                          <a:ea typeface="Calibri"/>
                          <a:cs typeface="Times New Roman"/>
                        </a:rPr>
                        <a:t>$18,301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47625" marB="47625" anchor="ctr">
                    <a:lnL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solidFill>
                            <a:srgbClr val="1A1A1A"/>
                          </a:solidFill>
                          <a:latin typeface="Arial"/>
                          <a:ea typeface="Calibri"/>
                          <a:cs typeface="Times New Roman"/>
                        </a:rPr>
                        <a:t>$18,301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47625" marB="476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solidFill>
                            <a:srgbClr val="1A1A1A"/>
                          </a:solidFill>
                          <a:latin typeface="Arial"/>
                          <a:ea typeface="Calibri"/>
                          <a:cs typeface="Times New Roman"/>
                        </a:rPr>
                        <a:t>$18,301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47625" marB="476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175"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>
                          <a:solidFill>
                            <a:srgbClr val="3E3C33"/>
                          </a:solidFill>
                          <a:latin typeface="Arial"/>
                          <a:ea typeface="Calibri"/>
                          <a:cs typeface="Times New Roman"/>
                        </a:rPr>
                        <a:t>Room &amp; Board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47625" marB="47625" anchor="ctr">
                    <a:lnL>
                      <a:noFill/>
                    </a:lnL>
                    <a:lnR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rgbClr val="1A1A1A"/>
                          </a:solidFill>
                          <a:latin typeface="Arial"/>
                          <a:ea typeface="Calibri"/>
                          <a:cs typeface="Times New Roman"/>
                        </a:rPr>
                        <a:t>$8,338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47625" marB="47625" anchor="ctr">
                    <a:lnL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solidFill>
                            <a:srgbClr val="1A1A1A"/>
                          </a:solidFill>
                          <a:latin typeface="Arial"/>
                          <a:ea typeface="Calibri"/>
                          <a:cs typeface="Times New Roman"/>
                        </a:rPr>
                        <a:t>$8,338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47625" marB="476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solidFill>
                            <a:srgbClr val="1A1A1A"/>
                          </a:solidFill>
                          <a:latin typeface="Arial"/>
                          <a:ea typeface="Calibri"/>
                          <a:cs typeface="Times New Roman"/>
                        </a:rPr>
                        <a:t>$3,110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47625" marB="476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175"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>
                          <a:solidFill>
                            <a:srgbClr val="3E3C33"/>
                          </a:solidFill>
                          <a:latin typeface="Arial"/>
                          <a:ea typeface="Calibri"/>
                          <a:cs typeface="Times New Roman"/>
                        </a:rPr>
                        <a:t>Books &amp; Supplies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47625" marB="47625" anchor="ctr">
                    <a:lnL>
                      <a:noFill/>
                    </a:lnL>
                    <a:lnR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rgbClr val="1A1A1A"/>
                          </a:solidFill>
                          <a:latin typeface="Arial"/>
                          <a:ea typeface="Calibri"/>
                          <a:cs typeface="Times New Roman"/>
                        </a:rPr>
                        <a:t>$985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47625" marB="47625" anchor="ctr">
                    <a:lnL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solidFill>
                            <a:srgbClr val="1A1A1A"/>
                          </a:solidFill>
                          <a:latin typeface="Arial"/>
                          <a:ea typeface="Calibri"/>
                          <a:cs typeface="Times New Roman"/>
                        </a:rPr>
                        <a:t>$985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47625" marB="476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solidFill>
                            <a:srgbClr val="1A1A1A"/>
                          </a:solidFill>
                          <a:latin typeface="Arial"/>
                          <a:ea typeface="Calibri"/>
                          <a:cs typeface="Times New Roman"/>
                        </a:rPr>
                        <a:t>$985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47625" marB="476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175"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>
                          <a:solidFill>
                            <a:srgbClr val="3E3C33"/>
                          </a:solidFill>
                          <a:latin typeface="Arial"/>
                          <a:ea typeface="Calibri"/>
                          <a:cs typeface="Times New Roman"/>
                        </a:rPr>
                        <a:t>Transportation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47625" marB="47625" anchor="ctr">
                    <a:lnL>
                      <a:noFill/>
                    </a:lnL>
                    <a:lnR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rgbClr val="1A1A1A"/>
                          </a:solidFill>
                          <a:latin typeface="Arial"/>
                          <a:ea typeface="Calibri"/>
                          <a:cs typeface="Times New Roman"/>
                        </a:rPr>
                        <a:t>$1,452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47625" marB="47625" anchor="ctr">
                    <a:lnL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rgbClr val="1A1A1A"/>
                          </a:solidFill>
                          <a:latin typeface="Arial"/>
                          <a:ea typeface="Calibri"/>
                          <a:cs typeface="Times New Roman"/>
                        </a:rPr>
                        <a:t>$1,452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47625" marB="476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solidFill>
                            <a:srgbClr val="1A1A1A"/>
                          </a:solidFill>
                          <a:latin typeface="Arial"/>
                          <a:ea typeface="Calibri"/>
                          <a:cs typeface="Times New Roman"/>
                        </a:rPr>
                        <a:t>$1,452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47625" marB="476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175"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>
                          <a:solidFill>
                            <a:srgbClr val="3E3C33"/>
                          </a:solidFill>
                          <a:latin typeface="Arial"/>
                          <a:ea typeface="Calibri"/>
                          <a:cs typeface="Times New Roman"/>
                        </a:rPr>
                        <a:t>Loan Orig Fee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47625" marB="47625" anchor="ctr">
                    <a:lnL>
                      <a:noFill/>
                    </a:lnL>
                    <a:lnR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solidFill>
                            <a:srgbClr val="1A1A1A"/>
                          </a:solidFill>
                          <a:latin typeface="Arial"/>
                          <a:ea typeface="Calibri"/>
                          <a:cs typeface="Times New Roman"/>
                        </a:rPr>
                        <a:t>$64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47625" marB="47625" anchor="ctr">
                    <a:lnL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rgbClr val="1A1A1A"/>
                          </a:solidFill>
                          <a:latin typeface="Arial"/>
                          <a:ea typeface="Calibri"/>
                          <a:cs typeface="Times New Roman"/>
                        </a:rPr>
                        <a:t>$64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47625" marB="476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solidFill>
                            <a:srgbClr val="1A1A1A"/>
                          </a:solidFill>
                          <a:latin typeface="Arial"/>
                          <a:ea typeface="Calibri"/>
                          <a:cs typeface="Times New Roman"/>
                        </a:rPr>
                        <a:t>$64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47625" marB="476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175"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>
                          <a:solidFill>
                            <a:srgbClr val="3E3C33"/>
                          </a:solidFill>
                          <a:latin typeface="Arial"/>
                          <a:ea typeface="Calibri"/>
                          <a:cs typeface="Times New Roman"/>
                        </a:rPr>
                        <a:t>Miscellaneous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47625" marB="47625" anchor="ctr">
                    <a:lnL>
                      <a:noFill/>
                    </a:lnL>
                    <a:lnR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solidFill>
                            <a:srgbClr val="1A1A1A"/>
                          </a:solidFill>
                          <a:latin typeface="Arial"/>
                          <a:ea typeface="Calibri"/>
                          <a:cs typeface="Times New Roman"/>
                        </a:rPr>
                        <a:t>$500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47625" marB="47625" anchor="ctr">
                    <a:lnL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rgbClr val="1A1A1A"/>
                          </a:solidFill>
                          <a:latin typeface="Arial"/>
                          <a:ea typeface="Calibri"/>
                          <a:cs typeface="Times New Roman"/>
                        </a:rPr>
                        <a:t>$500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47625" marB="476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solidFill>
                            <a:srgbClr val="1A1A1A"/>
                          </a:solidFill>
                          <a:latin typeface="Arial"/>
                          <a:ea typeface="Calibri"/>
                          <a:cs typeface="Times New Roman"/>
                        </a:rPr>
                        <a:t>$500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47625" marB="476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175"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>
                          <a:solidFill>
                            <a:srgbClr val="3E3C33"/>
                          </a:solidFill>
                          <a:latin typeface="Arial"/>
                          <a:ea typeface="Calibri"/>
                          <a:cs typeface="Times New Roman"/>
                        </a:rPr>
                        <a:t>Health Insurance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47625" marB="47625" anchor="ctr">
                    <a:lnL>
                      <a:noFill/>
                    </a:lnL>
                    <a:lnR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u="sng">
                          <a:solidFill>
                            <a:srgbClr val="1A1A1A"/>
                          </a:solidFill>
                          <a:latin typeface="Arial"/>
                          <a:ea typeface="Calibri"/>
                          <a:cs typeface="Times New Roman"/>
                        </a:rPr>
                        <a:t>$900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47625" marB="47625" anchor="ctr">
                    <a:lnL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u="sng" dirty="0">
                          <a:solidFill>
                            <a:srgbClr val="1A1A1A"/>
                          </a:solidFill>
                          <a:latin typeface="Arial"/>
                          <a:ea typeface="Calibri"/>
                          <a:cs typeface="Times New Roman"/>
                        </a:rPr>
                        <a:t>$900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47625" marB="476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u="sng">
                          <a:solidFill>
                            <a:srgbClr val="1A1A1A"/>
                          </a:solidFill>
                          <a:latin typeface="Arial"/>
                          <a:ea typeface="Calibri"/>
                          <a:cs typeface="Times New Roman"/>
                        </a:rPr>
                        <a:t>$900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47625" marB="476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175"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>
                          <a:solidFill>
                            <a:srgbClr val="3E3C33"/>
                          </a:solidFill>
                          <a:latin typeface="Arial"/>
                          <a:ea typeface="Calibri"/>
                          <a:cs typeface="Times New Roman"/>
                        </a:rPr>
                        <a:t>Total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47625" marB="47625" anchor="ctr">
                    <a:lnL>
                      <a:noFill/>
                    </a:lnL>
                    <a:lnR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solidFill>
                            <a:srgbClr val="1A1A1A"/>
                          </a:solidFill>
                          <a:latin typeface="Arial"/>
                          <a:ea typeface="Calibri"/>
                          <a:cs typeface="Times New Roman"/>
                        </a:rPr>
                        <a:t>$30,540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47625" marB="47625" anchor="ctr">
                    <a:lnL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solidFill>
                            <a:srgbClr val="1A1A1A"/>
                          </a:solidFill>
                          <a:latin typeface="Arial"/>
                          <a:ea typeface="Calibri"/>
                          <a:cs typeface="Times New Roman"/>
                        </a:rPr>
                        <a:t>$30,540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47625" marB="476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rgbClr val="1A1A1A"/>
                          </a:solidFill>
                          <a:latin typeface="Arial"/>
                          <a:ea typeface="Calibri"/>
                          <a:cs typeface="Times New Roman"/>
                        </a:rPr>
                        <a:t>$25,312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200" marR="76200" marT="47625" marB="47625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</TotalTime>
  <Words>320</Words>
  <Application>Microsoft Office PowerPoint</Application>
  <PresentationFormat>On-screen Show (4:3)</PresentationFormat>
  <Paragraphs>168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Urban</vt:lpstr>
      <vt:lpstr>The Cost of College</vt:lpstr>
      <vt:lpstr>NCSU</vt:lpstr>
      <vt:lpstr>East Carolina University</vt:lpstr>
      <vt:lpstr>Duke  2012-2013 ESTIMATED COST OF ATTENDANCE </vt:lpstr>
      <vt:lpstr>UNC Chapel Hill </vt:lpstr>
      <vt:lpstr>UNCW Cost of Attendance</vt:lpstr>
      <vt:lpstr>UNCW Cost of Attendance</vt:lpstr>
    </vt:vector>
  </TitlesOfParts>
  <Company>Sampson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Cost of College</dc:title>
  <dc:creator>SCS</dc:creator>
  <cp:lastModifiedBy>SCS</cp:lastModifiedBy>
  <cp:revision>1</cp:revision>
  <dcterms:created xsi:type="dcterms:W3CDTF">2013-01-30T21:19:51Z</dcterms:created>
  <dcterms:modified xsi:type="dcterms:W3CDTF">2013-01-30T21:28:07Z</dcterms:modified>
</cp:coreProperties>
</file>