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7" r:id="rId8"/>
    <p:sldId id="268" r:id="rId9"/>
    <p:sldId id="269" r:id="rId10"/>
    <p:sldId id="270" r:id="rId11"/>
    <p:sldId id="271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DC6835-7E17-487D-BE1F-B6C696455330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55C87C-590E-4FE5-AE72-75805D341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C6835-7E17-487D-BE1F-B6C696455330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5C87C-590E-4FE5-AE72-75805D341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C6835-7E17-487D-BE1F-B6C696455330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5C87C-590E-4FE5-AE72-75805D341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C6835-7E17-487D-BE1F-B6C696455330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5C87C-590E-4FE5-AE72-75805D3418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C6835-7E17-487D-BE1F-B6C696455330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5C87C-590E-4FE5-AE72-75805D3418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C6835-7E17-487D-BE1F-B6C696455330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5C87C-590E-4FE5-AE72-75805D3418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C6835-7E17-487D-BE1F-B6C696455330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5C87C-590E-4FE5-AE72-75805D3418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C6835-7E17-487D-BE1F-B6C696455330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5C87C-590E-4FE5-AE72-75805D34189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C6835-7E17-487D-BE1F-B6C696455330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5C87C-590E-4FE5-AE72-75805D341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BDC6835-7E17-487D-BE1F-B6C696455330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5C87C-590E-4FE5-AE72-75805D3418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DC6835-7E17-487D-BE1F-B6C696455330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55C87C-590E-4FE5-AE72-75805D3418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DC6835-7E17-487D-BE1F-B6C696455330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55C87C-590E-4FE5-AE72-75805D3418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14600"/>
            <a:ext cx="7467600" cy="3048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 dirty="0"/>
              <a:t>“In this world nothing can be said to be certain, except death and taxes.”</a:t>
            </a:r>
          </a:p>
          <a:p>
            <a:pPr algn="ctr">
              <a:buFontTx/>
              <a:buNone/>
            </a:pPr>
            <a:r>
              <a:rPr lang="en-US" dirty="0"/>
              <a:t>Benjamin Franklin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Taxation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362200"/>
            <a:ext cx="5410200" cy="213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Smaller % taken the higher your income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Sales </a:t>
            </a:r>
            <a:r>
              <a:rPr lang="en-US" sz="2800" dirty="0" smtClean="0"/>
              <a:t>tax</a:t>
            </a:r>
            <a:endParaRPr lang="en-US" sz="28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Regressive Tax</a:t>
            </a:r>
          </a:p>
        </p:txBody>
      </p:sp>
      <p:pic>
        <p:nvPicPr>
          <p:cNvPr id="11268" name="Picture 4" descr="chance"/>
          <p:cNvPicPr>
            <a:picLocks noChangeAspect="1" noChangeArrowheads="1"/>
          </p:cNvPicPr>
          <p:nvPr/>
        </p:nvPicPr>
        <p:blipFill>
          <a:blip r:embed="rId2" cstate="print"/>
          <a:srcRect l="53203" t="51169" r="36172" b="25203"/>
          <a:stretch>
            <a:fillRect/>
          </a:stretch>
        </p:blipFill>
        <p:spPr bwMode="auto">
          <a:xfrm>
            <a:off x="6096000" y="1219200"/>
            <a:ext cx="2468562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3733800" cy="4953000"/>
          </a:xfrm>
        </p:spPr>
        <p:txBody>
          <a:bodyPr/>
          <a:lstStyle/>
          <a:p>
            <a:r>
              <a:rPr lang="en-US" sz="2800" dirty="0"/>
              <a:t>Tax on inheritance</a:t>
            </a:r>
          </a:p>
          <a:p>
            <a:r>
              <a:rPr lang="en-US" sz="2800" dirty="0"/>
              <a:t>Sometimes called     “death tax”</a:t>
            </a:r>
          </a:p>
          <a:p>
            <a:r>
              <a:rPr lang="en-US" sz="2800" dirty="0"/>
              <a:t>In US today, $2,000,000 and up</a:t>
            </a:r>
          </a:p>
          <a:p>
            <a:r>
              <a:rPr lang="en-US" sz="2800" dirty="0"/>
              <a:t>45% rate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Estate tax</a:t>
            </a:r>
          </a:p>
        </p:txBody>
      </p:sp>
      <p:pic>
        <p:nvPicPr>
          <p:cNvPr id="12292" name="Picture 4" descr="http://www.freedomworks.org/images/gr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1813" y="838200"/>
            <a:ext cx="4802187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4038600" cy="3886200"/>
          </a:xfrm>
        </p:spPr>
        <p:txBody>
          <a:bodyPr/>
          <a:lstStyle/>
          <a:p>
            <a:r>
              <a:rPr lang="en-US" dirty="0"/>
              <a:t>Tax on gifts or rewards</a:t>
            </a:r>
          </a:p>
          <a:p>
            <a:r>
              <a:rPr lang="en-US" dirty="0"/>
              <a:t>Games shows, gambling, lottery</a:t>
            </a:r>
          </a:p>
          <a:p>
            <a:r>
              <a:rPr lang="en-US" dirty="0"/>
              <a:t>Rate depends on gift</a:t>
            </a:r>
          </a:p>
          <a:p>
            <a:r>
              <a:rPr lang="en-US" dirty="0"/>
              <a:t>35-60 %</a:t>
            </a:r>
          </a:p>
          <a:p>
            <a:r>
              <a:rPr lang="en-US" dirty="0"/>
              <a:t>Incentive?</a:t>
            </a:r>
          </a:p>
          <a:p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Gift tax</a:t>
            </a:r>
          </a:p>
        </p:txBody>
      </p:sp>
      <p:pic>
        <p:nvPicPr>
          <p:cNvPr id="14344" name="Picture 8" descr="http://i.a.cnn.net/si/2007/sioncampus/05/28/jeopardy.college.champ/p1_jeopar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762000"/>
            <a:ext cx="3497262" cy="4969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8915400" cy="5867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dirty="0"/>
              <a:t>US Federal Tax Rates: </a:t>
            </a:r>
            <a:r>
              <a:rPr lang="en-US" sz="1400" dirty="0"/>
              <a:t>(only 3 % of Americans make over $250,000)</a:t>
            </a:r>
          </a:p>
          <a:p>
            <a:pPr marL="609600" indent="-609600">
              <a:lnSpc>
                <a:spcPct val="90000"/>
              </a:lnSpc>
            </a:pPr>
            <a:endParaRPr lang="en-US" sz="1400" dirty="0"/>
          </a:p>
          <a:p>
            <a:pPr marL="609600" indent="-609600">
              <a:lnSpc>
                <a:spcPct val="90000"/>
              </a:lnSpc>
            </a:pPr>
            <a:endParaRPr lang="en-US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  <a:p>
            <a:pPr marL="609600" indent="-609600">
              <a:lnSpc>
                <a:spcPct val="90000"/>
              </a:lnSpc>
            </a:pPr>
            <a:endParaRPr lang="en-US" sz="800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81150"/>
            <a:ext cx="57912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Gross income: How much you earn</a:t>
            </a:r>
          </a:p>
          <a:p>
            <a:pPr>
              <a:lnSpc>
                <a:spcPct val="90000"/>
              </a:lnSpc>
            </a:pPr>
            <a:r>
              <a:rPr lang="en-US" dirty="0"/>
              <a:t>Net income: how much you keep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Net income = gross income - gross income*tax </a:t>
            </a:r>
            <a:r>
              <a:rPr lang="en-US" dirty="0" smtClean="0"/>
              <a:t>rate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229600" cy="792163"/>
          </a:xfrm>
        </p:spPr>
        <p:txBody>
          <a:bodyPr/>
          <a:lstStyle/>
          <a:p>
            <a:r>
              <a:rPr lang="en-US" dirty="0"/>
              <a:t>Net Income</a:t>
            </a:r>
          </a:p>
        </p:txBody>
      </p:sp>
      <p:pic>
        <p:nvPicPr>
          <p:cNvPr id="23557" name="Picture 5" descr="istockphoto_1916747_tax_m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5788" y="0"/>
            <a:ext cx="2208212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4343400" cy="838200"/>
          </a:xfrm>
        </p:spPr>
        <p:txBody>
          <a:bodyPr/>
          <a:lstStyle/>
          <a:p>
            <a:r>
              <a:rPr lang="en-US" dirty="0"/>
              <a:t>World Tax Rates</a:t>
            </a:r>
          </a:p>
        </p:txBody>
      </p:sp>
      <p:graphicFrame>
        <p:nvGraphicFramePr>
          <p:cNvPr id="18493" name="Group 61"/>
          <p:cNvGraphicFramePr>
            <a:graphicFrameLocks noGrp="1"/>
          </p:cNvGraphicFramePr>
          <p:nvPr/>
        </p:nvGraphicFramePr>
        <p:xfrm>
          <a:off x="381000" y="1219200"/>
          <a:ext cx="5181600" cy="5212715"/>
        </p:xfrm>
        <a:graphic>
          <a:graphicData uri="http://schemas.openxmlformats.org/drawingml/2006/table">
            <a:tbl>
              <a:tblPr/>
              <a:tblGrid>
                <a:gridCol w="1801813"/>
                <a:gridCol w="1577975"/>
                <a:gridCol w="900112"/>
                <a:gridCol w="901700"/>
              </a:tblGrid>
              <a:tr h="123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United Kingdom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21-28%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0-40 %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Ireland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12.5 %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20-41%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Mexico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3-29 %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Sweden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0-59 %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Slovakia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Hong Kong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0-15 %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United Arab Emirates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762000" y="83820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cs typeface="Arial" charset="0"/>
              </a:rPr>
              <a:t>Country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2362200" y="609600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dirty="0">
                <a:cs typeface="Arial" charset="0"/>
              </a:rPr>
              <a:t>Corporate</a:t>
            </a:r>
          </a:p>
          <a:p>
            <a:pPr eaLnBrk="1" hangingPunct="1"/>
            <a:r>
              <a:rPr lang="en-US" dirty="0">
                <a:cs typeface="Arial" charset="0"/>
              </a:rPr>
              <a:t>Tax rate</a:t>
            </a: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3657600" y="914400"/>
            <a:ext cx="99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cs typeface="Arial" charset="0"/>
              </a:rPr>
              <a:t>Income </a:t>
            </a:r>
          </a:p>
          <a:p>
            <a:pPr eaLnBrk="1" hangingPunct="1"/>
            <a:r>
              <a:rPr lang="en-US">
                <a:cs typeface="Arial" charset="0"/>
              </a:rPr>
              <a:t>Tax</a:t>
            </a:r>
          </a:p>
        </p:txBody>
      </p:sp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4724400" y="609600"/>
            <a:ext cx="755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cs typeface="Arial" charset="0"/>
              </a:rPr>
              <a:t>Sales</a:t>
            </a:r>
          </a:p>
          <a:p>
            <a:pPr eaLnBrk="1" hangingPunct="1"/>
            <a:r>
              <a:rPr lang="en-US" dirty="0">
                <a:cs typeface="Arial" charset="0"/>
              </a:rPr>
              <a:t>Tax</a:t>
            </a:r>
          </a:p>
        </p:txBody>
      </p:sp>
      <p:pic>
        <p:nvPicPr>
          <p:cNvPr id="18486" name="Picture 54" descr="http://britanniaantiques.com.au/great_britain_flag_filip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685800"/>
            <a:ext cx="1524000" cy="900113"/>
          </a:xfrm>
          <a:prstGeom prst="rect">
            <a:avLst/>
          </a:prstGeom>
          <a:noFill/>
        </p:spPr>
      </p:pic>
      <p:pic>
        <p:nvPicPr>
          <p:cNvPr id="18487" name="Picture 55" descr="http://www.buyunlockediphone.co.uk/irish_fl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371600"/>
            <a:ext cx="1752600" cy="1035050"/>
          </a:xfrm>
          <a:prstGeom prst="rect">
            <a:avLst/>
          </a:prstGeom>
          <a:noFill/>
        </p:spPr>
      </p:pic>
      <p:pic>
        <p:nvPicPr>
          <p:cNvPr id="18488" name="Picture 56" descr="http://sacketsharborschool.org/Academics/Secondary/spanish/home_files/mexic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209800"/>
            <a:ext cx="1600200" cy="949325"/>
          </a:xfrm>
          <a:prstGeom prst="rect">
            <a:avLst/>
          </a:prstGeom>
          <a:noFill/>
        </p:spPr>
      </p:pic>
      <p:pic>
        <p:nvPicPr>
          <p:cNvPr id="18489" name="Picture 57" descr="National flag of Swed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3200400"/>
            <a:ext cx="1905000" cy="1190625"/>
          </a:xfrm>
          <a:prstGeom prst="rect">
            <a:avLst/>
          </a:prstGeom>
          <a:noFill/>
        </p:spPr>
      </p:pic>
      <p:pic>
        <p:nvPicPr>
          <p:cNvPr id="18490" name="Picture 58" descr="http://www.towson.edu/speechanddebate/images/debate%20team/slovakFla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3962400"/>
            <a:ext cx="1676400" cy="1116013"/>
          </a:xfrm>
          <a:prstGeom prst="rect">
            <a:avLst/>
          </a:prstGeom>
          <a:noFill/>
        </p:spPr>
      </p:pic>
      <p:pic>
        <p:nvPicPr>
          <p:cNvPr id="18491" name="Picture 59" descr="http://upload.wikimedia.org/wikipedia/commons/thumb/5/5b/Flag_of_Hong_Kong.svg/800px-Flag_of_Hong_Kong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10617" y="5029200"/>
            <a:ext cx="1833383" cy="1219200"/>
          </a:xfrm>
          <a:prstGeom prst="rect">
            <a:avLst/>
          </a:prstGeom>
          <a:noFill/>
        </p:spPr>
      </p:pic>
      <p:pic>
        <p:nvPicPr>
          <p:cNvPr id="18492" name="Picture 60" descr="http://www.strive4impact.com/callingadvice_files/flags/cheap-calling-to-united-arab-emirates-fla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38800" y="5638800"/>
            <a:ext cx="1371600" cy="10274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Adam Smith:</a:t>
            </a:r>
          </a:p>
          <a:p>
            <a:r>
              <a:rPr lang="en-US" dirty="0"/>
              <a:t>Simple to understand</a:t>
            </a:r>
          </a:p>
          <a:p>
            <a:r>
              <a:rPr lang="en-US" dirty="0"/>
              <a:t>Don’t provide negative incentives</a:t>
            </a:r>
          </a:p>
          <a:p>
            <a:r>
              <a:rPr lang="en-US" dirty="0"/>
              <a:t>Avoid loopholes</a:t>
            </a:r>
          </a:p>
          <a:p>
            <a:endParaRPr lang="en-US" sz="800" dirty="0"/>
          </a:p>
          <a:p>
            <a:r>
              <a:rPr lang="en-US" dirty="0"/>
              <a:t>IRS manual – 2,500,000 pages </a:t>
            </a:r>
          </a:p>
          <a:p>
            <a:pPr lvl="3"/>
            <a:r>
              <a:rPr lang="en-US" dirty="0"/>
              <a:t>(4 X size of the Bible)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“Good Taxes”?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Picture 7" descr="1a40ba1d404638720030fc1f6388c8e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04800"/>
            <a:ext cx="1981200" cy="19812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8229600" cy="4495800"/>
          </a:xfrm>
        </p:spPr>
        <p:txBody>
          <a:bodyPr/>
          <a:lstStyle/>
          <a:p>
            <a:r>
              <a:rPr lang="en-US" dirty="0"/>
              <a:t>IRS – tax collection agency in USA</a:t>
            </a:r>
          </a:p>
          <a:p>
            <a:r>
              <a:rPr lang="en-US" dirty="0"/>
              <a:t>Taxes are deducted throughout year</a:t>
            </a:r>
          </a:p>
          <a:p>
            <a:r>
              <a:rPr lang="en-US" dirty="0"/>
              <a:t>Every citizen must file every year by:</a:t>
            </a:r>
          </a:p>
          <a:p>
            <a:r>
              <a:rPr lang="en-US" dirty="0"/>
              <a:t>If you paid more during the year then you need to: you get a refund</a:t>
            </a:r>
          </a:p>
          <a:p>
            <a:r>
              <a:rPr lang="en-US" dirty="0"/>
              <a:t>If you paid more during the year then you need to: you must pay the difference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/>
              <a:t>Income Tax in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41910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Tax on something you own</a:t>
            </a:r>
          </a:p>
          <a:p>
            <a:pPr>
              <a:lnSpc>
                <a:spcPct val="90000"/>
              </a:lnSpc>
            </a:pPr>
            <a:r>
              <a:rPr lang="en-US" dirty="0"/>
              <a:t>Usually expensive like your house or </a:t>
            </a:r>
            <a:r>
              <a:rPr lang="en-US" dirty="0" smtClean="0"/>
              <a:t>boat</a:t>
            </a:r>
            <a:endParaRPr 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Property tax</a:t>
            </a:r>
          </a:p>
        </p:txBody>
      </p:sp>
      <p:pic>
        <p:nvPicPr>
          <p:cNvPr id="8196" name="Picture 4" descr="chance"/>
          <p:cNvPicPr>
            <a:picLocks noChangeAspect="1" noChangeArrowheads="1"/>
          </p:cNvPicPr>
          <p:nvPr/>
        </p:nvPicPr>
        <p:blipFill>
          <a:blip r:embed="rId2" cstate="print"/>
          <a:srcRect l="13043" t="26010" r="75653" b="51067"/>
          <a:stretch>
            <a:fillRect/>
          </a:stretch>
        </p:blipFill>
        <p:spPr bwMode="auto">
          <a:xfrm>
            <a:off x="4876800" y="1066800"/>
            <a:ext cx="3830638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41148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Tax on a household income</a:t>
            </a:r>
          </a:p>
          <a:p>
            <a:pPr>
              <a:lnSpc>
                <a:spcPct val="90000"/>
              </a:lnSpc>
            </a:pPr>
            <a:r>
              <a:rPr lang="en-US" dirty="0"/>
              <a:t>% of stays the same</a:t>
            </a:r>
          </a:p>
          <a:p>
            <a:pPr>
              <a:lnSpc>
                <a:spcPct val="90000"/>
              </a:lnSpc>
            </a:pPr>
            <a:r>
              <a:rPr lang="en-US" dirty="0"/>
              <a:t>“flat tax</a:t>
            </a:r>
            <a:r>
              <a:rPr lang="en-US" dirty="0" smtClean="0"/>
              <a:t>”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Rare in </a:t>
            </a:r>
            <a:r>
              <a:rPr lang="en-US" dirty="0" smtClean="0"/>
              <a:t>USA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Proportional Income Tax</a:t>
            </a:r>
          </a:p>
        </p:txBody>
      </p:sp>
      <p:pic>
        <p:nvPicPr>
          <p:cNvPr id="9220" name="Picture 4" descr="chance"/>
          <p:cNvPicPr>
            <a:picLocks noChangeAspect="1" noChangeArrowheads="1"/>
          </p:cNvPicPr>
          <p:nvPr/>
        </p:nvPicPr>
        <p:blipFill>
          <a:blip r:embed="rId2" cstate="print"/>
          <a:srcRect l="11598" t="52011" r="75751" b="25430"/>
          <a:stretch>
            <a:fillRect/>
          </a:stretch>
        </p:blipFill>
        <p:spPr bwMode="auto">
          <a:xfrm>
            <a:off x="4711700" y="1524000"/>
            <a:ext cx="398145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90600" y="914400"/>
            <a:ext cx="7086600" cy="4038600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Tax </a:t>
            </a:r>
            <a:r>
              <a:rPr lang="en-US" sz="2800" dirty="0">
                <a:solidFill>
                  <a:schemeClr val="tx1"/>
                </a:solidFill>
              </a:rPr>
              <a:t>on a household income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% of changes based on income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“tax the rich more!”</a:t>
            </a:r>
          </a:p>
          <a:p>
            <a:pPr algn="ctr"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more you make, the higher your </a:t>
            </a:r>
            <a:r>
              <a:rPr lang="en-US" sz="2800" dirty="0" smtClean="0">
                <a:solidFill>
                  <a:schemeClr val="tx1"/>
                </a:solidFill>
              </a:rPr>
              <a:t>tax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 dirty="0"/>
              <a:t>Progressive Income 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332</Words>
  <Application>Microsoft Office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Taxation</vt:lpstr>
      <vt:lpstr>Slide 2</vt:lpstr>
      <vt:lpstr>Net Income</vt:lpstr>
      <vt:lpstr>World Tax Rates</vt:lpstr>
      <vt:lpstr>What are “Good Taxes”?</vt:lpstr>
      <vt:lpstr>Income Tax in USA</vt:lpstr>
      <vt:lpstr>Property tax</vt:lpstr>
      <vt:lpstr>Proportional Income Tax</vt:lpstr>
      <vt:lpstr>Slide 9</vt:lpstr>
      <vt:lpstr>Regressive Tax</vt:lpstr>
      <vt:lpstr>Estate tax</vt:lpstr>
      <vt:lpstr>Gift tax</vt:lpstr>
    </vt:vector>
  </TitlesOfParts>
  <Company>Sampson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Taxation</dc:title>
  <dc:creator>SCS</dc:creator>
  <cp:lastModifiedBy>SCS</cp:lastModifiedBy>
  <cp:revision>2</cp:revision>
  <dcterms:created xsi:type="dcterms:W3CDTF">2013-02-01T13:52:05Z</dcterms:created>
  <dcterms:modified xsi:type="dcterms:W3CDTF">2013-02-01T14:03:16Z</dcterms:modified>
</cp:coreProperties>
</file>