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2"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5C6CFB1-D6BC-46E5-A9BC-1F308B721F53}" type="datetimeFigureOut">
              <a:rPr lang="en-US" smtClean="0"/>
              <a:pPr/>
              <a:t>2/6/2013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3772C7A-9D30-49AD-81CA-4B0F171EA27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C6CFB1-D6BC-46E5-A9BC-1F308B721F53}"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72C7A-9D30-49AD-81CA-4B0F171EA2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C6CFB1-D6BC-46E5-A9BC-1F308B721F53}"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72C7A-9D30-49AD-81CA-4B0F171EA2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5C6CFB1-D6BC-46E5-A9BC-1F308B721F53}" type="datetimeFigureOut">
              <a:rPr lang="en-US" smtClean="0"/>
              <a:pPr/>
              <a:t>2/6/2013</a:t>
            </a:fld>
            <a:endParaRPr lang="en-US"/>
          </a:p>
        </p:txBody>
      </p:sp>
      <p:sp>
        <p:nvSpPr>
          <p:cNvPr id="9" name="Slide Number Placeholder 8"/>
          <p:cNvSpPr>
            <a:spLocks noGrp="1"/>
          </p:cNvSpPr>
          <p:nvPr>
            <p:ph type="sldNum" sz="quarter" idx="15"/>
          </p:nvPr>
        </p:nvSpPr>
        <p:spPr/>
        <p:txBody>
          <a:bodyPr rtlCol="0"/>
          <a:lstStyle/>
          <a:p>
            <a:fld id="{93772C7A-9D30-49AD-81CA-4B0F171EA27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5C6CFB1-D6BC-46E5-A9BC-1F308B721F53}" type="datetimeFigureOut">
              <a:rPr lang="en-US" smtClean="0"/>
              <a:pPr/>
              <a:t>2/6/2013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3772C7A-9D30-49AD-81CA-4B0F171EA27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C6CFB1-D6BC-46E5-A9BC-1F308B721F53}"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72C7A-9D30-49AD-81CA-4B0F171EA27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5C6CFB1-D6BC-46E5-A9BC-1F308B721F53}" type="datetimeFigureOut">
              <a:rPr lang="en-US" smtClean="0"/>
              <a:pPr/>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772C7A-9D30-49AD-81CA-4B0F171EA27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5C6CFB1-D6BC-46E5-A9BC-1F308B721F53}" type="datetimeFigureOut">
              <a:rPr lang="en-US" smtClean="0"/>
              <a:pPr/>
              <a:t>2/6/2013</a:t>
            </a:fld>
            <a:endParaRPr lang="en-US"/>
          </a:p>
        </p:txBody>
      </p:sp>
      <p:sp>
        <p:nvSpPr>
          <p:cNvPr id="7" name="Slide Number Placeholder 6"/>
          <p:cNvSpPr>
            <a:spLocks noGrp="1"/>
          </p:cNvSpPr>
          <p:nvPr>
            <p:ph type="sldNum" sz="quarter" idx="11"/>
          </p:nvPr>
        </p:nvSpPr>
        <p:spPr/>
        <p:txBody>
          <a:bodyPr rtlCol="0"/>
          <a:lstStyle/>
          <a:p>
            <a:fld id="{93772C7A-9D30-49AD-81CA-4B0F171EA27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6CFB1-D6BC-46E5-A9BC-1F308B721F53}" type="datetimeFigureOut">
              <a:rPr lang="en-US" smtClean="0"/>
              <a:pPr/>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772C7A-9D30-49AD-81CA-4B0F171EA2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5C6CFB1-D6BC-46E5-A9BC-1F308B721F53}" type="datetimeFigureOut">
              <a:rPr lang="en-US" smtClean="0"/>
              <a:pPr/>
              <a:t>2/6/2013</a:t>
            </a:fld>
            <a:endParaRPr lang="en-US"/>
          </a:p>
        </p:txBody>
      </p:sp>
      <p:sp>
        <p:nvSpPr>
          <p:cNvPr id="22" name="Slide Number Placeholder 21"/>
          <p:cNvSpPr>
            <a:spLocks noGrp="1"/>
          </p:cNvSpPr>
          <p:nvPr>
            <p:ph type="sldNum" sz="quarter" idx="15"/>
          </p:nvPr>
        </p:nvSpPr>
        <p:spPr/>
        <p:txBody>
          <a:bodyPr rtlCol="0"/>
          <a:lstStyle/>
          <a:p>
            <a:fld id="{93772C7A-9D30-49AD-81CA-4B0F171EA27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5C6CFB1-D6BC-46E5-A9BC-1F308B721F53}" type="datetimeFigureOut">
              <a:rPr lang="en-US" smtClean="0"/>
              <a:pPr/>
              <a:t>2/6/2013</a:t>
            </a:fld>
            <a:endParaRPr lang="en-US"/>
          </a:p>
        </p:txBody>
      </p:sp>
      <p:sp>
        <p:nvSpPr>
          <p:cNvPr id="18" name="Slide Number Placeholder 17"/>
          <p:cNvSpPr>
            <a:spLocks noGrp="1"/>
          </p:cNvSpPr>
          <p:nvPr>
            <p:ph type="sldNum" sz="quarter" idx="11"/>
          </p:nvPr>
        </p:nvSpPr>
        <p:spPr/>
        <p:txBody>
          <a:bodyPr rtlCol="0"/>
          <a:lstStyle/>
          <a:p>
            <a:fld id="{93772C7A-9D30-49AD-81CA-4B0F171EA27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5C6CFB1-D6BC-46E5-A9BC-1F308B721F53}" type="datetimeFigureOut">
              <a:rPr lang="en-US" smtClean="0"/>
              <a:pPr/>
              <a:t>2/6/2013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3772C7A-9D30-49AD-81CA-4B0F171EA2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762000" y="2895600"/>
            <a:ext cx="7543800" cy="1311275"/>
          </a:xfrm>
          <a:prstGeom prst="rect">
            <a:avLst/>
          </a:prstGeom>
          <a:noFill/>
          <a:ln w="9525">
            <a:noFill/>
            <a:miter lim="800000"/>
            <a:headEnd/>
            <a:tailEnd/>
          </a:ln>
          <a:effectLst/>
        </p:spPr>
        <p:txBody>
          <a:bodyPr>
            <a:spAutoFit/>
          </a:bodyPr>
          <a:lstStyle/>
          <a:p>
            <a:pPr>
              <a:spcBef>
                <a:spcPct val="50000"/>
              </a:spcBef>
            </a:pPr>
            <a:r>
              <a:rPr lang="en-US" sz="8000" b="1" dirty="0">
                <a:solidFill>
                  <a:srgbClr val="FF0000"/>
                </a:solidFill>
                <a:latin typeface="Bradley Hand ITC" pitchFamily="66" charset="0"/>
              </a:rPr>
              <a:t>STUDY SKILLS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143000" y="381000"/>
            <a:ext cx="6705600" cy="822325"/>
          </a:xfrm>
          <a:prstGeom prst="rect">
            <a:avLst/>
          </a:prstGeom>
          <a:noFill/>
          <a:ln w="9525">
            <a:noFill/>
            <a:miter lim="800000"/>
            <a:headEnd/>
            <a:tailEnd/>
          </a:ln>
          <a:effectLst/>
        </p:spPr>
        <p:txBody>
          <a:bodyPr>
            <a:spAutoFit/>
          </a:bodyPr>
          <a:lstStyle/>
          <a:p>
            <a:pPr>
              <a:spcBef>
                <a:spcPct val="50000"/>
              </a:spcBef>
              <a:buFontTx/>
              <a:buChar char="•"/>
            </a:pPr>
            <a:r>
              <a:rPr lang="en-US" b="1">
                <a:solidFill>
                  <a:srgbClr val="333333"/>
                </a:solidFill>
                <a:latin typeface="Arial" charset="0"/>
                <a:cs typeface="Arial" charset="0"/>
              </a:rPr>
              <a:t>Adjust your note taking style to the type of lesson</a:t>
            </a:r>
            <a:endParaRPr lang="en-US">
              <a:solidFill>
                <a:srgbClr val="333333"/>
              </a:solidFill>
              <a:latin typeface="Arial" charset="0"/>
              <a:cs typeface="Arial" charset="0"/>
            </a:endParaRPr>
          </a:p>
        </p:txBody>
      </p:sp>
      <p:sp>
        <p:nvSpPr>
          <p:cNvPr id="16387" name="Text Box 3"/>
          <p:cNvSpPr txBox="1">
            <a:spLocks noChangeArrowheads="1"/>
          </p:cNvSpPr>
          <p:nvPr/>
        </p:nvSpPr>
        <p:spPr bwMode="auto">
          <a:xfrm>
            <a:off x="381000" y="1600200"/>
            <a:ext cx="3657600" cy="3000821"/>
          </a:xfrm>
          <a:prstGeom prst="rect">
            <a:avLst/>
          </a:prstGeom>
          <a:noFill/>
          <a:ln w="9525">
            <a:noFill/>
            <a:miter lim="800000"/>
            <a:headEnd/>
            <a:tailEnd/>
          </a:ln>
          <a:effectLst/>
        </p:spPr>
        <p:txBody>
          <a:bodyPr>
            <a:spAutoFit/>
          </a:bodyPr>
          <a:lstStyle/>
          <a:p>
            <a:pPr>
              <a:spcBef>
                <a:spcPct val="50000"/>
              </a:spcBef>
            </a:pPr>
            <a:r>
              <a:rPr lang="en-US" b="1" dirty="0">
                <a:solidFill>
                  <a:srgbClr val="FF0000"/>
                </a:solidFill>
                <a:latin typeface="Arial" charset="0"/>
                <a:cs typeface="Arial" charset="0"/>
              </a:rPr>
              <a:t>Poor listeners</a:t>
            </a:r>
            <a:r>
              <a:rPr lang="en-US" dirty="0">
                <a:solidFill>
                  <a:srgbClr val="333333"/>
                </a:solidFill>
                <a:latin typeface="Arial" charset="0"/>
                <a:cs typeface="Arial" charset="0"/>
              </a:rPr>
              <a:t> try to write down everything, believing a detailed outline and effective notes are the same thing. </a:t>
            </a:r>
            <a:endParaRPr lang="en-US" dirty="0" smtClean="0">
              <a:solidFill>
                <a:srgbClr val="333333"/>
              </a:solidFill>
              <a:latin typeface="Arial" charset="0"/>
              <a:cs typeface="Arial" charset="0"/>
            </a:endParaRPr>
          </a:p>
          <a:p>
            <a:pPr>
              <a:spcBef>
                <a:spcPct val="50000"/>
              </a:spcBef>
            </a:pPr>
            <a:r>
              <a:rPr lang="en-US" dirty="0" smtClean="0">
                <a:solidFill>
                  <a:srgbClr val="333333"/>
                </a:solidFill>
                <a:latin typeface="Arial" charset="0"/>
                <a:cs typeface="Arial" charset="0"/>
              </a:rPr>
              <a:t>They </a:t>
            </a:r>
            <a:r>
              <a:rPr lang="en-US" dirty="0">
                <a:solidFill>
                  <a:srgbClr val="333333"/>
                </a:solidFill>
                <a:latin typeface="Arial" charset="0"/>
                <a:cs typeface="Arial" charset="0"/>
              </a:rPr>
              <a:t>get frustrated when they cannot see the meaning behind what they are writing down, or they go to review their notes and don't understand the concepts that were taught in class.</a:t>
            </a:r>
          </a:p>
        </p:txBody>
      </p:sp>
      <p:sp>
        <p:nvSpPr>
          <p:cNvPr id="16388" name="Text Box 4"/>
          <p:cNvSpPr txBox="1">
            <a:spLocks noChangeArrowheads="1"/>
          </p:cNvSpPr>
          <p:nvPr/>
        </p:nvSpPr>
        <p:spPr bwMode="auto">
          <a:xfrm>
            <a:off x="5105400" y="1676400"/>
            <a:ext cx="3048000" cy="3416320"/>
          </a:xfrm>
          <a:prstGeom prst="rect">
            <a:avLst/>
          </a:prstGeom>
          <a:noFill/>
          <a:ln w="9525">
            <a:noFill/>
            <a:miter lim="800000"/>
            <a:headEnd/>
            <a:tailEnd/>
          </a:ln>
          <a:effectLst/>
        </p:spPr>
        <p:txBody>
          <a:bodyPr>
            <a:spAutoFit/>
          </a:bodyPr>
          <a:lstStyle/>
          <a:p>
            <a:pPr>
              <a:spcBef>
                <a:spcPct val="50000"/>
              </a:spcBef>
            </a:pPr>
            <a:r>
              <a:rPr lang="en-US" b="1" dirty="0">
                <a:solidFill>
                  <a:srgbClr val="FF0000"/>
                </a:solidFill>
                <a:latin typeface="Arial" charset="0"/>
                <a:cs typeface="Arial" charset="0"/>
              </a:rPr>
              <a:t>Effective listeners</a:t>
            </a:r>
            <a:r>
              <a:rPr lang="en-US" dirty="0">
                <a:solidFill>
                  <a:srgbClr val="333333"/>
                </a:solidFill>
                <a:latin typeface="Arial" charset="0"/>
                <a:cs typeface="Arial" charset="0"/>
              </a:rPr>
              <a:t> adjust their note-taking to the lecture style. </a:t>
            </a:r>
            <a:endParaRPr lang="en-US" dirty="0" smtClean="0">
              <a:solidFill>
                <a:srgbClr val="333333"/>
              </a:solidFill>
              <a:latin typeface="Arial" charset="0"/>
              <a:cs typeface="Arial" charset="0"/>
            </a:endParaRPr>
          </a:p>
          <a:p>
            <a:pPr>
              <a:spcBef>
                <a:spcPct val="50000"/>
              </a:spcBef>
            </a:pPr>
            <a:r>
              <a:rPr lang="en-US" dirty="0" smtClean="0">
                <a:solidFill>
                  <a:srgbClr val="333333"/>
                </a:solidFill>
                <a:latin typeface="Arial" charset="0"/>
                <a:cs typeface="Arial" charset="0"/>
              </a:rPr>
              <a:t>They </a:t>
            </a:r>
            <a:r>
              <a:rPr lang="en-US" dirty="0">
                <a:solidFill>
                  <a:srgbClr val="333333"/>
                </a:solidFill>
                <a:latin typeface="Arial" charset="0"/>
                <a:cs typeface="Arial" charset="0"/>
              </a:rPr>
              <a:t>listen to what’s important, they try to understand concepts, and they take notes that clarify, organize, and reiterate important details of the lecture.</a:t>
            </a:r>
            <a:r>
              <a:rPr lang="en-US" dirty="0"/>
              <a:t> </a:t>
            </a:r>
          </a:p>
          <a:p>
            <a:pPr>
              <a:spcBef>
                <a:spcPct val="50000"/>
              </a:spcBef>
            </a:pPr>
            <a:endParaRPr lang="en-US" dirty="0"/>
          </a:p>
        </p:txBody>
      </p:sp>
      <p:sp>
        <p:nvSpPr>
          <p:cNvPr id="16389" name="Text Box 5"/>
          <p:cNvSpPr txBox="1">
            <a:spLocks noChangeArrowheads="1"/>
          </p:cNvSpPr>
          <p:nvPr/>
        </p:nvSpPr>
        <p:spPr bwMode="auto">
          <a:xfrm>
            <a:off x="4191000" y="1752600"/>
            <a:ext cx="381000" cy="4838700"/>
          </a:xfrm>
          <a:prstGeom prst="rect">
            <a:avLst/>
          </a:prstGeom>
          <a:solidFill>
            <a:srgbClr val="FFFF00"/>
          </a:solidFill>
          <a:ln w="9525">
            <a:noFill/>
            <a:miter lim="800000"/>
            <a:headEnd/>
            <a:tailEnd/>
          </a:ln>
          <a:effectLst/>
        </p:spPr>
        <p:txBody>
          <a:bodyPr>
            <a:spAutoFit/>
          </a:bodyPr>
          <a:lstStyle/>
          <a:p>
            <a:pPr>
              <a:spcBef>
                <a:spcPct val="50000"/>
              </a:spcBef>
            </a:pPr>
            <a:r>
              <a:rPr lang="en-US"/>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2400" y="1219200"/>
            <a:ext cx="5257800" cy="3554819"/>
          </a:xfrm>
          <a:prstGeom prst="rect">
            <a:avLst/>
          </a:prstGeom>
          <a:noFill/>
          <a:ln w="9525">
            <a:noFill/>
            <a:miter lim="800000"/>
            <a:headEnd/>
            <a:tailEnd/>
          </a:ln>
          <a:effectLst/>
        </p:spPr>
        <p:txBody>
          <a:bodyPr>
            <a:spAutoFit/>
          </a:bodyPr>
          <a:lstStyle/>
          <a:p>
            <a:pPr>
              <a:spcBef>
                <a:spcPct val="50000"/>
              </a:spcBef>
              <a:buFontTx/>
              <a:buChar char="•"/>
            </a:pPr>
            <a:r>
              <a:rPr lang="en-US" b="1" dirty="0">
                <a:solidFill>
                  <a:srgbClr val="333333"/>
                </a:solidFill>
                <a:latin typeface="Arial" charset="0"/>
                <a:cs typeface="Arial" charset="0"/>
              </a:rPr>
              <a:t>Tackle difficult-to-understand material</a:t>
            </a:r>
            <a:r>
              <a:rPr lang="en-US" dirty="0">
                <a:solidFill>
                  <a:srgbClr val="333333"/>
                </a:solidFill>
                <a:latin typeface="Arial" charset="0"/>
                <a:cs typeface="Arial" charset="0"/>
              </a:rPr>
              <a:t/>
            </a:r>
            <a:br>
              <a:rPr lang="en-US" dirty="0">
                <a:solidFill>
                  <a:srgbClr val="333333"/>
                </a:solidFill>
                <a:latin typeface="Arial" charset="0"/>
                <a:cs typeface="Arial" charset="0"/>
              </a:rPr>
            </a:br>
            <a:endParaRPr lang="en-US" dirty="0">
              <a:solidFill>
                <a:srgbClr val="333333"/>
              </a:solidFill>
              <a:latin typeface="Arial" charset="0"/>
              <a:cs typeface="Arial" charset="0"/>
            </a:endParaRPr>
          </a:p>
          <a:p>
            <a:pPr>
              <a:spcBef>
                <a:spcPct val="50000"/>
              </a:spcBef>
              <a:buFontTx/>
              <a:buChar char="•"/>
            </a:pPr>
            <a:r>
              <a:rPr lang="en-US" dirty="0">
                <a:solidFill>
                  <a:srgbClr val="333333"/>
                </a:solidFill>
                <a:latin typeface="Arial" charset="0"/>
                <a:cs typeface="Arial" charset="0"/>
              </a:rPr>
              <a:t>Frequently, when a teacher starts to speak on a topic or concept that is difficult to understand, students stop listening. </a:t>
            </a:r>
            <a:endParaRPr lang="en-US" dirty="0" smtClean="0">
              <a:solidFill>
                <a:srgbClr val="333333"/>
              </a:solidFill>
              <a:latin typeface="Arial" charset="0"/>
              <a:cs typeface="Arial" charset="0"/>
            </a:endParaRPr>
          </a:p>
          <a:p>
            <a:pPr>
              <a:spcBef>
                <a:spcPct val="50000"/>
              </a:spcBef>
              <a:buFontTx/>
              <a:buChar char="•"/>
            </a:pPr>
            <a:r>
              <a:rPr lang="en-US" dirty="0" smtClean="0">
                <a:solidFill>
                  <a:srgbClr val="333333"/>
                </a:solidFill>
                <a:latin typeface="Arial" charset="0"/>
                <a:cs typeface="Arial" charset="0"/>
              </a:rPr>
              <a:t>They </a:t>
            </a:r>
            <a:r>
              <a:rPr lang="en-US" dirty="0">
                <a:solidFill>
                  <a:srgbClr val="333333"/>
                </a:solidFill>
                <a:latin typeface="Arial" charset="0"/>
                <a:cs typeface="Arial" charset="0"/>
              </a:rPr>
              <a:t>are hearing what the teacher is saying, but they are not processing the information they are hearing. </a:t>
            </a:r>
            <a:endParaRPr lang="en-US" dirty="0" smtClean="0">
              <a:solidFill>
                <a:srgbClr val="333333"/>
              </a:solidFill>
              <a:latin typeface="Arial" charset="0"/>
              <a:cs typeface="Arial" charset="0"/>
            </a:endParaRPr>
          </a:p>
          <a:p>
            <a:pPr>
              <a:spcBef>
                <a:spcPct val="50000"/>
              </a:spcBef>
              <a:buFontTx/>
              <a:buChar char="•"/>
            </a:pPr>
            <a:r>
              <a:rPr lang="en-US" dirty="0" smtClean="0">
                <a:solidFill>
                  <a:srgbClr val="333333"/>
                </a:solidFill>
                <a:latin typeface="Arial" charset="0"/>
                <a:cs typeface="Arial" charset="0"/>
              </a:rPr>
              <a:t>Effective </a:t>
            </a:r>
            <a:r>
              <a:rPr lang="en-US" dirty="0">
                <a:solidFill>
                  <a:srgbClr val="333333"/>
                </a:solidFill>
                <a:latin typeface="Arial" charset="0"/>
                <a:cs typeface="Arial" charset="0"/>
              </a:rPr>
              <a:t>listeners tackle difficult material and expend the brain power required to process what they are hearing—even when it is difficult.</a:t>
            </a:r>
            <a:r>
              <a:rPr lang="en-US" dirty="0"/>
              <a:t> </a:t>
            </a:r>
          </a:p>
        </p:txBody>
      </p:sp>
      <p:pic>
        <p:nvPicPr>
          <p:cNvPr id="17411" name="Picture 3"/>
          <p:cNvPicPr>
            <a:picLocks noChangeAspect="1" noChangeArrowheads="1"/>
          </p:cNvPicPr>
          <p:nvPr/>
        </p:nvPicPr>
        <p:blipFill>
          <a:blip r:embed="rId2" cstate="print"/>
          <a:srcRect/>
          <a:stretch>
            <a:fillRect/>
          </a:stretch>
        </p:blipFill>
        <p:spPr bwMode="auto">
          <a:xfrm>
            <a:off x="5524500" y="0"/>
            <a:ext cx="3619500" cy="30670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762000" y="2667000"/>
            <a:ext cx="7162800" cy="2862322"/>
          </a:xfrm>
          <a:prstGeom prst="rect">
            <a:avLst/>
          </a:prstGeom>
          <a:noFill/>
          <a:ln w="9525">
            <a:noFill/>
            <a:miter lim="800000"/>
            <a:headEnd/>
            <a:tailEnd/>
          </a:ln>
          <a:effectLst/>
        </p:spPr>
        <p:txBody>
          <a:bodyPr>
            <a:spAutoFit/>
          </a:bodyPr>
          <a:lstStyle/>
          <a:p>
            <a:pPr>
              <a:spcBef>
                <a:spcPct val="50000"/>
              </a:spcBef>
              <a:buFontTx/>
              <a:buChar char="•"/>
            </a:pPr>
            <a:r>
              <a:rPr lang="en-US" b="1" dirty="0">
                <a:solidFill>
                  <a:srgbClr val="333333"/>
                </a:solidFill>
                <a:latin typeface="Arial" charset="0"/>
                <a:cs typeface="Arial" charset="0"/>
              </a:rPr>
              <a:t>Concentrate and pay </a:t>
            </a:r>
            <a:r>
              <a:rPr lang="en-US" b="1" dirty="0" smtClean="0">
                <a:solidFill>
                  <a:srgbClr val="333333"/>
                </a:solidFill>
                <a:latin typeface="Arial" charset="0"/>
                <a:cs typeface="Arial" charset="0"/>
              </a:rPr>
              <a:t>attention</a:t>
            </a:r>
            <a:endParaRPr lang="en-US" dirty="0">
              <a:solidFill>
                <a:srgbClr val="333333"/>
              </a:solidFill>
              <a:latin typeface="Arial" charset="0"/>
              <a:cs typeface="Arial" charset="0"/>
            </a:endParaRPr>
          </a:p>
          <a:p>
            <a:pPr lvl="1">
              <a:spcBef>
                <a:spcPct val="50000"/>
              </a:spcBef>
              <a:buFontTx/>
              <a:buChar char="•"/>
            </a:pPr>
            <a:r>
              <a:rPr lang="en-US" dirty="0" smtClean="0">
                <a:solidFill>
                  <a:srgbClr val="333333"/>
                </a:solidFill>
                <a:latin typeface="Arial" charset="0"/>
                <a:cs typeface="Arial" charset="0"/>
              </a:rPr>
              <a:t>Poor </a:t>
            </a:r>
            <a:r>
              <a:rPr lang="en-US" dirty="0">
                <a:solidFill>
                  <a:srgbClr val="333333"/>
                </a:solidFill>
                <a:latin typeface="Arial" charset="0"/>
                <a:cs typeface="Arial" charset="0"/>
              </a:rPr>
              <a:t>listeners frequently are poor concentrators. </a:t>
            </a:r>
            <a:endParaRPr lang="en-US" dirty="0" smtClean="0">
              <a:solidFill>
                <a:srgbClr val="333333"/>
              </a:solidFill>
              <a:latin typeface="Arial" charset="0"/>
              <a:cs typeface="Arial" charset="0"/>
            </a:endParaRPr>
          </a:p>
          <a:p>
            <a:pPr lvl="1">
              <a:spcBef>
                <a:spcPct val="50000"/>
              </a:spcBef>
              <a:buFontTx/>
              <a:buChar char="•"/>
            </a:pPr>
            <a:r>
              <a:rPr lang="en-US" dirty="0" smtClean="0">
                <a:solidFill>
                  <a:srgbClr val="333333"/>
                </a:solidFill>
                <a:latin typeface="Arial" charset="0"/>
                <a:cs typeface="Arial" charset="0"/>
              </a:rPr>
              <a:t>Effective </a:t>
            </a:r>
            <a:r>
              <a:rPr lang="en-US" dirty="0">
                <a:solidFill>
                  <a:srgbClr val="333333"/>
                </a:solidFill>
                <a:latin typeface="Arial" charset="0"/>
                <a:cs typeface="Arial" charset="0"/>
              </a:rPr>
              <a:t>listening requires that you concentrate and pay attention. </a:t>
            </a:r>
            <a:endParaRPr lang="en-US" dirty="0" smtClean="0">
              <a:solidFill>
                <a:srgbClr val="333333"/>
              </a:solidFill>
              <a:latin typeface="Arial" charset="0"/>
              <a:cs typeface="Arial" charset="0"/>
            </a:endParaRPr>
          </a:p>
          <a:p>
            <a:pPr lvl="1">
              <a:spcBef>
                <a:spcPct val="50000"/>
              </a:spcBef>
              <a:buFontTx/>
              <a:buChar char="•"/>
            </a:pPr>
            <a:r>
              <a:rPr lang="en-US" dirty="0" smtClean="0">
                <a:solidFill>
                  <a:srgbClr val="333333"/>
                </a:solidFill>
                <a:latin typeface="Arial" charset="0"/>
                <a:cs typeface="Arial" charset="0"/>
              </a:rPr>
              <a:t>Remove </a:t>
            </a:r>
            <a:r>
              <a:rPr lang="en-US" dirty="0">
                <a:solidFill>
                  <a:srgbClr val="333333"/>
                </a:solidFill>
                <a:latin typeface="Arial" charset="0"/>
                <a:cs typeface="Arial" charset="0"/>
              </a:rPr>
              <a:t>all thoughts of home, friends, fun, and ancillary activities from you head while the teacher is speaking. </a:t>
            </a:r>
            <a:endParaRPr lang="en-US" dirty="0" smtClean="0">
              <a:solidFill>
                <a:srgbClr val="333333"/>
              </a:solidFill>
              <a:latin typeface="Arial" charset="0"/>
              <a:cs typeface="Arial" charset="0"/>
            </a:endParaRPr>
          </a:p>
          <a:p>
            <a:pPr lvl="1">
              <a:spcBef>
                <a:spcPct val="50000"/>
              </a:spcBef>
              <a:buFontTx/>
              <a:buChar char="•"/>
            </a:pPr>
            <a:r>
              <a:rPr lang="en-US" dirty="0" smtClean="0">
                <a:solidFill>
                  <a:srgbClr val="333333"/>
                </a:solidFill>
                <a:latin typeface="Arial" charset="0"/>
                <a:cs typeface="Arial" charset="0"/>
              </a:rPr>
              <a:t>Learning </a:t>
            </a:r>
            <a:r>
              <a:rPr lang="en-US" dirty="0">
                <a:solidFill>
                  <a:srgbClr val="333333"/>
                </a:solidFill>
                <a:latin typeface="Arial" charset="0"/>
                <a:cs typeface="Arial" charset="0"/>
              </a:rPr>
              <a:t>to focus and concentrate will help you become an effective listener and a much more effective student.</a:t>
            </a:r>
            <a:r>
              <a:rPr lang="en-US" dirty="0"/>
              <a:t> </a:t>
            </a:r>
          </a:p>
        </p:txBody>
      </p:sp>
      <p:pic>
        <p:nvPicPr>
          <p:cNvPr id="18435" name="Picture 3"/>
          <p:cNvPicPr>
            <a:picLocks noChangeAspect="1" noChangeArrowheads="1"/>
          </p:cNvPicPr>
          <p:nvPr/>
        </p:nvPicPr>
        <p:blipFill>
          <a:blip r:embed="rId2" cstate="print"/>
          <a:srcRect/>
          <a:stretch>
            <a:fillRect/>
          </a:stretch>
        </p:blipFill>
        <p:spPr bwMode="auto">
          <a:xfrm>
            <a:off x="6286500" y="457200"/>
            <a:ext cx="1524000" cy="1828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8600" y="2895600"/>
            <a:ext cx="6172200" cy="3000821"/>
          </a:xfrm>
          <a:prstGeom prst="rect">
            <a:avLst/>
          </a:prstGeom>
          <a:noFill/>
          <a:ln w="9525">
            <a:noFill/>
            <a:miter lim="800000"/>
            <a:headEnd/>
            <a:tailEnd/>
          </a:ln>
          <a:effectLst/>
        </p:spPr>
        <p:txBody>
          <a:bodyPr>
            <a:spAutoFit/>
          </a:bodyPr>
          <a:lstStyle/>
          <a:p>
            <a:pPr>
              <a:spcBef>
                <a:spcPct val="50000"/>
              </a:spcBef>
              <a:buFontTx/>
              <a:buChar char="•"/>
            </a:pPr>
            <a:r>
              <a:rPr lang="en-US" b="1" dirty="0">
                <a:solidFill>
                  <a:srgbClr val="333333"/>
                </a:solidFill>
                <a:latin typeface="Arial" charset="0"/>
                <a:cs typeface="Arial" charset="0"/>
              </a:rPr>
              <a:t>Be </a:t>
            </a:r>
            <a:r>
              <a:rPr lang="en-US" b="1" dirty="0" smtClean="0">
                <a:solidFill>
                  <a:srgbClr val="333333"/>
                </a:solidFill>
                <a:latin typeface="Arial" charset="0"/>
                <a:cs typeface="Arial" charset="0"/>
              </a:rPr>
              <a:t>prepared</a:t>
            </a:r>
            <a:endParaRPr lang="en-US" dirty="0">
              <a:solidFill>
                <a:srgbClr val="333333"/>
              </a:solidFill>
              <a:latin typeface="Arial" charset="0"/>
              <a:cs typeface="Arial" charset="0"/>
            </a:endParaRPr>
          </a:p>
          <a:p>
            <a:pPr lvl="1">
              <a:spcBef>
                <a:spcPct val="50000"/>
              </a:spcBef>
              <a:buFontTx/>
              <a:buChar char="•"/>
            </a:pPr>
            <a:r>
              <a:rPr lang="en-US" dirty="0" smtClean="0">
                <a:solidFill>
                  <a:srgbClr val="333333"/>
                </a:solidFill>
                <a:latin typeface="Arial" charset="0"/>
                <a:cs typeface="Arial" charset="0"/>
              </a:rPr>
              <a:t>It </a:t>
            </a:r>
            <a:r>
              <a:rPr lang="en-US" dirty="0">
                <a:solidFill>
                  <a:srgbClr val="333333"/>
                </a:solidFill>
                <a:latin typeface="Arial" charset="0"/>
                <a:cs typeface="Arial" charset="0"/>
              </a:rPr>
              <a:t>is difficult to listen and mentally process what you're hearing when you come to your class unprepared. </a:t>
            </a:r>
            <a:endParaRPr lang="en-US" dirty="0" smtClean="0">
              <a:solidFill>
                <a:srgbClr val="333333"/>
              </a:solidFill>
              <a:latin typeface="Arial" charset="0"/>
              <a:cs typeface="Arial" charset="0"/>
            </a:endParaRPr>
          </a:p>
          <a:p>
            <a:pPr lvl="1">
              <a:spcBef>
                <a:spcPct val="50000"/>
              </a:spcBef>
              <a:buFontTx/>
              <a:buChar char="•"/>
            </a:pPr>
            <a:r>
              <a:rPr lang="en-US" dirty="0" smtClean="0">
                <a:solidFill>
                  <a:srgbClr val="333333"/>
                </a:solidFill>
                <a:latin typeface="Arial" charset="0"/>
                <a:cs typeface="Arial" charset="0"/>
              </a:rPr>
              <a:t>If </a:t>
            </a:r>
            <a:r>
              <a:rPr lang="en-US" dirty="0">
                <a:solidFill>
                  <a:srgbClr val="333333"/>
                </a:solidFill>
                <a:latin typeface="Arial" charset="0"/>
                <a:cs typeface="Arial" charset="0"/>
              </a:rPr>
              <a:t>your teacher gives you a reading assignment or homework designed to prepare you to understand a topic, it’s important that you are familiar with the topic before it is discussed in class. </a:t>
            </a:r>
            <a:endParaRPr lang="en-US" dirty="0" smtClean="0">
              <a:solidFill>
                <a:srgbClr val="333333"/>
              </a:solidFill>
              <a:latin typeface="Arial" charset="0"/>
              <a:cs typeface="Arial" charset="0"/>
            </a:endParaRPr>
          </a:p>
          <a:p>
            <a:pPr lvl="1">
              <a:spcBef>
                <a:spcPct val="50000"/>
              </a:spcBef>
              <a:buFontTx/>
              <a:buChar char="•"/>
            </a:pPr>
            <a:r>
              <a:rPr lang="en-US" dirty="0" smtClean="0">
                <a:solidFill>
                  <a:srgbClr val="333333"/>
                </a:solidFill>
                <a:latin typeface="Arial" charset="0"/>
                <a:cs typeface="Arial" charset="0"/>
              </a:rPr>
              <a:t>Being </a:t>
            </a:r>
            <a:r>
              <a:rPr lang="en-US" dirty="0">
                <a:solidFill>
                  <a:srgbClr val="333333"/>
                </a:solidFill>
                <a:latin typeface="Arial" charset="0"/>
                <a:cs typeface="Arial" charset="0"/>
              </a:rPr>
              <a:t>ready to listen means being prepared for each class ahead of time.</a:t>
            </a:r>
            <a:r>
              <a:rPr lang="en-US" dirty="0"/>
              <a:t> </a:t>
            </a:r>
          </a:p>
        </p:txBody>
      </p:sp>
      <p:pic>
        <p:nvPicPr>
          <p:cNvPr id="19459" name="Picture 3"/>
          <p:cNvPicPr>
            <a:picLocks noChangeAspect="1" noChangeArrowheads="1"/>
          </p:cNvPicPr>
          <p:nvPr/>
        </p:nvPicPr>
        <p:blipFill>
          <a:blip r:embed="rId2" cstate="print"/>
          <a:srcRect/>
          <a:stretch>
            <a:fillRect/>
          </a:stretch>
        </p:blipFill>
        <p:spPr bwMode="auto">
          <a:xfrm>
            <a:off x="3962400" y="0"/>
            <a:ext cx="4333875" cy="30734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33400" y="0"/>
            <a:ext cx="8001000" cy="5493812"/>
          </a:xfrm>
          <a:prstGeom prst="rect">
            <a:avLst/>
          </a:prstGeom>
          <a:noFill/>
          <a:ln w="9525">
            <a:noFill/>
            <a:miter lim="800000"/>
            <a:headEnd/>
            <a:tailEnd/>
          </a:ln>
          <a:effectLst/>
        </p:spPr>
        <p:txBody>
          <a:bodyPr>
            <a:spAutoFit/>
          </a:bodyPr>
          <a:lstStyle/>
          <a:p>
            <a:pPr>
              <a:spcBef>
                <a:spcPct val="50000"/>
              </a:spcBef>
              <a:buFontTx/>
              <a:buChar char="•"/>
            </a:pPr>
            <a:endParaRPr lang="en-US" b="1" dirty="0">
              <a:solidFill>
                <a:srgbClr val="333333"/>
              </a:solidFill>
              <a:latin typeface="Arial" charset="0"/>
              <a:cs typeface="Arial" charset="0"/>
            </a:endParaRPr>
          </a:p>
          <a:p>
            <a:pPr>
              <a:spcBef>
                <a:spcPct val="50000"/>
              </a:spcBef>
              <a:buFontTx/>
              <a:buChar char="•"/>
            </a:pPr>
            <a:r>
              <a:rPr lang="en-US" b="1" dirty="0">
                <a:solidFill>
                  <a:srgbClr val="333333"/>
                </a:solidFill>
                <a:latin typeface="Arial" charset="0"/>
                <a:cs typeface="Arial" charset="0"/>
              </a:rPr>
              <a:t>Focus on what is </a:t>
            </a:r>
            <a:r>
              <a:rPr lang="en-US" b="1" dirty="0" smtClean="0">
                <a:solidFill>
                  <a:srgbClr val="333333"/>
                </a:solidFill>
                <a:latin typeface="Arial" charset="0"/>
                <a:cs typeface="Arial" charset="0"/>
              </a:rPr>
              <a:t>important</a:t>
            </a:r>
            <a:endParaRPr lang="en-US" dirty="0">
              <a:solidFill>
                <a:srgbClr val="333333"/>
              </a:solidFill>
              <a:latin typeface="Arial" charset="0"/>
              <a:cs typeface="Arial" charset="0"/>
            </a:endParaRPr>
          </a:p>
          <a:p>
            <a:pPr lvl="1">
              <a:spcBef>
                <a:spcPct val="50000"/>
              </a:spcBef>
              <a:buFontTx/>
              <a:buChar char="•"/>
            </a:pPr>
            <a:r>
              <a:rPr lang="en-US" dirty="0" smtClean="0">
                <a:solidFill>
                  <a:srgbClr val="333333"/>
                </a:solidFill>
                <a:latin typeface="Arial" charset="0"/>
                <a:cs typeface="Arial" charset="0"/>
              </a:rPr>
              <a:t>Poor </a:t>
            </a:r>
            <a:r>
              <a:rPr lang="en-US" dirty="0">
                <a:solidFill>
                  <a:srgbClr val="333333"/>
                </a:solidFill>
                <a:latin typeface="Arial" charset="0"/>
                <a:cs typeface="Arial" charset="0"/>
              </a:rPr>
              <a:t>listeners focus on fact. </a:t>
            </a:r>
            <a:endParaRPr lang="en-US" dirty="0" smtClean="0">
              <a:solidFill>
                <a:srgbClr val="333333"/>
              </a:solidFill>
              <a:latin typeface="Arial" charset="0"/>
              <a:cs typeface="Arial" charset="0"/>
            </a:endParaRPr>
          </a:p>
          <a:p>
            <a:pPr lvl="1">
              <a:spcBef>
                <a:spcPct val="50000"/>
              </a:spcBef>
              <a:buFontTx/>
              <a:buChar char="•"/>
            </a:pPr>
            <a:r>
              <a:rPr lang="en-US" dirty="0" smtClean="0">
                <a:solidFill>
                  <a:srgbClr val="333333"/>
                </a:solidFill>
                <a:latin typeface="Arial" charset="0"/>
                <a:cs typeface="Arial" charset="0"/>
              </a:rPr>
              <a:t>They </a:t>
            </a:r>
            <a:r>
              <a:rPr lang="en-US" dirty="0">
                <a:solidFill>
                  <a:srgbClr val="333333"/>
                </a:solidFill>
                <a:latin typeface="Arial" charset="0"/>
                <a:cs typeface="Arial" charset="0"/>
              </a:rPr>
              <a:t>may retain a few of those facts, but the information is usually garbled. </a:t>
            </a:r>
            <a:endParaRPr lang="en-US" dirty="0" smtClean="0">
              <a:solidFill>
                <a:srgbClr val="333333"/>
              </a:solidFill>
              <a:latin typeface="Arial" charset="0"/>
              <a:cs typeface="Arial" charset="0"/>
            </a:endParaRPr>
          </a:p>
          <a:p>
            <a:pPr lvl="1">
              <a:spcBef>
                <a:spcPct val="50000"/>
              </a:spcBef>
              <a:buFontTx/>
              <a:buChar char="•"/>
            </a:pPr>
            <a:r>
              <a:rPr lang="en-US" dirty="0" smtClean="0">
                <a:solidFill>
                  <a:srgbClr val="333333"/>
                </a:solidFill>
                <a:latin typeface="Arial" charset="0"/>
                <a:cs typeface="Arial" charset="0"/>
              </a:rPr>
              <a:t>Effective </a:t>
            </a:r>
            <a:r>
              <a:rPr lang="en-US" dirty="0">
                <a:solidFill>
                  <a:srgbClr val="333333"/>
                </a:solidFill>
                <a:latin typeface="Arial" charset="0"/>
                <a:cs typeface="Arial" charset="0"/>
              </a:rPr>
              <a:t>listeners focus on main ideas, fundamental concepts and vital issues.</a:t>
            </a:r>
          </a:p>
          <a:p>
            <a:pPr>
              <a:spcBef>
                <a:spcPct val="50000"/>
              </a:spcBef>
              <a:buFontTx/>
              <a:buChar char="•"/>
            </a:pPr>
            <a:r>
              <a:rPr lang="en-US" b="1" u="sng" dirty="0">
                <a:solidFill>
                  <a:srgbClr val="333333"/>
                </a:solidFill>
                <a:latin typeface="Arial" charset="0"/>
                <a:cs typeface="Arial" charset="0"/>
              </a:rPr>
              <a:t>Choose</a:t>
            </a:r>
            <a:r>
              <a:rPr lang="en-US" b="1" dirty="0">
                <a:solidFill>
                  <a:srgbClr val="333333"/>
                </a:solidFill>
                <a:latin typeface="Arial" charset="0"/>
                <a:cs typeface="Arial" charset="0"/>
              </a:rPr>
              <a:t> to be </a:t>
            </a:r>
            <a:r>
              <a:rPr lang="en-US" b="1" dirty="0" smtClean="0">
                <a:solidFill>
                  <a:srgbClr val="333333"/>
                </a:solidFill>
                <a:latin typeface="Arial" charset="0"/>
                <a:cs typeface="Arial" charset="0"/>
              </a:rPr>
              <a:t>interested</a:t>
            </a:r>
            <a:endParaRPr lang="en-US" dirty="0">
              <a:solidFill>
                <a:srgbClr val="333333"/>
              </a:solidFill>
              <a:latin typeface="Arial" charset="0"/>
              <a:cs typeface="Arial" charset="0"/>
            </a:endParaRPr>
          </a:p>
          <a:p>
            <a:pPr>
              <a:spcBef>
                <a:spcPct val="50000"/>
              </a:spcBef>
              <a:buFontTx/>
              <a:buChar char="•"/>
            </a:pPr>
            <a:r>
              <a:rPr lang="en-US" dirty="0" smtClean="0">
                <a:solidFill>
                  <a:srgbClr val="333333"/>
                </a:solidFill>
                <a:latin typeface="Arial" charset="0"/>
                <a:cs typeface="Arial" charset="0"/>
              </a:rPr>
              <a:t>One </a:t>
            </a:r>
            <a:r>
              <a:rPr lang="en-US" dirty="0">
                <a:solidFill>
                  <a:srgbClr val="333333"/>
                </a:solidFill>
                <a:latin typeface="Arial" charset="0"/>
                <a:cs typeface="Arial" charset="0"/>
              </a:rPr>
              <a:t>of the most tell-tale signs of poor listeners is that they just can't find what the teacher is talking about to be interesting. </a:t>
            </a:r>
            <a:endParaRPr lang="en-US" dirty="0" smtClean="0">
              <a:solidFill>
                <a:srgbClr val="333333"/>
              </a:solidFill>
              <a:latin typeface="Arial" charset="0"/>
              <a:cs typeface="Arial" charset="0"/>
            </a:endParaRPr>
          </a:p>
          <a:p>
            <a:pPr lvl="1">
              <a:spcBef>
                <a:spcPct val="50000"/>
              </a:spcBef>
              <a:buFontTx/>
              <a:buChar char="•"/>
            </a:pPr>
            <a:r>
              <a:rPr lang="en-US" dirty="0" smtClean="0">
                <a:solidFill>
                  <a:srgbClr val="333333"/>
                </a:solidFill>
                <a:latin typeface="Arial" charset="0"/>
                <a:cs typeface="Arial" charset="0"/>
              </a:rPr>
              <a:t>They </a:t>
            </a:r>
            <a:r>
              <a:rPr lang="en-US" dirty="0">
                <a:solidFill>
                  <a:srgbClr val="333333"/>
                </a:solidFill>
                <a:latin typeface="Arial" charset="0"/>
                <a:cs typeface="Arial" charset="0"/>
              </a:rPr>
              <a:t>don't listen with real intent and often miss important topics and details being addressed. </a:t>
            </a:r>
            <a:endParaRPr lang="en-US" dirty="0" smtClean="0">
              <a:solidFill>
                <a:srgbClr val="333333"/>
              </a:solidFill>
              <a:latin typeface="Arial" charset="0"/>
              <a:cs typeface="Arial" charset="0"/>
            </a:endParaRPr>
          </a:p>
          <a:p>
            <a:pPr>
              <a:spcBef>
                <a:spcPct val="50000"/>
              </a:spcBef>
              <a:buFontTx/>
              <a:buChar char="•"/>
            </a:pPr>
            <a:r>
              <a:rPr lang="en-US" dirty="0" smtClean="0">
                <a:solidFill>
                  <a:srgbClr val="333333"/>
                </a:solidFill>
                <a:latin typeface="Arial" charset="0"/>
                <a:cs typeface="Arial" charset="0"/>
              </a:rPr>
              <a:t>Good </a:t>
            </a:r>
            <a:r>
              <a:rPr lang="en-US" dirty="0">
                <a:solidFill>
                  <a:srgbClr val="333333"/>
                </a:solidFill>
                <a:latin typeface="Arial" charset="0"/>
                <a:cs typeface="Arial" charset="0"/>
              </a:rPr>
              <a:t>listeners are able to decide to be interested in the subject matter being addressed by the teacher. </a:t>
            </a:r>
            <a:endParaRPr lang="en-US" dirty="0" smtClean="0">
              <a:solidFill>
                <a:srgbClr val="333333"/>
              </a:solidFill>
              <a:latin typeface="Arial" charset="0"/>
              <a:cs typeface="Arial" charset="0"/>
            </a:endParaRPr>
          </a:p>
          <a:p>
            <a:pPr lvl="1">
              <a:spcBef>
                <a:spcPct val="50000"/>
              </a:spcBef>
              <a:buFontTx/>
              <a:buChar char="•"/>
            </a:pPr>
            <a:r>
              <a:rPr lang="en-US" dirty="0" smtClean="0">
                <a:solidFill>
                  <a:srgbClr val="333333"/>
                </a:solidFill>
                <a:latin typeface="Arial" charset="0"/>
                <a:cs typeface="Arial" charset="0"/>
              </a:rPr>
              <a:t>They </a:t>
            </a:r>
            <a:r>
              <a:rPr lang="en-US" dirty="0">
                <a:solidFill>
                  <a:srgbClr val="333333"/>
                </a:solidFill>
                <a:latin typeface="Arial" charset="0"/>
                <a:cs typeface="Arial" charset="0"/>
              </a:rPr>
              <a:t>listen more intently and effectively.</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152400"/>
            <a:ext cx="8153400" cy="1979613"/>
          </a:xfrm>
          <a:prstGeom prst="rect">
            <a:avLst/>
          </a:prstGeom>
          <a:noFill/>
          <a:ln w="9525">
            <a:noFill/>
            <a:miter lim="800000"/>
            <a:headEnd/>
            <a:tailEnd/>
          </a:ln>
          <a:effectLst/>
        </p:spPr>
        <p:txBody>
          <a:bodyPr>
            <a:spAutoFit/>
          </a:bodyPr>
          <a:lstStyle/>
          <a:p>
            <a:pPr>
              <a:spcBef>
                <a:spcPct val="50000"/>
              </a:spcBef>
            </a:pPr>
            <a:r>
              <a:rPr lang="en-US" sz="4000" b="1">
                <a:solidFill>
                  <a:srgbClr val="FF0000"/>
                </a:solidFill>
                <a:latin typeface="Bradley Hand ITC" pitchFamily="66" charset="0"/>
                <a:cs typeface="Times New Roman" pitchFamily="18" charset="0"/>
              </a:rPr>
              <a:t>Lesson 4: Dealing With Test Anxiety</a:t>
            </a:r>
          </a:p>
          <a:p>
            <a:pPr>
              <a:spcBef>
                <a:spcPct val="50000"/>
              </a:spcBef>
            </a:pPr>
            <a:r>
              <a:rPr lang="en-US">
                <a:cs typeface="Times New Roman" pitchFamily="18" charset="0"/>
              </a:rPr>
              <a:t/>
            </a:r>
            <a:br>
              <a:rPr lang="en-US">
                <a:cs typeface="Times New Roman" pitchFamily="18" charset="0"/>
              </a:rPr>
            </a:br>
            <a:r>
              <a:rPr lang="en-US">
                <a:cs typeface="Times New Roman" pitchFamily="18" charset="0"/>
              </a:rPr>
              <a:t/>
            </a:r>
            <a:br>
              <a:rPr lang="en-US">
                <a:cs typeface="Times New Roman" pitchFamily="18" charset="0"/>
              </a:rPr>
            </a:br>
            <a:endParaRPr lang="en-US">
              <a:cs typeface="Times New Roman" pitchFamily="18" charset="0"/>
            </a:endParaRPr>
          </a:p>
        </p:txBody>
      </p:sp>
      <p:sp>
        <p:nvSpPr>
          <p:cNvPr id="21507" name="Text Box 3"/>
          <p:cNvSpPr txBox="1">
            <a:spLocks noChangeArrowheads="1"/>
          </p:cNvSpPr>
          <p:nvPr/>
        </p:nvSpPr>
        <p:spPr bwMode="auto">
          <a:xfrm>
            <a:off x="609600" y="838200"/>
            <a:ext cx="5562600" cy="5386388"/>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It’s completely normal to experience anxiety at some time or another – we all do. And while we may not enjoy feeling anxious, a little bit of anxiety can be beneficial. A little bit of anxiety helps to keep you motivated, focused, and alert. However, too much anxiety may interfere with your ability to study, learn, remember things, and perform well when taking tests. Too much anxiety about taking tests is referred to as test anxiety.</a:t>
            </a:r>
            <a:br>
              <a:rPr lang="en-US">
                <a:cs typeface="Times New Roman" pitchFamily="18" charset="0"/>
              </a:rPr>
            </a:br>
            <a:endParaRPr lang="en-US">
              <a:cs typeface="Times New Roman" pitchFamily="18" charset="0"/>
            </a:endParaRPr>
          </a:p>
          <a:p>
            <a:pPr>
              <a:spcBef>
                <a:spcPct val="50000"/>
              </a:spcBef>
            </a:pPr>
            <a:r>
              <a:rPr lang="en-US">
                <a:cs typeface="Times New Roman" pitchFamily="18" charset="0"/>
              </a:rPr>
              <a:t>The following are a few tips for dealing with too much test anxiety: </a:t>
            </a:r>
          </a:p>
        </p:txBody>
      </p:sp>
      <p:pic>
        <p:nvPicPr>
          <p:cNvPr id="21508" name="Picture 4"/>
          <p:cNvPicPr>
            <a:picLocks noChangeAspect="1" noChangeArrowheads="1"/>
          </p:cNvPicPr>
          <p:nvPr/>
        </p:nvPicPr>
        <p:blipFill>
          <a:blip r:embed="rId2" cstate="print"/>
          <a:srcRect/>
          <a:stretch>
            <a:fillRect/>
          </a:stretch>
        </p:blipFill>
        <p:spPr bwMode="auto">
          <a:xfrm>
            <a:off x="6153150" y="1295400"/>
            <a:ext cx="2990850" cy="3810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09600" y="609600"/>
            <a:ext cx="7696200" cy="5568950"/>
          </a:xfrm>
          <a:prstGeom prst="rect">
            <a:avLst/>
          </a:prstGeom>
          <a:noFill/>
          <a:ln w="9525">
            <a:noFill/>
            <a:miter lim="800000"/>
            <a:headEnd/>
            <a:tailEnd/>
          </a:ln>
          <a:effectLst/>
        </p:spPr>
        <p:txBody>
          <a:bodyPr>
            <a:spAutoFit/>
          </a:bodyPr>
          <a:lstStyle/>
          <a:p>
            <a:pPr>
              <a:spcBef>
                <a:spcPct val="50000"/>
              </a:spcBef>
              <a:buFontTx/>
              <a:buChar char="•"/>
            </a:pPr>
            <a:r>
              <a:rPr lang="en-US" b="1"/>
              <a:t>Develop good study habits.</a:t>
            </a:r>
            <a:r>
              <a:rPr lang="en-US"/>
              <a:t> Good study habits will not only prepare you to address test material, but they will also provide you with confidence that will help to reduce unhealthy test anxiety.</a:t>
            </a:r>
          </a:p>
          <a:p>
            <a:pPr>
              <a:spcBef>
                <a:spcPct val="50000"/>
              </a:spcBef>
              <a:buFontTx/>
              <a:buChar char="•"/>
            </a:pPr>
            <a:r>
              <a:rPr lang="en-US" b="1"/>
              <a:t>Be prepared.</a:t>
            </a:r>
            <a:r>
              <a:rPr lang="en-US"/>
              <a:t> Being totally prepared for a test is the most important thing you can do to reduce anxiety. Knowing that you know the material on the test will provide you the confidence you need to overcome anxiety and the ability to perform. You've got good reason to be overly anxious if you go into a test unprepared.</a:t>
            </a:r>
          </a:p>
          <a:p>
            <a:pPr>
              <a:spcBef>
                <a:spcPct val="50000"/>
              </a:spcBef>
            </a:pPr>
            <a:r>
              <a:rPr lang="en-US" b="1">
                <a:cs typeface="Times New Roman" pitchFamily="18" charset="0"/>
              </a:rPr>
              <a:t>Don't cram!</a:t>
            </a:r>
            <a:r>
              <a:rPr lang="en-US">
                <a:cs typeface="Times New Roman" pitchFamily="18" charset="0"/>
              </a:rPr>
              <a:t> Cramming for tests can lead to test anxiety. If you'll prepare for your test ahead of time, you'll be able to reduce a lot of test anxiety associated with last minute cramming.</a:t>
            </a:r>
            <a:r>
              <a:rPr lang="en-US"/>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762000" y="609600"/>
            <a:ext cx="7391400" cy="4385816"/>
          </a:xfrm>
          <a:prstGeom prst="rect">
            <a:avLst/>
          </a:prstGeom>
          <a:noFill/>
          <a:ln w="9525">
            <a:noFill/>
            <a:miter lim="800000"/>
            <a:headEnd/>
            <a:tailEnd/>
          </a:ln>
          <a:effectLst/>
        </p:spPr>
        <p:txBody>
          <a:bodyPr>
            <a:spAutoFit/>
          </a:bodyPr>
          <a:lstStyle/>
          <a:p>
            <a:pPr>
              <a:spcBef>
                <a:spcPct val="50000"/>
              </a:spcBef>
              <a:buFontTx/>
              <a:buChar char="•"/>
            </a:pPr>
            <a:r>
              <a:rPr lang="en-US" b="1" dirty="0"/>
              <a:t>Get adequate exercise</a:t>
            </a:r>
            <a:r>
              <a:rPr lang="en-US" dirty="0"/>
              <a:t>                                               </a:t>
            </a:r>
            <a:endParaRPr lang="en-US" dirty="0" smtClean="0"/>
          </a:p>
          <a:p>
            <a:pPr>
              <a:spcBef>
                <a:spcPct val="50000"/>
              </a:spcBef>
            </a:pPr>
            <a:r>
              <a:rPr lang="en-US" dirty="0" smtClean="0"/>
              <a:t> </a:t>
            </a:r>
            <a:r>
              <a:rPr lang="en-US" dirty="0"/>
              <a:t>Getting adequate exercise and staying in shape is believed to help sharpen the mind.</a:t>
            </a:r>
          </a:p>
          <a:p>
            <a:pPr>
              <a:spcBef>
                <a:spcPct val="50000"/>
              </a:spcBef>
              <a:buFontTx/>
              <a:buChar char="•"/>
            </a:pPr>
            <a:r>
              <a:rPr lang="en-US" b="1" dirty="0"/>
              <a:t>Get plenty of sleep</a:t>
            </a:r>
            <a:r>
              <a:rPr lang="en-US" dirty="0"/>
              <a:t>                                                      </a:t>
            </a:r>
            <a:endParaRPr lang="en-US" dirty="0" smtClean="0"/>
          </a:p>
          <a:p>
            <a:pPr>
              <a:spcBef>
                <a:spcPct val="50000"/>
              </a:spcBef>
            </a:pPr>
            <a:r>
              <a:rPr lang="en-US" dirty="0" smtClean="0"/>
              <a:t>Getting </a:t>
            </a:r>
            <a:r>
              <a:rPr lang="en-US" dirty="0"/>
              <a:t>a good night's sleep before an exam can help reduce test anxiety dramatically. Conversely, not getting a good night’s rest before an exam will make you tired while taking an exam and will lead to increased test anxiety.</a:t>
            </a:r>
          </a:p>
          <a:p>
            <a:pPr>
              <a:spcBef>
                <a:spcPct val="50000"/>
              </a:spcBef>
              <a:buFontTx/>
              <a:buChar char="•"/>
            </a:pPr>
            <a:r>
              <a:rPr lang="en-US" b="1" dirty="0">
                <a:cs typeface="Times New Roman" pitchFamily="18" charset="0"/>
              </a:rPr>
              <a:t>Get plenty to eat</a:t>
            </a:r>
            <a:r>
              <a:rPr lang="en-US" dirty="0">
                <a:cs typeface="Times New Roman" pitchFamily="18" charset="0"/>
              </a:rPr>
              <a:t>                                                          </a:t>
            </a:r>
            <a:endParaRPr lang="en-US" dirty="0" smtClean="0">
              <a:cs typeface="Times New Roman" pitchFamily="18" charset="0"/>
            </a:endParaRPr>
          </a:p>
          <a:p>
            <a:pPr>
              <a:spcBef>
                <a:spcPct val="50000"/>
              </a:spcBef>
            </a:pPr>
            <a:r>
              <a:rPr lang="en-US" dirty="0" smtClean="0">
                <a:cs typeface="Times New Roman" pitchFamily="18" charset="0"/>
              </a:rPr>
              <a:t>Don't </a:t>
            </a:r>
            <a:r>
              <a:rPr lang="en-US" dirty="0">
                <a:cs typeface="Times New Roman" pitchFamily="18" charset="0"/>
              </a:rPr>
              <a:t>take an exam on an empty stomach. It’s quite common not to want to eat before an exam due to anxiety. However, if you'll get a good meal before taking an exam, you'll experience less anxiety, and your mind will be more keen.</a:t>
            </a:r>
            <a:r>
              <a:rPr lang="en-US"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57200" y="1447800"/>
            <a:ext cx="7620000" cy="4511675"/>
          </a:xfrm>
          <a:prstGeom prst="rect">
            <a:avLst/>
          </a:prstGeom>
          <a:noFill/>
          <a:ln w="9525">
            <a:noFill/>
            <a:miter lim="800000"/>
            <a:headEnd/>
            <a:tailEnd/>
          </a:ln>
          <a:effectLst/>
        </p:spPr>
        <p:txBody>
          <a:bodyPr>
            <a:spAutoFit/>
          </a:bodyPr>
          <a:lstStyle/>
          <a:p>
            <a:pPr>
              <a:spcBef>
                <a:spcPct val="50000"/>
              </a:spcBef>
            </a:pPr>
            <a:r>
              <a:rPr lang="en-US" sz="2000">
                <a:solidFill>
                  <a:srgbClr val="000000"/>
                </a:solidFill>
                <a:latin typeface="Arial" charset="0"/>
                <a:cs typeface="Arial" charset="0"/>
              </a:rPr>
              <a:t>Create a Study Environment</a:t>
            </a:r>
            <a:endParaRPr lang="en-US" sz="2000">
              <a:cs typeface="Times New Roman" pitchFamily="18" charset="0"/>
            </a:endParaRPr>
          </a:p>
          <a:p>
            <a:pPr>
              <a:spcBef>
                <a:spcPct val="50000"/>
              </a:spcBef>
            </a:pPr>
            <a:r>
              <a:rPr lang="en-US" sz="2000">
                <a:latin typeface="Arial" charset="0"/>
                <a:cs typeface="Tahoma" pitchFamily="34" charset="0"/>
              </a:rPr>
              <a:t>Real learning takes time and attention. Reinforce a consistent approach to learning by creating a specific place and routine time for studying. Don't forget to allow for breaks! </a:t>
            </a:r>
            <a:endParaRPr lang="en-US" sz="2000">
              <a:latin typeface="Arial" charset="0"/>
              <a:cs typeface="Times New Roman" pitchFamily="18" charset="0"/>
            </a:endParaRPr>
          </a:p>
          <a:p>
            <a:pPr>
              <a:spcBef>
                <a:spcPct val="50000"/>
              </a:spcBef>
              <a:buFontTx/>
              <a:buChar char="•"/>
            </a:pPr>
            <a:r>
              <a:rPr lang="en-US" sz="2000">
                <a:latin typeface="Arial" charset="0"/>
                <a:cs typeface="Tahoma" pitchFamily="34" charset="0"/>
              </a:rPr>
              <a:t>Set a Place. Choose a place that is quiet with few distractions and that has pens, pencils, paper, a dictionary, and a ruler at hand. Study space should be well-lighted. </a:t>
            </a:r>
          </a:p>
          <a:p>
            <a:pPr>
              <a:spcBef>
                <a:spcPct val="50000"/>
              </a:spcBef>
              <a:buFontTx/>
              <a:buChar char="•"/>
            </a:pPr>
            <a:r>
              <a:rPr lang="en-US" sz="2000">
                <a:latin typeface="Arial" charset="0"/>
                <a:cs typeface="Tahoma" pitchFamily="34" charset="0"/>
              </a:rPr>
              <a:t>Set a Time. Designate study time when you are alert, fresh, and relaxed and, ideally, at the same time daily. Don't forget short breaks to refresh the mind. During the break, take a walk outdoors or try deep breathing exercises. Research studies show that physical well-being promotes mental well-being and renewed energy.</a:t>
            </a:r>
            <a:r>
              <a:rPr lang="en-US" sz="2000">
                <a:latin typeface="Arial" charset="0"/>
              </a:rPr>
              <a:t> </a:t>
            </a:r>
          </a:p>
        </p:txBody>
      </p:sp>
      <p:sp>
        <p:nvSpPr>
          <p:cNvPr id="4099" name="Text Box 3"/>
          <p:cNvSpPr txBox="1">
            <a:spLocks noChangeArrowheads="1"/>
          </p:cNvSpPr>
          <p:nvPr/>
        </p:nvSpPr>
        <p:spPr bwMode="auto">
          <a:xfrm>
            <a:off x="6477000" y="304800"/>
            <a:ext cx="22860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4100" name="Picture 4"/>
          <p:cNvPicPr>
            <a:picLocks noChangeAspect="1" noChangeArrowheads="1"/>
          </p:cNvPicPr>
          <p:nvPr/>
        </p:nvPicPr>
        <p:blipFill>
          <a:blip r:embed="rId2" cstate="print"/>
          <a:srcRect/>
          <a:stretch>
            <a:fillRect/>
          </a:stretch>
        </p:blipFill>
        <p:spPr bwMode="auto">
          <a:xfrm>
            <a:off x="6858000" y="228600"/>
            <a:ext cx="2000250" cy="166211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28600" y="609600"/>
            <a:ext cx="5562600" cy="4662815"/>
          </a:xfrm>
          <a:prstGeom prst="rect">
            <a:avLst/>
          </a:prstGeom>
          <a:noFill/>
          <a:ln w="9525">
            <a:noFill/>
            <a:miter lim="800000"/>
            <a:headEnd/>
            <a:tailEnd/>
          </a:ln>
          <a:effectLst/>
        </p:spPr>
        <p:txBody>
          <a:bodyPr>
            <a:spAutoFit/>
          </a:bodyPr>
          <a:lstStyle/>
          <a:p>
            <a:pPr>
              <a:spcBef>
                <a:spcPct val="50000"/>
              </a:spcBef>
              <a:buFontTx/>
              <a:buChar char="•"/>
            </a:pPr>
            <a:r>
              <a:rPr lang="en-US" b="1" dirty="0"/>
              <a:t>Stay positive</a:t>
            </a:r>
            <a:r>
              <a:rPr lang="en-US" dirty="0"/>
              <a:t> </a:t>
            </a:r>
            <a:endParaRPr lang="en-US" dirty="0" smtClean="0"/>
          </a:p>
          <a:p>
            <a:pPr lvl="1">
              <a:spcBef>
                <a:spcPct val="50000"/>
              </a:spcBef>
              <a:buFontTx/>
              <a:buChar char="•"/>
            </a:pPr>
            <a:r>
              <a:rPr lang="en-US" dirty="0" smtClean="0"/>
              <a:t>Don't </a:t>
            </a:r>
            <a:r>
              <a:rPr lang="en-US" dirty="0"/>
              <a:t>focus on failing the test. </a:t>
            </a:r>
            <a:endParaRPr lang="en-US" dirty="0" smtClean="0"/>
          </a:p>
          <a:p>
            <a:pPr lvl="1">
              <a:spcBef>
                <a:spcPct val="50000"/>
              </a:spcBef>
              <a:buFontTx/>
              <a:buChar char="•"/>
            </a:pPr>
            <a:r>
              <a:rPr lang="en-US" dirty="0" smtClean="0"/>
              <a:t>Focus </a:t>
            </a:r>
            <a:r>
              <a:rPr lang="en-US" dirty="0"/>
              <a:t>on acing the </a:t>
            </a:r>
            <a:r>
              <a:rPr lang="en-US" dirty="0" smtClean="0"/>
              <a:t>test. </a:t>
            </a:r>
          </a:p>
          <a:p>
            <a:pPr lvl="1">
              <a:spcBef>
                <a:spcPct val="50000"/>
              </a:spcBef>
              <a:buFontTx/>
              <a:buChar char="•"/>
            </a:pPr>
            <a:r>
              <a:rPr lang="en-US" dirty="0" smtClean="0"/>
              <a:t>Thinking </a:t>
            </a:r>
            <a:r>
              <a:rPr lang="en-US" dirty="0"/>
              <a:t>about what might happen if you fail will lead to unnecessary anxiety and just might become a self- fulfilling prophecy.</a:t>
            </a:r>
          </a:p>
          <a:p>
            <a:pPr>
              <a:spcBef>
                <a:spcPct val="50000"/>
              </a:spcBef>
              <a:buFontTx/>
              <a:buChar char="•"/>
            </a:pPr>
            <a:r>
              <a:rPr lang="en-US" b="1" dirty="0"/>
              <a:t>Focus on the learning experience</a:t>
            </a:r>
            <a:r>
              <a:rPr lang="en-US" dirty="0"/>
              <a:t> </a:t>
            </a:r>
            <a:endParaRPr lang="en-US" dirty="0" smtClean="0"/>
          </a:p>
          <a:p>
            <a:pPr lvl="1">
              <a:spcBef>
                <a:spcPct val="50000"/>
              </a:spcBef>
              <a:buFontTx/>
              <a:buChar char="•"/>
            </a:pPr>
            <a:r>
              <a:rPr lang="en-US" dirty="0" smtClean="0"/>
              <a:t>Don't </a:t>
            </a:r>
            <a:r>
              <a:rPr lang="en-US" dirty="0"/>
              <a:t>think of a test as the final </a:t>
            </a:r>
            <a:r>
              <a:rPr lang="en-US" dirty="0" smtClean="0"/>
              <a:t>judgment.</a:t>
            </a:r>
          </a:p>
          <a:p>
            <a:pPr lvl="1">
              <a:spcBef>
                <a:spcPct val="50000"/>
              </a:spcBef>
              <a:buFontTx/>
              <a:buChar char="•"/>
            </a:pPr>
            <a:r>
              <a:rPr lang="en-US" dirty="0" smtClean="0"/>
              <a:t>View </a:t>
            </a:r>
            <a:r>
              <a:rPr lang="en-US" dirty="0"/>
              <a:t>each test as a learning </a:t>
            </a:r>
            <a:r>
              <a:rPr lang="en-US" dirty="0" smtClean="0"/>
              <a:t>experience</a:t>
            </a:r>
            <a:endParaRPr lang="en-US" dirty="0"/>
          </a:p>
          <a:p>
            <a:pPr>
              <a:spcBef>
                <a:spcPct val="50000"/>
              </a:spcBef>
              <a:buFont typeface="Arial" pitchFamily="34" charset="0"/>
              <a:buChar char="•"/>
            </a:pPr>
            <a:r>
              <a:rPr lang="en-US" b="1" dirty="0">
                <a:cs typeface="Times New Roman" pitchFamily="18" charset="0"/>
              </a:rPr>
              <a:t>Stay relaxed</a:t>
            </a:r>
            <a:r>
              <a:rPr lang="en-US" dirty="0">
                <a:cs typeface="Times New Roman" pitchFamily="18" charset="0"/>
              </a:rPr>
              <a:t> </a:t>
            </a:r>
            <a:endParaRPr lang="en-US" dirty="0" smtClean="0">
              <a:cs typeface="Times New Roman" pitchFamily="18" charset="0"/>
            </a:endParaRPr>
          </a:p>
          <a:p>
            <a:pPr lvl="1">
              <a:spcBef>
                <a:spcPct val="50000"/>
              </a:spcBef>
              <a:buFont typeface="Arial" pitchFamily="34" charset="0"/>
              <a:buChar char="•"/>
            </a:pPr>
            <a:r>
              <a:rPr lang="en-US" dirty="0" smtClean="0">
                <a:cs typeface="Times New Roman" pitchFamily="18" charset="0"/>
              </a:rPr>
              <a:t>Take </a:t>
            </a:r>
            <a:r>
              <a:rPr lang="en-US" dirty="0">
                <a:cs typeface="Times New Roman" pitchFamily="18" charset="0"/>
              </a:rPr>
              <a:t>slow, deep breaths </a:t>
            </a:r>
            <a:endParaRPr lang="en-US" dirty="0" smtClean="0">
              <a:cs typeface="Times New Roman" pitchFamily="18" charset="0"/>
            </a:endParaRPr>
          </a:p>
          <a:p>
            <a:pPr lvl="1">
              <a:spcBef>
                <a:spcPct val="50000"/>
              </a:spcBef>
              <a:buFont typeface="Arial" pitchFamily="34" charset="0"/>
              <a:buChar char="•"/>
            </a:pPr>
            <a:r>
              <a:rPr lang="en-US" dirty="0" smtClean="0">
                <a:cs typeface="Times New Roman" pitchFamily="18" charset="0"/>
              </a:rPr>
              <a:t>stay in </a:t>
            </a:r>
            <a:r>
              <a:rPr lang="en-US" dirty="0">
                <a:cs typeface="Times New Roman" pitchFamily="18" charset="0"/>
              </a:rPr>
              <a:t>control.</a:t>
            </a:r>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81000" y="533400"/>
            <a:ext cx="5029200" cy="457200"/>
          </a:xfrm>
          <a:prstGeom prst="rect">
            <a:avLst/>
          </a:prstGeom>
          <a:noFill/>
          <a:ln w="9525">
            <a:noFill/>
            <a:miter lim="800000"/>
            <a:headEnd/>
            <a:tailEnd/>
          </a:ln>
          <a:effectLst/>
        </p:spPr>
        <p:txBody>
          <a:bodyPr>
            <a:spAutoFit/>
          </a:bodyPr>
          <a:lstStyle/>
          <a:p>
            <a:pPr>
              <a:spcBef>
                <a:spcPct val="50000"/>
              </a:spcBef>
            </a:pPr>
            <a:endParaRPr lang="en-US">
              <a:latin typeface="Bradley Hand ITC" pitchFamily="66" charset="0"/>
            </a:endParaRPr>
          </a:p>
        </p:txBody>
      </p:sp>
      <p:sp>
        <p:nvSpPr>
          <p:cNvPr id="3076" name="Text Box 4"/>
          <p:cNvSpPr txBox="1">
            <a:spLocks noChangeArrowheads="1"/>
          </p:cNvSpPr>
          <p:nvPr/>
        </p:nvSpPr>
        <p:spPr bwMode="auto">
          <a:xfrm>
            <a:off x="304800" y="304800"/>
            <a:ext cx="6019800" cy="701675"/>
          </a:xfrm>
          <a:prstGeom prst="rect">
            <a:avLst/>
          </a:prstGeom>
          <a:noFill/>
          <a:ln w="9525">
            <a:noFill/>
            <a:miter lim="800000"/>
            <a:headEnd/>
            <a:tailEnd/>
          </a:ln>
          <a:effectLst/>
        </p:spPr>
        <p:txBody>
          <a:bodyPr>
            <a:spAutoFit/>
          </a:bodyPr>
          <a:lstStyle/>
          <a:p>
            <a:pPr>
              <a:spcBef>
                <a:spcPct val="50000"/>
              </a:spcBef>
            </a:pPr>
            <a:r>
              <a:rPr lang="en-US" sz="4000" b="1">
                <a:solidFill>
                  <a:srgbClr val="FF0000"/>
                </a:solidFill>
                <a:latin typeface="Bradley Hand ITC" pitchFamily="66" charset="0"/>
              </a:rPr>
              <a:t>Lesson 1: Get Organized</a:t>
            </a:r>
          </a:p>
        </p:txBody>
      </p:sp>
      <p:sp>
        <p:nvSpPr>
          <p:cNvPr id="3077" name="Text Box 5"/>
          <p:cNvSpPr txBox="1">
            <a:spLocks noChangeArrowheads="1"/>
          </p:cNvSpPr>
          <p:nvPr/>
        </p:nvSpPr>
        <p:spPr bwMode="auto">
          <a:xfrm>
            <a:off x="6477000" y="304800"/>
            <a:ext cx="22860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3078" name="Picture 6" descr="notes"/>
          <p:cNvPicPr>
            <a:picLocks noChangeAspect="1" noChangeArrowheads="1"/>
          </p:cNvPicPr>
          <p:nvPr/>
        </p:nvPicPr>
        <p:blipFill>
          <a:blip r:embed="rId2" cstate="print"/>
          <a:srcRect/>
          <a:stretch>
            <a:fillRect/>
          </a:stretch>
        </p:blipFill>
        <p:spPr bwMode="auto">
          <a:xfrm>
            <a:off x="7848600" y="152400"/>
            <a:ext cx="1076325" cy="1285875"/>
          </a:xfrm>
          <a:prstGeom prst="rect">
            <a:avLst/>
          </a:prstGeom>
          <a:noFill/>
          <a:ln w="9525">
            <a:noFill/>
            <a:miter lim="800000"/>
            <a:headEnd/>
            <a:tailEnd/>
          </a:ln>
        </p:spPr>
      </p:pic>
      <p:sp>
        <p:nvSpPr>
          <p:cNvPr id="3079" name="Text Box 7"/>
          <p:cNvSpPr txBox="1">
            <a:spLocks noChangeArrowheads="1"/>
          </p:cNvSpPr>
          <p:nvPr/>
        </p:nvSpPr>
        <p:spPr bwMode="auto">
          <a:xfrm>
            <a:off x="533400" y="1295400"/>
            <a:ext cx="7391400" cy="5170646"/>
          </a:xfrm>
          <a:prstGeom prst="rect">
            <a:avLst/>
          </a:prstGeom>
          <a:noFill/>
          <a:ln w="9525">
            <a:noFill/>
            <a:miter lim="800000"/>
            <a:headEnd/>
            <a:tailEnd/>
          </a:ln>
          <a:effectLst/>
        </p:spPr>
        <p:txBody>
          <a:bodyPr>
            <a:spAutoFit/>
          </a:bodyPr>
          <a:lstStyle/>
          <a:p>
            <a:pPr>
              <a:spcBef>
                <a:spcPct val="50000"/>
              </a:spcBef>
              <a:buFontTx/>
              <a:buChar char="•"/>
            </a:pPr>
            <a:r>
              <a:rPr lang="en-US" sz="2000" b="1" dirty="0" smtClean="0">
                <a:solidFill>
                  <a:srgbClr val="666666"/>
                </a:solidFill>
                <a:latin typeface="Tahoma" pitchFamily="34" charset="0"/>
                <a:cs typeface="Tahoma" pitchFamily="34" charset="0"/>
              </a:rPr>
              <a:t>The </a:t>
            </a:r>
            <a:r>
              <a:rPr lang="en-US" sz="2000" b="1" dirty="0">
                <a:solidFill>
                  <a:srgbClr val="666666"/>
                </a:solidFill>
                <a:latin typeface="Tahoma" pitchFamily="34" charset="0"/>
                <a:cs typeface="Tahoma" pitchFamily="34" charset="0"/>
              </a:rPr>
              <a:t>Notebook.</a:t>
            </a:r>
            <a:r>
              <a:rPr lang="en-US" sz="2000" dirty="0">
                <a:solidFill>
                  <a:srgbClr val="666666"/>
                </a:solidFill>
                <a:latin typeface="Tahoma" pitchFamily="34" charset="0"/>
                <a:cs typeface="Tahoma" pitchFamily="34" charset="0"/>
              </a:rPr>
              <a:t> </a:t>
            </a:r>
            <a:endParaRPr lang="en-US" sz="2000" dirty="0" smtClean="0">
              <a:solidFill>
                <a:srgbClr val="666666"/>
              </a:solidFill>
              <a:latin typeface="Tahoma" pitchFamily="34" charset="0"/>
              <a:cs typeface="Tahoma" pitchFamily="34" charset="0"/>
            </a:endParaRPr>
          </a:p>
          <a:p>
            <a:pPr lvl="1">
              <a:spcBef>
                <a:spcPct val="50000"/>
              </a:spcBef>
              <a:buFontTx/>
              <a:buChar char="•"/>
            </a:pPr>
            <a:r>
              <a:rPr lang="en-US" sz="2000" dirty="0" smtClean="0">
                <a:solidFill>
                  <a:srgbClr val="666666"/>
                </a:solidFill>
                <a:latin typeface="Tahoma" pitchFamily="34" charset="0"/>
                <a:cs typeface="Tahoma" pitchFamily="34" charset="0"/>
              </a:rPr>
              <a:t>Make learning </a:t>
            </a:r>
            <a:r>
              <a:rPr lang="en-US" sz="2000" dirty="0">
                <a:solidFill>
                  <a:srgbClr val="666666"/>
                </a:solidFill>
                <a:latin typeface="Tahoma" pitchFamily="34" charset="0"/>
                <a:cs typeface="Tahoma" pitchFamily="34" charset="0"/>
              </a:rPr>
              <a:t>materials easy to find. </a:t>
            </a:r>
            <a:endParaRPr lang="en-US" sz="2000" dirty="0" smtClean="0">
              <a:solidFill>
                <a:srgbClr val="666666"/>
              </a:solidFill>
              <a:latin typeface="Tahoma" pitchFamily="34" charset="0"/>
              <a:cs typeface="Tahoma" pitchFamily="34" charset="0"/>
            </a:endParaRPr>
          </a:p>
          <a:p>
            <a:pPr lvl="1">
              <a:spcBef>
                <a:spcPct val="50000"/>
              </a:spcBef>
              <a:buFontTx/>
              <a:buChar char="•"/>
            </a:pPr>
            <a:r>
              <a:rPr lang="en-US" sz="2000" dirty="0" smtClean="0">
                <a:solidFill>
                  <a:srgbClr val="666666"/>
                </a:solidFill>
                <a:latin typeface="Tahoma" pitchFamily="34" charset="0"/>
                <a:cs typeface="Tahoma" pitchFamily="34" charset="0"/>
              </a:rPr>
              <a:t>Folders </a:t>
            </a:r>
            <a:r>
              <a:rPr lang="en-US" sz="2000" dirty="0">
                <a:solidFill>
                  <a:srgbClr val="666666"/>
                </a:solidFill>
                <a:latin typeface="Tahoma" pitchFamily="34" charset="0"/>
                <a:cs typeface="Tahoma" pitchFamily="34" charset="0"/>
              </a:rPr>
              <a:t>and binders with dividers are great to organize notes, assignments and test results. </a:t>
            </a:r>
            <a:endParaRPr lang="en-US" sz="2000" dirty="0" smtClean="0">
              <a:solidFill>
                <a:srgbClr val="666666"/>
              </a:solidFill>
              <a:latin typeface="Tahoma" pitchFamily="34" charset="0"/>
              <a:cs typeface="Tahoma" pitchFamily="34" charset="0"/>
            </a:endParaRPr>
          </a:p>
          <a:p>
            <a:pPr lvl="1">
              <a:spcBef>
                <a:spcPct val="50000"/>
              </a:spcBef>
              <a:buFontTx/>
              <a:buChar char="•"/>
            </a:pPr>
            <a:r>
              <a:rPr lang="en-US" sz="2000" dirty="0" smtClean="0">
                <a:solidFill>
                  <a:srgbClr val="666666"/>
                </a:solidFill>
                <a:latin typeface="Tahoma" pitchFamily="34" charset="0"/>
                <a:cs typeface="Tahoma" pitchFamily="34" charset="0"/>
              </a:rPr>
              <a:t>Have </a:t>
            </a:r>
            <a:r>
              <a:rPr lang="en-US" sz="2000" dirty="0">
                <a:solidFill>
                  <a:srgbClr val="666666"/>
                </a:solidFill>
                <a:latin typeface="Tahoma" pitchFamily="34" charset="0"/>
                <a:cs typeface="Tahoma" pitchFamily="34" charset="0"/>
              </a:rPr>
              <a:t>separate, labeled notebooks for each class. </a:t>
            </a:r>
            <a:endParaRPr lang="en-US" sz="2000" dirty="0">
              <a:solidFill>
                <a:srgbClr val="666666"/>
              </a:solidFill>
            </a:endParaRPr>
          </a:p>
          <a:p>
            <a:pPr>
              <a:spcBef>
                <a:spcPct val="50000"/>
              </a:spcBef>
              <a:buFontTx/>
              <a:buChar char="•"/>
            </a:pPr>
            <a:r>
              <a:rPr lang="en-US" sz="2000" b="1" dirty="0">
                <a:solidFill>
                  <a:srgbClr val="666666"/>
                </a:solidFill>
                <a:latin typeface="Tahoma" pitchFamily="34" charset="0"/>
                <a:cs typeface="Tahoma" pitchFamily="34" charset="0"/>
              </a:rPr>
              <a:t>Assignments.</a:t>
            </a:r>
            <a:r>
              <a:rPr lang="en-US" sz="2000" dirty="0">
                <a:solidFill>
                  <a:srgbClr val="666666"/>
                </a:solidFill>
                <a:latin typeface="Tahoma" pitchFamily="34" charset="0"/>
                <a:cs typeface="Tahoma" pitchFamily="34" charset="0"/>
              </a:rPr>
              <a:t> </a:t>
            </a:r>
            <a:endParaRPr lang="en-US" sz="2000" dirty="0" smtClean="0">
              <a:solidFill>
                <a:srgbClr val="666666"/>
              </a:solidFill>
              <a:latin typeface="Tahoma" pitchFamily="34" charset="0"/>
              <a:cs typeface="Tahoma" pitchFamily="34" charset="0"/>
            </a:endParaRPr>
          </a:p>
          <a:p>
            <a:pPr lvl="1">
              <a:spcBef>
                <a:spcPct val="50000"/>
              </a:spcBef>
              <a:buFontTx/>
              <a:buChar char="•"/>
            </a:pPr>
            <a:r>
              <a:rPr lang="en-US" sz="2000" dirty="0" smtClean="0">
                <a:solidFill>
                  <a:srgbClr val="666666"/>
                </a:solidFill>
                <a:latin typeface="Tahoma" pitchFamily="34" charset="0"/>
                <a:cs typeface="Tahoma" pitchFamily="34" charset="0"/>
              </a:rPr>
              <a:t>Write </a:t>
            </a:r>
            <a:r>
              <a:rPr lang="en-US" sz="2000" dirty="0">
                <a:solidFill>
                  <a:srgbClr val="666666"/>
                </a:solidFill>
                <a:latin typeface="Tahoma" pitchFamily="34" charset="0"/>
                <a:cs typeface="Tahoma" pitchFamily="34" charset="0"/>
              </a:rPr>
              <a:t>down assignments for all classes in one designated place. </a:t>
            </a:r>
            <a:endParaRPr lang="en-US" sz="2000" dirty="0" smtClean="0">
              <a:solidFill>
                <a:srgbClr val="666666"/>
              </a:solidFill>
              <a:latin typeface="Tahoma" pitchFamily="34" charset="0"/>
              <a:cs typeface="Tahoma" pitchFamily="34" charset="0"/>
            </a:endParaRPr>
          </a:p>
          <a:p>
            <a:pPr lvl="1">
              <a:spcBef>
                <a:spcPct val="50000"/>
              </a:spcBef>
              <a:buFontTx/>
              <a:buChar char="•"/>
            </a:pPr>
            <a:r>
              <a:rPr lang="en-US" sz="2000" dirty="0" smtClean="0">
                <a:solidFill>
                  <a:srgbClr val="666666"/>
                </a:solidFill>
                <a:latin typeface="Tahoma" pitchFamily="34" charset="0"/>
                <a:cs typeface="Tahoma" pitchFamily="34" charset="0"/>
              </a:rPr>
              <a:t>Include </a:t>
            </a:r>
            <a:r>
              <a:rPr lang="en-US" sz="2000" dirty="0">
                <a:solidFill>
                  <a:srgbClr val="666666"/>
                </a:solidFill>
                <a:latin typeface="Tahoma" pitchFamily="34" charset="0"/>
                <a:cs typeface="Tahoma" pitchFamily="34" charset="0"/>
              </a:rPr>
              <a:t>due dates and important information for each one. </a:t>
            </a:r>
            <a:endParaRPr lang="en-US" sz="2000" dirty="0" smtClean="0">
              <a:solidFill>
                <a:srgbClr val="666666"/>
              </a:solidFill>
              <a:latin typeface="Tahoma" pitchFamily="34" charset="0"/>
              <a:cs typeface="Tahoma" pitchFamily="34" charset="0"/>
            </a:endParaRPr>
          </a:p>
          <a:p>
            <a:pPr lvl="1">
              <a:spcBef>
                <a:spcPct val="50000"/>
              </a:spcBef>
              <a:buFontTx/>
              <a:buChar char="•"/>
            </a:pPr>
            <a:r>
              <a:rPr lang="en-US" sz="2000" dirty="0" smtClean="0">
                <a:solidFill>
                  <a:srgbClr val="666666"/>
                </a:solidFill>
                <a:latin typeface="Tahoma" pitchFamily="34" charset="0"/>
                <a:cs typeface="Tahoma" pitchFamily="34" charset="0"/>
              </a:rPr>
              <a:t>Ask </a:t>
            </a:r>
            <a:r>
              <a:rPr lang="en-US" sz="2000" dirty="0">
                <a:solidFill>
                  <a:srgbClr val="666666"/>
                </a:solidFill>
                <a:latin typeface="Tahoma" pitchFamily="34" charset="0"/>
                <a:cs typeface="Tahoma" pitchFamily="34" charset="0"/>
              </a:rPr>
              <a:t>the teacher to explain unclear </a:t>
            </a:r>
            <a:r>
              <a:rPr lang="en-US" sz="2000" dirty="0" smtClean="0">
                <a:solidFill>
                  <a:srgbClr val="666666"/>
                </a:solidFill>
                <a:latin typeface="Tahoma" pitchFamily="34" charset="0"/>
                <a:cs typeface="Tahoma" pitchFamily="34" charset="0"/>
              </a:rPr>
              <a:t>assignments. </a:t>
            </a:r>
          </a:p>
          <a:p>
            <a:pPr lvl="1">
              <a:spcBef>
                <a:spcPct val="50000"/>
              </a:spcBef>
              <a:buFontTx/>
              <a:buChar char="•"/>
            </a:pPr>
            <a:r>
              <a:rPr lang="en-US" sz="2000" dirty="0" smtClean="0">
                <a:solidFill>
                  <a:srgbClr val="666666"/>
                </a:solidFill>
                <a:latin typeface="Tahoma" pitchFamily="34" charset="0"/>
                <a:cs typeface="Tahoma" pitchFamily="34" charset="0"/>
              </a:rPr>
              <a:t>Keep </a:t>
            </a:r>
            <a:r>
              <a:rPr lang="en-US" sz="2000" dirty="0">
                <a:solidFill>
                  <a:srgbClr val="666666"/>
                </a:solidFill>
                <a:latin typeface="Tahoma" pitchFamily="34" charset="0"/>
                <a:cs typeface="Tahoma" pitchFamily="34" charset="0"/>
              </a:rPr>
              <a:t>records of the grades received. </a:t>
            </a:r>
            <a:endParaRPr lang="en-US" sz="2000" dirty="0" smtClean="0">
              <a:solidFill>
                <a:srgbClr val="666666"/>
              </a:solidFill>
              <a:latin typeface="Tahoma" pitchFamily="34" charset="0"/>
              <a:cs typeface="Tahoma" pitchFamily="34" charset="0"/>
            </a:endParaRPr>
          </a:p>
          <a:p>
            <a:pPr lvl="1">
              <a:spcBef>
                <a:spcPct val="50000"/>
              </a:spcBef>
              <a:buFontTx/>
              <a:buChar char="•"/>
            </a:pPr>
            <a:r>
              <a:rPr lang="en-US" sz="2000" dirty="0" smtClean="0">
                <a:solidFill>
                  <a:srgbClr val="666666"/>
                </a:solidFill>
                <a:latin typeface="Tahoma" pitchFamily="34" charset="0"/>
                <a:cs typeface="Tahoma" pitchFamily="34" charset="0"/>
              </a:rPr>
              <a:t>Notice </a:t>
            </a:r>
            <a:r>
              <a:rPr lang="en-US" sz="2000" dirty="0">
                <a:solidFill>
                  <a:srgbClr val="666666"/>
                </a:solidFill>
                <a:latin typeface="Tahoma" pitchFamily="34" charset="0"/>
                <a:cs typeface="Tahoma" pitchFamily="34" charset="0"/>
              </a:rPr>
              <a:t>the types of assignments that need more work.</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52400" y="381000"/>
            <a:ext cx="8991600" cy="701675"/>
          </a:xfrm>
          <a:prstGeom prst="rect">
            <a:avLst/>
          </a:prstGeom>
          <a:noFill/>
          <a:ln w="9525">
            <a:noFill/>
            <a:miter lim="800000"/>
            <a:headEnd/>
            <a:tailEnd/>
          </a:ln>
          <a:effectLst/>
        </p:spPr>
        <p:txBody>
          <a:bodyPr>
            <a:spAutoFit/>
          </a:bodyPr>
          <a:lstStyle/>
          <a:p>
            <a:pPr>
              <a:spcBef>
                <a:spcPct val="50000"/>
              </a:spcBef>
            </a:pPr>
            <a:r>
              <a:rPr lang="en-US" sz="4000" b="1">
                <a:solidFill>
                  <a:srgbClr val="FF0000"/>
                </a:solidFill>
                <a:latin typeface="Bradley Hand ITC" pitchFamily="66" charset="0"/>
              </a:rPr>
              <a:t>Lesson 5: Finding Your Learning Style</a:t>
            </a:r>
          </a:p>
        </p:txBody>
      </p:sp>
      <p:sp>
        <p:nvSpPr>
          <p:cNvPr id="25603" name="Text Box 3"/>
          <p:cNvSpPr txBox="1">
            <a:spLocks noChangeArrowheads="1"/>
          </p:cNvSpPr>
          <p:nvPr/>
        </p:nvSpPr>
        <p:spPr bwMode="auto">
          <a:xfrm>
            <a:off x="228600" y="1219200"/>
            <a:ext cx="8382000" cy="5386388"/>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There are many different learning styles and learning preferences. The most common include </a:t>
            </a:r>
          </a:p>
          <a:p>
            <a:pPr>
              <a:spcBef>
                <a:spcPct val="50000"/>
              </a:spcBef>
              <a:buFontTx/>
              <a:buChar char="•"/>
            </a:pPr>
            <a:r>
              <a:rPr lang="en-US">
                <a:cs typeface="Times New Roman" pitchFamily="18" charset="0"/>
              </a:rPr>
              <a:t>Visual Learning Style (the most common) </a:t>
            </a:r>
          </a:p>
          <a:p>
            <a:pPr>
              <a:spcBef>
                <a:spcPct val="50000"/>
              </a:spcBef>
              <a:buFontTx/>
              <a:buChar char="•"/>
            </a:pPr>
            <a:r>
              <a:rPr lang="en-US">
                <a:cs typeface="Times New Roman" pitchFamily="18" charset="0"/>
              </a:rPr>
              <a:t>Auditory Learning Style</a:t>
            </a:r>
          </a:p>
          <a:p>
            <a:pPr>
              <a:spcBef>
                <a:spcPct val="50000"/>
              </a:spcBef>
              <a:buFontTx/>
              <a:buChar char="•"/>
            </a:pPr>
            <a:r>
              <a:rPr lang="en-US">
                <a:cs typeface="Times New Roman" pitchFamily="18" charset="0"/>
              </a:rPr>
              <a:t>Tactile (Kinesthetic) Learning Style</a:t>
            </a:r>
            <a:br>
              <a:rPr lang="en-US">
                <a:cs typeface="Times New Roman" pitchFamily="18" charset="0"/>
              </a:rPr>
            </a:br>
            <a:r>
              <a:rPr lang="en-US">
                <a:cs typeface="Times New Roman" pitchFamily="18" charset="0"/>
              </a:rPr>
              <a:t>                                                                                            Additional learning styles and preferences include Logical (mathematical), Social (interpersonal), and Solitary (intrapersonal). There is no right mix, nor are your styles fixed. Some people may find that they have a dominant style of learning, with far less use of the other styles. Others may find that they use different styles in different circumstances. You can develop ability in less dominant styles, as well as further develop styles that you already use well.</a:t>
            </a:r>
            <a:r>
              <a:rPr lang="en-US"/>
              <a:t> </a:t>
            </a:r>
          </a:p>
        </p:txBody>
      </p:sp>
      <p:pic>
        <p:nvPicPr>
          <p:cNvPr id="25605" name="Picture 5" descr="sigma-style"/>
          <p:cNvPicPr>
            <a:picLocks noChangeAspect="1" noChangeArrowheads="1"/>
          </p:cNvPicPr>
          <p:nvPr/>
        </p:nvPicPr>
        <p:blipFill>
          <a:blip r:embed="rId2" cstate="print"/>
          <a:srcRect/>
          <a:stretch>
            <a:fillRect/>
          </a:stretch>
        </p:blipFill>
        <p:spPr bwMode="auto">
          <a:xfrm>
            <a:off x="6096000" y="1905000"/>
            <a:ext cx="2354263" cy="17494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33400" y="533400"/>
            <a:ext cx="6096000" cy="5770811"/>
          </a:xfrm>
          <a:prstGeom prst="rect">
            <a:avLst/>
          </a:prstGeom>
          <a:noFill/>
          <a:ln w="9525">
            <a:noFill/>
            <a:miter lim="800000"/>
            <a:headEnd/>
            <a:tailEnd/>
          </a:ln>
          <a:effectLst/>
        </p:spPr>
        <p:txBody>
          <a:bodyPr>
            <a:spAutoFit/>
          </a:bodyPr>
          <a:lstStyle/>
          <a:p>
            <a:pPr>
              <a:spcBef>
                <a:spcPct val="50000"/>
              </a:spcBef>
              <a:buFont typeface="Arial" pitchFamily="34" charset="0"/>
              <a:buChar char="•"/>
            </a:pPr>
            <a:r>
              <a:rPr lang="en-US" b="1" dirty="0">
                <a:cs typeface="Times New Roman" pitchFamily="18" charset="0"/>
              </a:rPr>
              <a:t>Visual Learning </a:t>
            </a:r>
            <a:r>
              <a:rPr lang="en-US" b="1" dirty="0" smtClean="0">
                <a:cs typeface="Times New Roman" pitchFamily="18" charset="0"/>
              </a:rPr>
              <a:t>Style</a:t>
            </a:r>
          </a:p>
          <a:p>
            <a:pPr>
              <a:spcBef>
                <a:spcPct val="50000"/>
              </a:spcBef>
              <a:buFont typeface="Arial" pitchFamily="34" charset="0"/>
              <a:buChar char="•"/>
            </a:pPr>
            <a:r>
              <a:rPr lang="en-US" dirty="0" smtClean="0">
                <a:cs typeface="Times New Roman" pitchFamily="18" charset="0"/>
              </a:rPr>
              <a:t>learn </a:t>
            </a:r>
            <a:r>
              <a:rPr lang="en-US" dirty="0">
                <a:cs typeface="Times New Roman" pitchFamily="18" charset="0"/>
              </a:rPr>
              <a:t>best when ideas or subjects are presented in a </a:t>
            </a:r>
            <a:r>
              <a:rPr lang="en-US" dirty="0">
                <a:solidFill>
                  <a:srgbClr val="FF0000"/>
                </a:solidFill>
                <a:cs typeface="Times New Roman" pitchFamily="18" charset="0"/>
              </a:rPr>
              <a:t>visual </a:t>
            </a:r>
            <a:r>
              <a:rPr lang="en-US" dirty="0" smtClean="0">
                <a:solidFill>
                  <a:srgbClr val="FF0000"/>
                </a:solidFill>
                <a:cs typeface="Times New Roman" pitchFamily="18" charset="0"/>
              </a:rPr>
              <a:t>format</a:t>
            </a:r>
            <a:endParaRPr lang="en-US" dirty="0" smtClean="0">
              <a:cs typeface="Times New Roman" pitchFamily="18" charset="0"/>
            </a:endParaRPr>
          </a:p>
          <a:p>
            <a:pPr lvl="1">
              <a:spcBef>
                <a:spcPct val="50000"/>
              </a:spcBef>
              <a:buFont typeface="Arial" pitchFamily="34" charset="0"/>
              <a:buChar char="•"/>
            </a:pPr>
            <a:r>
              <a:rPr lang="en-US" dirty="0" smtClean="0">
                <a:cs typeface="Times New Roman" pitchFamily="18" charset="0"/>
              </a:rPr>
              <a:t>written language</a:t>
            </a:r>
          </a:p>
          <a:p>
            <a:pPr lvl="1">
              <a:spcBef>
                <a:spcPct val="50000"/>
              </a:spcBef>
              <a:buFont typeface="Arial" pitchFamily="34" charset="0"/>
              <a:buChar char="•"/>
            </a:pPr>
            <a:r>
              <a:rPr lang="en-US" dirty="0" smtClean="0">
                <a:cs typeface="Times New Roman" pitchFamily="18" charset="0"/>
              </a:rPr>
              <a:t>Pictures</a:t>
            </a:r>
          </a:p>
          <a:p>
            <a:pPr lvl="1">
              <a:spcBef>
                <a:spcPct val="50000"/>
              </a:spcBef>
              <a:buFont typeface="Arial" pitchFamily="34" charset="0"/>
              <a:buChar char="•"/>
            </a:pPr>
            <a:r>
              <a:rPr lang="en-US" dirty="0" smtClean="0">
                <a:cs typeface="Times New Roman" pitchFamily="18" charset="0"/>
              </a:rPr>
              <a:t>Diagrams </a:t>
            </a:r>
          </a:p>
          <a:p>
            <a:pPr lvl="1">
              <a:spcBef>
                <a:spcPct val="50000"/>
              </a:spcBef>
              <a:buFont typeface="Arial" pitchFamily="34" charset="0"/>
              <a:buChar char="•"/>
            </a:pPr>
            <a:r>
              <a:rPr lang="en-US" dirty="0" smtClean="0">
                <a:cs typeface="Times New Roman" pitchFamily="18" charset="0"/>
              </a:rPr>
              <a:t>Videos</a:t>
            </a:r>
          </a:p>
          <a:p>
            <a:pPr>
              <a:spcBef>
                <a:spcPct val="50000"/>
              </a:spcBef>
              <a:buFont typeface="Arial" pitchFamily="34" charset="0"/>
              <a:buChar char="•"/>
            </a:pPr>
            <a:r>
              <a:rPr lang="en-US" dirty="0" smtClean="0">
                <a:cs typeface="Times New Roman" pitchFamily="18" charset="0"/>
              </a:rPr>
              <a:t>learn </a:t>
            </a:r>
            <a:r>
              <a:rPr lang="en-US" dirty="0">
                <a:cs typeface="Times New Roman" pitchFamily="18" charset="0"/>
              </a:rPr>
              <a:t>best when the teacher provides </a:t>
            </a:r>
            <a:endParaRPr lang="en-US" dirty="0" smtClean="0">
              <a:cs typeface="Times New Roman" pitchFamily="18" charset="0"/>
            </a:endParaRPr>
          </a:p>
          <a:p>
            <a:pPr lvl="1">
              <a:spcBef>
                <a:spcPct val="50000"/>
              </a:spcBef>
              <a:buFont typeface="Arial" pitchFamily="34" charset="0"/>
              <a:buChar char="•"/>
            </a:pPr>
            <a:r>
              <a:rPr lang="en-US" dirty="0" smtClean="0">
                <a:cs typeface="Times New Roman" pitchFamily="18" charset="0"/>
              </a:rPr>
              <a:t>written </a:t>
            </a:r>
            <a:r>
              <a:rPr lang="en-US" dirty="0">
                <a:cs typeface="Times New Roman" pitchFamily="18" charset="0"/>
              </a:rPr>
              <a:t>study </a:t>
            </a:r>
            <a:r>
              <a:rPr lang="en-US" dirty="0" smtClean="0">
                <a:cs typeface="Times New Roman" pitchFamily="18" charset="0"/>
              </a:rPr>
              <a:t>notes</a:t>
            </a:r>
          </a:p>
          <a:p>
            <a:pPr lvl="1">
              <a:spcBef>
                <a:spcPct val="50000"/>
              </a:spcBef>
              <a:buFont typeface="Arial" pitchFamily="34" charset="0"/>
              <a:buChar char="•"/>
            </a:pPr>
            <a:r>
              <a:rPr lang="en-US" dirty="0" smtClean="0">
                <a:cs typeface="Times New Roman" pitchFamily="18" charset="0"/>
              </a:rPr>
              <a:t>writes </a:t>
            </a:r>
            <a:r>
              <a:rPr lang="en-US" dirty="0">
                <a:cs typeface="Times New Roman" pitchFamily="18" charset="0"/>
              </a:rPr>
              <a:t>on the </a:t>
            </a:r>
            <a:r>
              <a:rPr lang="en-US" dirty="0" smtClean="0">
                <a:cs typeface="Times New Roman" pitchFamily="18" charset="0"/>
              </a:rPr>
              <a:t>chalkboard</a:t>
            </a:r>
          </a:p>
          <a:p>
            <a:pPr lvl="1">
              <a:spcBef>
                <a:spcPct val="50000"/>
              </a:spcBef>
              <a:buFont typeface="Arial" pitchFamily="34" charset="0"/>
              <a:buChar char="•"/>
            </a:pPr>
            <a:r>
              <a:rPr lang="en-US" dirty="0" smtClean="0">
                <a:cs typeface="Times New Roman" pitchFamily="18" charset="0"/>
              </a:rPr>
              <a:t>uses </a:t>
            </a:r>
            <a:r>
              <a:rPr lang="en-US" dirty="0">
                <a:cs typeface="Times New Roman" pitchFamily="18" charset="0"/>
              </a:rPr>
              <a:t>an overhead projector to explain </a:t>
            </a:r>
            <a:r>
              <a:rPr lang="en-US" dirty="0" smtClean="0">
                <a:cs typeface="Times New Roman" pitchFamily="18" charset="0"/>
              </a:rPr>
              <a:t>concepts</a:t>
            </a:r>
          </a:p>
          <a:p>
            <a:pPr>
              <a:spcBef>
                <a:spcPct val="50000"/>
              </a:spcBef>
              <a:buFont typeface="Arial" pitchFamily="34" charset="0"/>
              <a:buChar char="•"/>
            </a:pPr>
            <a:r>
              <a:rPr lang="en-US" dirty="0" smtClean="0">
                <a:cs typeface="Times New Roman" pitchFamily="18" charset="0"/>
              </a:rPr>
              <a:t>frequently take </a:t>
            </a:r>
            <a:r>
              <a:rPr lang="en-US" dirty="0">
                <a:cs typeface="Times New Roman" pitchFamily="18" charset="0"/>
              </a:rPr>
              <a:t>detailed notes in class, when studying from a textbook or listening to </a:t>
            </a:r>
            <a:r>
              <a:rPr lang="en-US" dirty="0" smtClean="0">
                <a:cs typeface="Times New Roman" pitchFamily="18" charset="0"/>
              </a:rPr>
              <a:t>lectures</a:t>
            </a:r>
          </a:p>
          <a:p>
            <a:pPr>
              <a:spcBef>
                <a:spcPct val="50000"/>
              </a:spcBef>
              <a:buFont typeface="Arial" pitchFamily="34" charset="0"/>
              <a:buChar char="•"/>
            </a:pPr>
            <a:r>
              <a:rPr lang="en-US" dirty="0" smtClean="0">
                <a:cs typeface="Times New Roman" pitchFamily="18" charset="0"/>
              </a:rPr>
              <a:t>create </a:t>
            </a:r>
            <a:r>
              <a:rPr lang="en-US" dirty="0">
                <a:cs typeface="Times New Roman" pitchFamily="18" charset="0"/>
              </a:rPr>
              <a:t>diagrams and use pictures to understand and remember concepts and </a:t>
            </a:r>
            <a:r>
              <a:rPr lang="en-US" dirty="0" smtClean="0">
                <a:cs typeface="Times New Roman" pitchFamily="18" charset="0"/>
              </a:rPr>
              <a:t>ideas</a:t>
            </a:r>
            <a:endParaRPr lang="en-US" dirty="0"/>
          </a:p>
        </p:txBody>
      </p:sp>
      <p:sp>
        <p:nvSpPr>
          <p:cNvPr id="26627" name="Rectangle 3"/>
          <p:cNvSpPr>
            <a:spLocks noChangeArrowheads="1"/>
          </p:cNvSpPr>
          <p:nvPr/>
        </p:nvSpPr>
        <p:spPr bwMode="auto">
          <a:xfrm>
            <a:off x="0" y="2732088"/>
            <a:ext cx="9144000" cy="0"/>
          </a:xfrm>
          <a:prstGeom prst="rect">
            <a:avLst/>
          </a:prstGeom>
          <a:solidFill>
            <a:srgbClr val="F9F9F9"/>
          </a:solidFill>
          <a:ln w="9525">
            <a:noFill/>
            <a:miter lim="800000"/>
            <a:headEnd/>
            <a:tailEnd/>
          </a:ln>
          <a:effectLst/>
        </p:spPr>
        <p:txBody>
          <a:bodyPr lIns="0" tIns="0" rIns="0" bIns="0">
            <a:spAutoFit/>
          </a:bodyPr>
          <a:lstStyle/>
          <a:p>
            <a:endParaRPr lang="en-US"/>
          </a:p>
        </p:txBody>
      </p:sp>
      <p:sp>
        <p:nvSpPr>
          <p:cNvPr id="26628" name="Rectangle 4"/>
          <p:cNvSpPr>
            <a:spLocks noChangeArrowheads="1"/>
          </p:cNvSpPr>
          <p:nvPr/>
        </p:nvSpPr>
        <p:spPr bwMode="auto">
          <a:xfrm>
            <a:off x="0" y="2732088"/>
            <a:ext cx="9144000" cy="0"/>
          </a:xfrm>
          <a:prstGeom prst="rect">
            <a:avLst/>
          </a:prstGeom>
          <a:solidFill>
            <a:srgbClr val="F9F9F9"/>
          </a:solidFill>
          <a:ln w="9525">
            <a:noFill/>
            <a:miter lim="800000"/>
            <a:headEnd/>
            <a:tailEnd/>
          </a:ln>
          <a:effectLst/>
        </p:spPr>
        <p:txBody>
          <a:bodyPr>
            <a:spAutoFit/>
          </a:bodyPr>
          <a:lstStyle/>
          <a:p>
            <a:endParaRPr lang="en-US"/>
          </a:p>
        </p:txBody>
      </p:sp>
      <p:sp>
        <p:nvSpPr>
          <p:cNvPr id="26629" name="Rectangle 5"/>
          <p:cNvSpPr>
            <a:spLocks noChangeArrowheads="1"/>
          </p:cNvSpPr>
          <p:nvPr/>
        </p:nvSpPr>
        <p:spPr bwMode="auto">
          <a:xfrm>
            <a:off x="0" y="2732088"/>
            <a:ext cx="9144000" cy="0"/>
          </a:xfrm>
          <a:prstGeom prst="rect">
            <a:avLst/>
          </a:prstGeom>
          <a:solidFill>
            <a:srgbClr val="F9F9F9"/>
          </a:solidFill>
          <a:ln w="9525">
            <a:noFill/>
            <a:miter lim="800000"/>
            <a:headEnd/>
            <a:tailEnd/>
          </a:ln>
          <a:effectLst/>
        </p:spPr>
        <p:txBody>
          <a:bodyPr>
            <a:spAutoFit/>
          </a:bodyPr>
          <a:lstStyle/>
          <a:p>
            <a:endParaRPr lang="en-US"/>
          </a:p>
        </p:txBody>
      </p:sp>
      <p:sp>
        <p:nvSpPr>
          <p:cNvPr id="26630" name="Rectangle 6"/>
          <p:cNvSpPr>
            <a:spLocks noChangeArrowheads="1"/>
          </p:cNvSpPr>
          <p:nvPr/>
        </p:nvSpPr>
        <p:spPr bwMode="auto">
          <a:xfrm>
            <a:off x="0" y="2732088"/>
            <a:ext cx="9144000" cy="0"/>
          </a:xfrm>
          <a:prstGeom prst="rect">
            <a:avLst/>
          </a:prstGeom>
          <a:solidFill>
            <a:srgbClr val="F9F9F9"/>
          </a:solidFill>
          <a:ln w="9525">
            <a:noFill/>
            <a:miter lim="800000"/>
            <a:headEnd/>
            <a:tailEnd/>
          </a:ln>
          <a:effectLst/>
        </p:spPr>
        <p:txBody>
          <a:bodyPr>
            <a:spAutoFit/>
          </a:bodyPr>
          <a:lstStyle/>
          <a:p>
            <a:endParaRPr lang="en-US"/>
          </a:p>
        </p:txBody>
      </p:sp>
      <p:sp>
        <p:nvSpPr>
          <p:cNvPr id="26638" name="Text Box 14"/>
          <p:cNvSpPr txBox="1">
            <a:spLocks noChangeArrowheads="1"/>
          </p:cNvSpPr>
          <p:nvPr/>
        </p:nvSpPr>
        <p:spPr bwMode="auto">
          <a:xfrm>
            <a:off x="6553200" y="381000"/>
            <a:ext cx="2133600" cy="457200"/>
          </a:xfrm>
          <a:prstGeom prst="rect">
            <a:avLst/>
          </a:prstGeom>
          <a:noFill/>
          <a:ln w="9525">
            <a:noFill/>
            <a:miter lim="800000"/>
            <a:headEnd/>
            <a:tailEnd/>
          </a:ln>
          <a:effectLst/>
        </p:spPr>
        <p:txBody>
          <a:bodyPr>
            <a:spAutoFit/>
          </a:bodyPr>
          <a:lstStyle/>
          <a:p>
            <a:pPr>
              <a:spcBef>
                <a:spcPct val="50000"/>
              </a:spcBef>
            </a:pPr>
            <a:r>
              <a:rPr lang="en-US"/>
              <a:t>  </a:t>
            </a:r>
          </a:p>
        </p:txBody>
      </p:sp>
      <p:pic>
        <p:nvPicPr>
          <p:cNvPr id="26640" name="Picture 16" descr="visual_pic2"/>
          <p:cNvPicPr>
            <a:picLocks noChangeAspect="1" noChangeArrowheads="1"/>
          </p:cNvPicPr>
          <p:nvPr/>
        </p:nvPicPr>
        <p:blipFill>
          <a:blip r:embed="rId2" cstate="print"/>
          <a:srcRect/>
          <a:stretch>
            <a:fillRect/>
          </a:stretch>
        </p:blipFill>
        <p:spPr bwMode="auto">
          <a:xfrm>
            <a:off x="6400800" y="228600"/>
            <a:ext cx="2439988" cy="3124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85800" y="1143000"/>
            <a:ext cx="5181600" cy="2723823"/>
          </a:xfrm>
          <a:prstGeom prst="rect">
            <a:avLst/>
          </a:prstGeom>
          <a:noFill/>
          <a:ln w="9525">
            <a:noFill/>
            <a:miter lim="800000"/>
            <a:headEnd/>
            <a:tailEnd/>
          </a:ln>
          <a:effectLst/>
        </p:spPr>
        <p:txBody>
          <a:bodyPr>
            <a:spAutoFit/>
          </a:bodyPr>
          <a:lstStyle/>
          <a:p>
            <a:pPr>
              <a:spcBef>
                <a:spcPct val="50000"/>
              </a:spcBef>
              <a:buFont typeface="Arial" pitchFamily="34" charset="0"/>
              <a:buChar char="•"/>
            </a:pPr>
            <a:r>
              <a:rPr lang="en-US" b="1" dirty="0">
                <a:cs typeface="Times New Roman" pitchFamily="18" charset="0"/>
              </a:rPr>
              <a:t>Auditory Learning </a:t>
            </a:r>
            <a:r>
              <a:rPr lang="en-US" b="1" dirty="0" smtClean="0">
                <a:cs typeface="Times New Roman" pitchFamily="18" charset="0"/>
              </a:rPr>
              <a:t>Style</a:t>
            </a:r>
          </a:p>
          <a:p>
            <a:pPr>
              <a:spcBef>
                <a:spcPct val="50000"/>
              </a:spcBef>
              <a:buFont typeface="Arial" pitchFamily="34" charset="0"/>
              <a:buChar char="•"/>
            </a:pPr>
            <a:r>
              <a:rPr lang="en-US" dirty="0" smtClean="0">
                <a:cs typeface="Times New Roman" pitchFamily="18" charset="0"/>
              </a:rPr>
              <a:t>learn best by </a:t>
            </a:r>
            <a:r>
              <a:rPr lang="en-US" dirty="0">
                <a:cs typeface="Times New Roman" pitchFamily="18" charset="0"/>
              </a:rPr>
              <a:t>participating in class </a:t>
            </a:r>
            <a:r>
              <a:rPr lang="en-US" dirty="0" smtClean="0">
                <a:cs typeface="Times New Roman" pitchFamily="18" charset="0"/>
              </a:rPr>
              <a:t>discussion</a:t>
            </a:r>
          </a:p>
          <a:p>
            <a:pPr>
              <a:spcBef>
                <a:spcPct val="50000"/>
              </a:spcBef>
              <a:buFont typeface="Arial" pitchFamily="34" charset="0"/>
              <a:buChar char="•"/>
            </a:pPr>
            <a:r>
              <a:rPr lang="en-US" dirty="0" smtClean="0">
                <a:cs typeface="Times New Roman" pitchFamily="18" charset="0"/>
              </a:rPr>
              <a:t>listening </a:t>
            </a:r>
            <a:r>
              <a:rPr lang="en-US" dirty="0">
                <a:cs typeface="Times New Roman" pitchFamily="18" charset="0"/>
              </a:rPr>
              <a:t>to your teacher </a:t>
            </a:r>
            <a:r>
              <a:rPr lang="en-US" dirty="0" smtClean="0">
                <a:cs typeface="Times New Roman" pitchFamily="18" charset="0"/>
              </a:rPr>
              <a:t>lecture</a:t>
            </a:r>
          </a:p>
          <a:p>
            <a:pPr>
              <a:spcBef>
                <a:spcPct val="50000"/>
              </a:spcBef>
              <a:buFont typeface="Arial" pitchFamily="34" charset="0"/>
              <a:buChar char="•"/>
            </a:pPr>
            <a:r>
              <a:rPr lang="en-US" dirty="0" smtClean="0">
                <a:cs typeface="Times New Roman" pitchFamily="18" charset="0"/>
              </a:rPr>
              <a:t>listening </a:t>
            </a:r>
            <a:r>
              <a:rPr lang="en-US" dirty="0">
                <a:cs typeface="Times New Roman" pitchFamily="18" charset="0"/>
              </a:rPr>
              <a:t>to audio </a:t>
            </a:r>
            <a:r>
              <a:rPr lang="en-US" dirty="0" smtClean="0">
                <a:cs typeface="Times New Roman" pitchFamily="18" charset="0"/>
              </a:rPr>
              <a:t>tapes</a:t>
            </a:r>
          </a:p>
          <a:p>
            <a:pPr>
              <a:spcBef>
                <a:spcPct val="50000"/>
              </a:spcBef>
              <a:buFont typeface="Arial" pitchFamily="34" charset="0"/>
              <a:buChar char="•"/>
            </a:pPr>
            <a:r>
              <a:rPr lang="en-US" dirty="0" smtClean="0">
                <a:cs typeface="Times New Roman" pitchFamily="18" charset="0"/>
              </a:rPr>
              <a:t>listening </a:t>
            </a:r>
            <a:r>
              <a:rPr lang="en-US" dirty="0">
                <a:cs typeface="Times New Roman" pitchFamily="18" charset="0"/>
              </a:rPr>
              <a:t>to other language </a:t>
            </a:r>
            <a:r>
              <a:rPr lang="en-US" dirty="0" smtClean="0">
                <a:cs typeface="Times New Roman" pitchFamily="18" charset="0"/>
              </a:rPr>
              <a:t>formats</a:t>
            </a:r>
          </a:p>
          <a:p>
            <a:pPr>
              <a:spcBef>
                <a:spcPct val="50000"/>
              </a:spcBef>
              <a:buFont typeface="Arial" pitchFamily="34" charset="0"/>
              <a:buChar char="•"/>
            </a:pPr>
            <a:r>
              <a:rPr lang="en-US" dirty="0" smtClean="0">
                <a:cs typeface="Times New Roman" pitchFamily="18" charset="0"/>
              </a:rPr>
              <a:t>learn</a:t>
            </a:r>
            <a:r>
              <a:rPr lang="en-US" dirty="0">
                <a:cs typeface="Times New Roman" pitchFamily="18" charset="0"/>
              </a:rPr>
              <a:t>, understand, and retain information better when they </a:t>
            </a:r>
            <a:r>
              <a:rPr lang="en-US" dirty="0">
                <a:solidFill>
                  <a:srgbClr val="FF0000"/>
                </a:solidFill>
                <a:cs typeface="Times New Roman" pitchFamily="18" charset="0"/>
              </a:rPr>
              <a:t>hear</a:t>
            </a:r>
            <a:r>
              <a:rPr lang="en-US" dirty="0">
                <a:cs typeface="Times New Roman" pitchFamily="18" charset="0"/>
              </a:rPr>
              <a:t> it rather than see </a:t>
            </a:r>
            <a:r>
              <a:rPr lang="en-US" dirty="0" smtClean="0">
                <a:cs typeface="Times New Roman" pitchFamily="18" charset="0"/>
              </a:rPr>
              <a:t>it</a:t>
            </a:r>
            <a:endParaRPr lang="en-US" dirty="0"/>
          </a:p>
        </p:txBody>
      </p:sp>
      <p:pic>
        <p:nvPicPr>
          <p:cNvPr id="27652" name="Picture 4" descr="learning-style-ear"/>
          <p:cNvPicPr>
            <a:picLocks noChangeAspect="1" noChangeArrowheads="1"/>
          </p:cNvPicPr>
          <p:nvPr/>
        </p:nvPicPr>
        <p:blipFill>
          <a:blip r:embed="rId2" cstate="print"/>
          <a:srcRect/>
          <a:stretch>
            <a:fillRect/>
          </a:stretch>
        </p:blipFill>
        <p:spPr bwMode="auto">
          <a:xfrm>
            <a:off x="6096000" y="762000"/>
            <a:ext cx="2266950" cy="2159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5105400" cy="3554819"/>
          </a:xfrm>
          <a:prstGeom prst="rect">
            <a:avLst/>
          </a:prstGeom>
          <a:noFill/>
          <a:ln w="9525">
            <a:noFill/>
            <a:miter lim="800000"/>
            <a:headEnd/>
            <a:tailEnd/>
          </a:ln>
          <a:effectLst/>
        </p:spPr>
        <p:txBody>
          <a:bodyPr>
            <a:spAutoFit/>
          </a:bodyPr>
          <a:lstStyle/>
          <a:p>
            <a:pPr>
              <a:spcBef>
                <a:spcPct val="50000"/>
              </a:spcBef>
              <a:buFont typeface="Arial" pitchFamily="34" charset="0"/>
              <a:buChar char="•"/>
            </a:pPr>
            <a:r>
              <a:rPr lang="en-US" b="1" dirty="0">
                <a:cs typeface="Times New Roman" pitchFamily="18" charset="0"/>
              </a:rPr>
              <a:t>Tactile/Kinesthetic Learning </a:t>
            </a:r>
            <a:r>
              <a:rPr lang="en-US" b="1" dirty="0" smtClean="0">
                <a:cs typeface="Times New Roman" pitchFamily="18" charset="0"/>
              </a:rPr>
              <a:t>Style</a:t>
            </a:r>
          </a:p>
          <a:p>
            <a:pPr>
              <a:spcBef>
                <a:spcPct val="50000"/>
              </a:spcBef>
              <a:buFont typeface="Arial" pitchFamily="34" charset="0"/>
              <a:buChar char="•"/>
            </a:pPr>
            <a:r>
              <a:rPr lang="en-US" dirty="0" smtClean="0">
                <a:cs typeface="Times New Roman" pitchFamily="18" charset="0"/>
              </a:rPr>
              <a:t>hands-on learners</a:t>
            </a:r>
          </a:p>
          <a:p>
            <a:pPr>
              <a:spcBef>
                <a:spcPct val="50000"/>
              </a:spcBef>
              <a:buFont typeface="Arial" pitchFamily="34" charset="0"/>
              <a:buChar char="•"/>
            </a:pPr>
            <a:r>
              <a:rPr lang="en-US" dirty="0" smtClean="0">
                <a:cs typeface="Times New Roman" pitchFamily="18" charset="0"/>
              </a:rPr>
              <a:t>learn </a:t>
            </a:r>
            <a:r>
              <a:rPr lang="en-US" dirty="0">
                <a:cs typeface="Times New Roman" pitchFamily="18" charset="0"/>
              </a:rPr>
              <a:t>best when they are able to physically participate directly in what they are required to learn or </a:t>
            </a:r>
            <a:r>
              <a:rPr lang="en-US" dirty="0" smtClean="0">
                <a:cs typeface="Times New Roman" pitchFamily="18" charset="0"/>
              </a:rPr>
              <a:t>understand</a:t>
            </a:r>
          </a:p>
          <a:p>
            <a:pPr>
              <a:spcBef>
                <a:spcPct val="50000"/>
              </a:spcBef>
              <a:buFont typeface="Arial" pitchFamily="34" charset="0"/>
              <a:buChar char="•"/>
            </a:pPr>
            <a:r>
              <a:rPr lang="en-US" dirty="0" smtClean="0">
                <a:cs typeface="Times New Roman" pitchFamily="18" charset="0"/>
              </a:rPr>
              <a:t>excel when </a:t>
            </a:r>
            <a:r>
              <a:rPr lang="en-US" dirty="0">
                <a:cs typeface="Times New Roman" pitchFamily="18" charset="0"/>
              </a:rPr>
              <a:t>they are able to handle something in order to learn about </a:t>
            </a:r>
            <a:r>
              <a:rPr lang="en-US" dirty="0" smtClean="0">
                <a:cs typeface="Times New Roman" pitchFamily="18" charset="0"/>
              </a:rPr>
              <a:t>it</a:t>
            </a:r>
          </a:p>
          <a:p>
            <a:pPr>
              <a:spcBef>
                <a:spcPct val="50000"/>
              </a:spcBef>
              <a:buFont typeface="Arial" pitchFamily="34" charset="0"/>
              <a:buChar char="•"/>
            </a:pPr>
            <a:r>
              <a:rPr lang="en-US" dirty="0" smtClean="0">
                <a:cs typeface="Times New Roman" pitchFamily="18" charset="0"/>
              </a:rPr>
              <a:t>do especially well </a:t>
            </a:r>
            <a:r>
              <a:rPr lang="en-US" dirty="0">
                <a:cs typeface="Times New Roman" pitchFamily="18" charset="0"/>
              </a:rPr>
              <a:t>in classes where lab work is </a:t>
            </a:r>
            <a:r>
              <a:rPr lang="en-US" dirty="0" smtClean="0">
                <a:cs typeface="Times New Roman" pitchFamily="18" charset="0"/>
              </a:rPr>
              <a:t>required</a:t>
            </a:r>
          </a:p>
          <a:p>
            <a:pPr>
              <a:spcBef>
                <a:spcPct val="50000"/>
              </a:spcBef>
              <a:buFont typeface="Arial" pitchFamily="34" charset="0"/>
              <a:buChar char="•"/>
            </a:pPr>
            <a:r>
              <a:rPr lang="en-US" dirty="0" smtClean="0">
                <a:cs typeface="Times New Roman" pitchFamily="18" charset="0"/>
              </a:rPr>
              <a:t>learn </a:t>
            </a:r>
            <a:r>
              <a:rPr lang="en-US" dirty="0">
                <a:cs typeface="Times New Roman" pitchFamily="18" charset="0"/>
              </a:rPr>
              <a:t>by </a:t>
            </a:r>
            <a:r>
              <a:rPr lang="en-US" dirty="0">
                <a:solidFill>
                  <a:srgbClr val="FF0000"/>
                </a:solidFill>
                <a:cs typeface="Times New Roman" pitchFamily="18" charset="0"/>
              </a:rPr>
              <a:t>touching and feeling.</a:t>
            </a:r>
            <a:r>
              <a:rPr lang="en-US" dirty="0">
                <a:solidFill>
                  <a:srgbClr val="FF0000"/>
                </a:solidFill>
              </a:rPr>
              <a:t> </a:t>
            </a:r>
          </a:p>
        </p:txBody>
      </p:sp>
      <p:pic>
        <p:nvPicPr>
          <p:cNvPr id="28676" name="Picture 4" descr="kinesthetic-homeschool-curriculum"/>
          <p:cNvPicPr>
            <a:picLocks noChangeAspect="1" noChangeArrowheads="1"/>
          </p:cNvPicPr>
          <p:nvPr/>
        </p:nvPicPr>
        <p:blipFill>
          <a:blip r:embed="rId2" cstate="print"/>
          <a:srcRect/>
          <a:stretch>
            <a:fillRect/>
          </a:stretch>
        </p:blipFill>
        <p:spPr bwMode="auto">
          <a:xfrm>
            <a:off x="5029200" y="1447800"/>
            <a:ext cx="4114800" cy="31337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838200" y="1219200"/>
            <a:ext cx="5105400" cy="2862322"/>
          </a:xfrm>
          <a:prstGeom prst="rect">
            <a:avLst/>
          </a:prstGeom>
          <a:noFill/>
          <a:ln w="9525">
            <a:noFill/>
            <a:miter lim="800000"/>
            <a:headEnd/>
            <a:tailEnd/>
          </a:ln>
          <a:effectLst/>
        </p:spPr>
        <p:txBody>
          <a:bodyPr>
            <a:spAutoFit/>
          </a:bodyPr>
          <a:lstStyle/>
          <a:p>
            <a:pPr>
              <a:spcBef>
                <a:spcPct val="50000"/>
              </a:spcBef>
              <a:buFont typeface="Arial" pitchFamily="34" charset="0"/>
              <a:buChar char="•"/>
            </a:pPr>
            <a:r>
              <a:rPr lang="en-US" b="1" dirty="0">
                <a:cs typeface="Times New Roman" pitchFamily="18" charset="0"/>
              </a:rPr>
              <a:t>Logical </a:t>
            </a:r>
            <a:r>
              <a:rPr lang="en-US" b="1" dirty="0" smtClean="0">
                <a:cs typeface="Times New Roman" pitchFamily="18" charset="0"/>
              </a:rPr>
              <a:t>Style</a:t>
            </a:r>
          </a:p>
          <a:p>
            <a:pPr>
              <a:spcBef>
                <a:spcPct val="50000"/>
              </a:spcBef>
              <a:buFont typeface="Arial" pitchFamily="34" charset="0"/>
              <a:buChar char="•"/>
            </a:pPr>
            <a:r>
              <a:rPr lang="en-US" dirty="0" smtClean="0">
                <a:cs typeface="Times New Roman" pitchFamily="18" charset="0"/>
              </a:rPr>
              <a:t>like </a:t>
            </a:r>
            <a:r>
              <a:rPr lang="en-US" dirty="0">
                <a:cs typeface="Times New Roman" pitchFamily="18" charset="0"/>
              </a:rPr>
              <a:t>using your brain for logical and mathematical </a:t>
            </a:r>
            <a:r>
              <a:rPr lang="en-US" dirty="0" smtClean="0">
                <a:cs typeface="Times New Roman" pitchFamily="18" charset="0"/>
              </a:rPr>
              <a:t>reasoning</a:t>
            </a:r>
          </a:p>
          <a:p>
            <a:pPr>
              <a:spcBef>
                <a:spcPct val="50000"/>
              </a:spcBef>
              <a:buFont typeface="Arial" pitchFamily="34" charset="0"/>
              <a:buChar char="•"/>
            </a:pPr>
            <a:r>
              <a:rPr lang="en-US" dirty="0" smtClean="0">
                <a:cs typeface="Times New Roman" pitchFamily="18" charset="0"/>
              </a:rPr>
              <a:t>recognize </a:t>
            </a:r>
            <a:r>
              <a:rPr lang="en-US" dirty="0">
                <a:cs typeface="Times New Roman" pitchFamily="18" charset="0"/>
              </a:rPr>
              <a:t>patterns easily </a:t>
            </a:r>
            <a:endParaRPr lang="en-US" dirty="0" smtClean="0">
              <a:cs typeface="Times New Roman" pitchFamily="18" charset="0"/>
            </a:endParaRPr>
          </a:p>
          <a:p>
            <a:pPr>
              <a:spcBef>
                <a:spcPct val="50000"/>
              </a:spcBef>
              <a:buFont typeface="Arial" pitchFamily="34" charset="0"/>
              <a:buChar char="•"/>
            </a:pPr>
            <a:r>
              <a:rPr lang="en-US" dirty="0" smtClean="0">
                <a:cs typeface="Times New Roman" pitchFamily="18" charset="0"/>
              </a:rPr>
              <a:t>logical </a:t>
            </a:r>
            <a:r>
              <a:rPr lang="en-US" dirty="0">
                <a:cs typeface="Times New Roman" pitchFamily="18" charset="0"/>
              </a:rPr>
              <a:t>connections between what would appear to most people to be meaningless </a:t>
            </a:r>
            <a:r>
              <a:rPr lang="en-US" dirty="0" smtClean="0">
                <a:cs typeface="Times New Roman" pitchFamily="18" charset="0"/>
              </a:rPr>
              <a:t>content</a:t>
            </a:r>
          </a:p>
          <a:p>
            <a:pPr>
              <a:spcBef>
                <a:spcPct val="50000"/>
              </a:spcBef>
              <a:buFont typeface="Arial" pitchFamily="34" charset="0"/>
              <a:buChar char="•"/>
            </a:pPr>
            <a:r>
              <a:rPr lang="en-US" dirty="0" smtClean="0">
                <a:cs typeface="Times New Roman" pitchFamily="18" charset="0"/>
              </a:rPr>
              <a:t>classify </a:t>
            </a:r>
            <a:r>
              <a:rPr lang="en-US" dirty="0">
                <a:cs typeface="Times New Roman" pitchFamily="18" charset="0"/>
              </a:rPr>
              <a:t>and group </a:t>
            </a:r>
            <a:r>
              <a:rPr lang="en-US" dirty="0" smtClean="0">
                <a:cs typeface="Times New Roman" pitchFamily="18" charset="0"/>
              </a:rPr>
              <a:t>information</a:t>
            </a:r>
            <a:endParaRPr lang="en-US" dirty="0"/>
          </a:p>
        </p:txBody>
      </p:sp>
      <p:pic>
        <p:nvPicPr>
          <p:cNvPr id="31748" name="Picture 4" descr="shr1149l"/>
          <p:cNvPicPr>
            <a:picLocks noChangeAspect="1" noChangeArrowheads="1"/>
          </p:cNvPicPr>
          <p:nvPr/>
        </p:nvPicPr>
        <p:blipFill>
          <a:blip r:embed="rId2" cstate="print"/>
          <a:srcRect/>
          <a:stretch>
            <a:fillRect/>
          </a:stretch>
        </p:blipFill>
        <p:spPr bwMode="auto">
          <a:xfrm>
            <a:off x="5638800" y="381000"/>
            <a:ext cx="3235325" cy="4572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57200" y="381000"/>
            <a:ext cx="3505200" cy="4385816"/>
          </a:xfrm>
          <a:prstGeom prst="rect">
            <a:avLst/>
          </a:prstGeom>
          <a:noFill/>
          <a:ln w="9525">
            <a:noFill/>
            <a:miter lim="800000"/>
            <a:headEnd/>
            <a:tailEnd/>
          </a:ln>
          <a:effectLst/>
        </p:spPr>
        <p:txBody>
          <a:bodyPr>
            <a:spAutoFit/>
          </a:bodyPr>
          <a:lstStyle/>
          <a:p>
            <a:pPr>
              <a:spcBef>
                <a:spcPct val="50000"/>
              </a:spcBef>
              <a:buFont typeface="Arial" pitchFamily="34" charset="0"/>
              <a:buChar char="•"/>
            </a:pPr>
            <a:r>
              <a:rPr lang="en-US" b="1" dirty="0">
                <a:cs typeface="Times New Roman" pitchFamily="18" charset="0"/>
              </a:rPr>
              <a:t>Social </a:t>
            </a:r>
            <a:r>
              <a:rPr lang="en-US" b="1" dirty="0" smtClean="0">
                <a:cs typeface="Times New Roman" pitchFamily="18" charset="0"/>
              </a:rPr>
              <a:t>Style</a:t>
            </a:r>
          </a:p>
          <a:p>
            <a:pPr>
              <a:spcBef>
                <a:spcPct val="50000"/>
              </a:spcBef>
              <a:buFont typeface="Arial" pitchFamily="34" charset="0"/>
              <a:buChar char="•"/>
            </a:pPr>
            <a:r>
              <a:rPr lang="en-US" dirty="0" smtClean="0">
                <a:cs typeface="Times New Roman" pitchFamily="18" charset="0"/>
              </a:rPr>
              <a:t>communicate </a:t>
            </a:r>
            <a:r>
              <a:rPr lang="en-US" dirty="0">
                <a:cs typeface="Times New Roman" pitchFamily="18" charset="0"/>
              </a:rPr>
              <a:t>well will </a:t>
            </a:r>
            <a:r>
              <a:rPr lang="en-US" dirty="0" smtClean="0">
                <a:cs typeface="Times New Roman" pitchFamily="18" charset="0"/>
              </a:rPr>
              <a:t>others</a:t>
            </a:r>
          </a:p>
          <a:p>
            <a:pPr lvl="1">
              <a:spcBef>
                <a:spcPct val="50000"/>
              </a:spcBef>
              <a:buFont typeface="Arial" pitchFamily="34" charset="0"/>
              <a:buChar char="•"/>
            </a:pPr>
            <a:r>
              <a:rPr lang="en-US" dirty="0" smtClean="0">
                <a:cs typeface="Times New Roman" pitchFamily="18" charset="0"/>
              </a:rPr>
              <a:t>verbally </a:t>
            </a:r>
            <a:r>
              <a:rPr lang="en-US" dirty="0">
                <a:cs typeface="Times New Roman" pitchFamily="18" charset="0"/>
              </a:rPr>
              <a:t>and </a:t>
            </a:r>
            <a:r>
              <a:rPr lang="en-US" dirty="0" smtClean="0">
                <a:cs typeface="Times New Roman" pitchFamily="18" charset="0"/>
              </a:rPr>
              <a:t>non-verbally</a:t>
            </a:r>
          </a:p>
          <a:p>
            <a:pPr>
              <a:spcBef>
                <a:spcPct val="50000"/>
              </a:spcBef>
              <a:buFont typeface="Arial" pitchFamily="34" charset="0"/>
              <a:buChar char="•"/>
            </a:pPr>
            <a:r>
              <a:rPr lang="en-US" dirty="0" smtClean="0">
                <a:cs typeface="Times New Roman" pitchFamily="18" charset="0"/>
              </a:rPr>
              <a:t>good </a:t>
            </a:r>
            <a:r>
              <a:rPr lang="en-US" dirty="0">
                <a:cs typeface="Times New Roman" pitchFamily="18" charset="0"/>
              </a:rPr>
              <a:t>listeners </a:t>
            </a:r>
            <a:endParaRPr lang="en-US" dirty="0" smtClean="0">
              <a:cs typeface="Times New Roman" pitchFamily="18" charset="0"/>
            </a:endParaRPr>
          </a:p>
          <a:p>
            <a:pPr>
              <a:spcBef>
                <a:spcPct val="50000"/>
              </a:spcBef>
              <a:buFont typeface="Arial" pitchFamily="34" charset="0"/>
              <a:buChar char="•"/>
            </a:pPr>
            <a:r>
              <a:rPr lang="en-US" dirty="0" smtClean="0">
                <a:cs typeface="Times New Roman" pitchFamily="18" charset="0"/>
              </a:rPr>
              <a:t>understand </a:t>
            </a:r>
            <a:r>
              <a:rPr lang="en-US" dirty="0">
                <a:cs typeface="Times New Roman" pitchFamily="18" charset="0"/>
              </a:rPr>
              <a:t>others’ </a:t>
            </a:r>
            <a:r>
              <a:rPr lang="en-US" dirty="0" smtClean="0">
                <a:cs typeface="Times New Roman" pitchFamily="18" charset="0"/>
              </a:rPr>
              <a:t>views</a:t>
            </a:r>
          </a:p>
          <a:p>
            <a:pPr>
              <a:spcBef>
                <a:spcPct val="50000"/>
              </a:spcBef>
              <a:buFont typeface="Arial" pitchFamily="34" charset="0"/>
              <a:buChar char="•"/>
            </a:pPr>
            <a:r>
              <a:rPr lang="en-US" dirty="0" smtClean="0">
                <a:cs typeface="Times New Roman" pitchFamily="18" charset="0"/>
              </a:rPr>
              <a:t>People </a:t>
            </a:r>
            <a:r>
              <a:rPr lang="en-US" dirty="0">
                <a:cs typeface="Times New Roman" pitchFamily="18" charset="0"/>
              </a:rPr>
              <a:t>listen to you and come to for </a:t>
            </a:r>
            <a:r>
              <a:rPr lang="en-US" dirty="0" smtClean="0">
                <a:cs typeface="Times New Roman" pitchFamily="18" charset="0"/>
              </a:rPr>
              <a:t>advice</a:t>
            </a:r>
          </a:p>
          <a:p>
            <a:pPr>
              <a:spcBef>
                <a:spcPct val="50000"/>
              </a:spcBef>
              <a:buFont typeface="Arial" pitchFamily="34" charset="0"/>
              <a:buChar char="•"/>
            </a:pPr>
            <a:r>
              <a:rPr lang="en-US" dirty="0" smtClean="0">
                <a:cs typeface="Times New Roman" pitchFamily="18" charset="0"/>
              </a:rPr>
              <a:t>prefer learning </a:t>
            </a:r>
            <a:r>
              <a:rPr lang="en-US" dirty="0">
                <a:cs typeface="Times New Roman" pitchFamily="18" charset="0"/>
              </a:rPr>
              <a:t>in groups or classes </a:t>
            </a:r>
            <a:endParaRPr lang="en-US" dirty="0" smtClean="0">
              <a:cs typeface="Times New Roman" pitchFamily="18" charset="0"/>
            </a:endParaRPr>
          </a:p>
          <a:p>
            <a:pPr>
              <a:spcBef>
                <a:spcPct val="50000"/>
              </a:spcBef>
              <a:buFont typeface="Arial" pitchFamily="34" charset="0"/>
              <a:buChar char="•"/>
            </a:pPr>
            <a:r>
              <a:rPr lang="en-US" dirty="0" smtClean="0">
                <a:cs typeface="Times New Roman" pitchFamily="18" charset="0"/>
              </a:rPr>
              <a:t>typically </a:t>
            </a:r>
            <a:r>
              <a:rPr lang="en-US" dirty="0">
                <a:cs typeface="Times New Roman" pitchFamily="18" charset="0"/>
              </a:rPr>
              <a:t>like to spend one-on-one time with a teacher or an </a:t>
            </a:r>
            <a:r>
              <a:rPr lang="en-US" dirty="0" smtClean="0">
                <a:cs typeface="Times New Roman" pitchFamily="18" charset="0"/>
              </a:rPr>
              <a:t>instructor</a:t>
            </a:r>
            <a:endParaRPr lang="en-US" dirty="0"/>
          </a:p>
        </p:txBody>
      </p:sp>
      <p:pic>
        <p:nvPicPr>
          <p:cNvPr id="32772" name="Picture 4" descr="social_network"/>
          <p:cNvPicPr>
            <a:picLocks noChangeAspect="1" noChangeArrowheads="1"/>
          </p:cNvPicPr>
          <p:nvPr/>
        </p:nvPicPr>
        <p:blipFill>
          <a:blip r:embed="rId2" cstate="print"/>
          <a:srcRect/>
          <a:stretch>
            <a:fillRect/>
          </a:stretch>
        </p:blipFill>
        <p:spPr bwMode="auto">
          <a:xfrm>
            <a:off x="3886200" y="152400"/>
            <a:ext cx="5029200" cy="37719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28600" y="152400"/>
            <a:ext cx="5410200" cy="5355312"/>
          </a:xfrm>
          <a:prstGeom prst="rect">
            <a:avLst/>
          </a:prstGeom>
          <a:noFill/>
          <a:ln w="9525">
            <a:noFill/>
            <a:miter lim="800000"/>
            <a:headEnd/>
            <a:tailEnd/>
          </a:ln>
          <a:effectLst/>
        </p:spPr>
        <p:txBody>
          <a:bodyPr>
            <a:spAutoFit/>
          </a:bodyPr>
          <a:lstStyle/>
          <a:p>
            <a:pPr>
              <a:spcBef>
                <a:spcPct val="50000"/>
              </a:spcBef>
              <a:buFont typeface="Arial" pitchFamily="34" charset="0"/>
              <a:buChar char="•"/>
            </a:pPr>
            <a:r>
              <a:rPr lang="en-US" b="1" dirty="0">
                <a:cs typeface="Times New Roman" pitchFamily="18" charset="0"/>
              </a:rPr>
              <a:t>Solitary </a:t>
            </a:r>
            <a:r>
              <a:rPr lang="en-US" b="1" dirty="0" smtClean="0">
                <a:cs typeface="Times New Roman" pitchFamily="18" charset="0"/>
              </a:rPr>
              <a:t>Style</a:t>
            </a:r>
            <a:endParaRPr lang="en-US" dirty="0">
              <a:cs typeface="Times New Roman" pitchFamily="18" charset="0"/>
            </a:endParaRPr>
          </a:p>
          <a:p>
            <a:pPr>
              <a:spcBef>
                <a:spcPct val="50000"/>
              </a:spcBef>
              <a:buFont typeface="Arial" pitchFamily="34" charset="0"/>
              <a:buChar char="•"/>
            </a:pPr>
            <a:r>
              <a:rPr lang="en-US" dirty="0" smtClean="0">
                <a:cs typeface="Times New Roman" pitchFamily="18" charset="0"/>
              </a:rPr>
              <a:t> private</a:t>
            </a:r>
            <a:r>
              <a:rPr lang="en-US" dirty="0">
                <a:cs typeface="Times New Roman" pitchFamily="18" charset="0"/>
              </a:rPr>
              <a:t>, introspective and/or </a:t>
            </a:r>
            <a:r>
              <a:rPr lang="en-US" dirty="0" smtClean="0">
                <a:cs typeface="Times New Roman" pitchFamily="18" charset="0"/>
              </a:rPr>
              <a:t>independent</a:t>
            </a:r>
          </a:p>
          <a:p>
            <a:pPr>
              <a:spcBef>
                <a:spcPct val="50000"/>
              </a:spcBef>
              <a:buFont typeface="Arial" pitchFamily="34" charset="0"/>
              <a:buChar char="•"/>
            </a:pPr>
            <a:r>
              <a:rPr lang="en-US" dirty="0" smtClean="0">
                <a:cs typeface="Times New Roman" pitchFamily="18" charset="0"/>
              </a:rPr>
              <a:t> concentrate </a:t>
            </a:r>
            <a:r>
              <a:rPr lang="en-US" dirty="0">
                <a:cs typeface="Times New Roman" pitchFamily="18" charset="0"/>
              </a:rPr>
              <a:t>and focus on a specific subject, topic, or concept without outside </a:t>
            </a:r>
            <a:r>
              <a:rPr lang="en-US" dirty="0" smtClean="0">
                <a:cs typeface="Times New Roman" pitchFamily="18" charset="0"/>
              </a:rPr>
              <a:t>help</a:t>
            </a:r>
          </a:p>
          <a:p>
            <a:pPr>
              <a:spcBef>
                <a:spcPct val="50000"/>
              </a:spcBef>
              <a:buFont typeface="Arial" pitchFamily="34" charset="0"/>
              <a:buChar char="•"/>
            </a:pPr>
            <a:r>
              <a:rPr lang="en-US" dirty="0" smtClean="0">
                <a:cs typeface="Times New Roman" pitchFamily="18" charset="0"/>
              </a:rPr>
              <a:t> very </a:t>
            </a:r>
            <a:r>
              <a:rPr lang="en-US" dirty="0">
                <a:cs typeface="Times New Roman" pitchFamily="18" charset="0"/>
              </a:rPr>
              <a:t>self aware </a:t>
            </a:r>
            <a:endParaRPr lang="en-US" dirty="0" smtClean="0">
              <a:cs typeface="Times New Roman" pitchFamily="18" charset="0"/>
            </a:endParaRPr>
          </a:p>
          <a:p>
            <a:pPr>
              <a:spcBef>
                <a:spcPct val="50000"/>
              </a:spcBef>
              <a:buFont typeface="Arial" pitchFamily="34" charset="0"/>
              <a:buChar char="•"/>
            </a:pPr>
            <a:r>
              <a:rPr lang="en-US" dirty="0" smtClean="0">
                <a:cs typeface="Times New Roman" pitchFamily="18" charset="0"/>
              </a:rPr>
              <a:t>able </a:t>
            </a:r>
            <a:r>
              <a:rPr lang="en-US" dirty="0">
                <a:cs typeface="Times New Roman" pitchFamily="18" charset="0"/>
              </a:rPr>
              <a:t>to analyze the different ways you think and </a:t>
            </a:r>
            <a:r>
              <a:rPr lang="en-US" dirty="0" smtClean="0">
                <a:cs typeface="Times New Roman" pitchFamily="18" charset="0"/>
              </a:rPr>
              <a:t>feel</a:t>
            </a:r>
          </a:p>
          <a:p>
            <a:pPr>
              <a:spcBef>
                <a:spcPct val="50000"/>
              </a:spcBef>
              <a:buFont typeface="Arial" pitchFamily="34" charset="0"/>
              <a:buChar char="•"/>
            </a:pPr>
            <a:r>
              <a:rPr lang="en-US" dirty="0" smtClean="0">
                <a:cs typeface="Times New Roman" pitchFamily="18" charset="0"/>
              </a:rPr>
              <a:t> prefer </a:t>
            </a:r>
            <a:r>
              <a:rPr lang="en-US" dirty="0">
                <a:cs typeface="Times New Roman" pitchFamily="18" charset="0"/>
              </a:rPr>
              <a:t>to work on problems by retreating to somewhere quiet and working through possible solutions by </a:t>
            </a:r>
            <a:r>
              <a:rPr lang="en-US" dirty="0" smtClean="0">
                <a:cs typeface="Times New Roman" pitchFamily="18" charset="0"/>
              </a:rPr>
              <a:t>themselves</a:t>
            </a:r>
          </a:p>
          <a:p>
            <a:pPr>
              <a:spcBef>
                <a:spcPct val="50000"/>
              </a:spcBef>
              <a:buFont typeface="Arial" pitchFamily="34" charset="0"/>
              <a:buChar char="•"/>
            </a:pPr>
            <a:r>
              <a:rPr lang="en-US" dirty="0" smtClean="0">
                <a:cs typeface="Times New Roman" pitchFamily="18" charset="0"/>
              </a:rPr>
              <a:t>need </a:t>
            </a:r>
            <a:r>
              <a:rPr lang="en-US" dirty="0">
                <a:cs typeface="Times New Roman" pitchFamily="18" charset="0"/>
              </a:rPr>
              <a:t>to be careful, as they may spend too much time trying to solve a problem that they could more easily solve by talking to someone or working with a group.</a:t>
            </a:r>
            <a:br>
              <a:rPr lang="en-US" dirty="0">
                <a:cs typeface="Times New Roman" pitchFamily="18" charset="0"/>
              </a:rPr>
            </a:br>
            <a:r>
              <a:rPr lang="en-US" dirty="0">
                <a:cs typeface="Times New Roman" pitchFamily="18" charset="0"/>
              </a:rPr>
              <a:t/>
            </a:r>
            <a:br>
              <a:rPr lang="en-US" dirty="0">
                <a:cs typeface="Times New Roman" pitchFamily="18" charset="0"/>
              </a:rPr>
            </a:br>
            <a:endParaRPr lang="en-US" dirty="0">
              <a:cs typeface="Times New Roman" pitchFamily="18" charset="0"/>
            </a:endParaRPr>
          </a:p>
        </p:txBody>
      </p:sp>
      <p:pic>
        <p:nvPicPr>
          <p:cNvPr id="33798" name="Picture 6" descr="the-thinker"/>
          <p:cNvPicPr>
            <a:picLocks noChangeAspect="1" noChangeArrowheads="1"/>
          </p:cNvPicPr>
          <p:nvPr/>
        </p:nvPicPr>
        <p:blipFill>
          <a:blip r:embed="rId2" cstate="print"/>
          <a:srcRect/>
          <a:stretch>
            <a:fillRect/>
          </a:stretch>
        </p:blipFill>
        <p:spPr bwMode="auto">
          <a:xfrm>
            <a:off x="5867400" y="1066800"/>
            <a:ext cx="2946400" cy="4419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04800" y="609600"/>
            <a:ext cx="8077200" cy="701675"/>
          </a:xfrm>
          <a:prstGeom prst="rect">
            <a:avLst/>
          </a:prstGeom>
          <a:noFill/>
          <a:ln w="9525">
            <a:noFill/>
            <a:miter lim="800000"/>
            <a:headEnd/>
            <a:tailEnd/>
          </a:ln>
          <a:effectLst/>
        </p:spPr>
        <p:txBody>
          <a:bodyPr>
            <a:spAutoFit/>
          </a:bodyPr>
          <a:lstStyle/>
          <a:p>
            <a:pPr>
              <a:spcBef>
                <a:spcPct val="50000"/>
              </a:spcBef>
            </a:pPr>
            <a:r>
              <a:rPr lang="en-US" sz="4000" b="1">
                <a:solidFill>
                  <a:srgbClr val="FF0000"/>
                </a:solidFill>
                <a:latin typeface="Bradley Hand ITC" pitchFamily="66" charset="0"/>
              </a:rPr>
              <a:t>Lesson 6: Improving Your Memory</a:t>
            </a:r>
          </a:p>
        </p:txBody>
      </p:sp>
      <p:sp>
        <p:nvSpPr>
          <p:cNvPr id="30723" name="Text Box 3"/>
          <p:cNvSpPr txBox="1">
            <a:spLocks noChangeArrowheads="1"/>
          </p:cNvSpPr>
          <p:nvPr/>
        </p:nvSpPr>
        <p:spPr bwMode="auto">
          <a:xfrm>
            <a:off x="533400" y="1752600"/>
            <a:ext cx="6324600" cy="410845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Remembering information is essential to your ability to excel in school and later in your career. If you are unable to remember what you’ve learned, then you won’t be able perform well on tests, and you will be unable to apply what you’ve learned in the real world. Remembering information is an essential skill.</a:t>
            </a:r>
            <a:br>
              <a:rPr lang="en-US">
                <a:cs typeface="Times New Roman" pitchFamily="18" charset="0"/>
              </a:rPr>
            </a:br>
            <a:r>
              <a:rPr lang="en-US">
                <a:cs typeface="Times New Roman" pitchFamily="18" charset="0"/>
              </a:rPr>
              <a:t/>
            </a:r>
            <a:br>
              <a:rPr lang="en-US">
                <a:cs typeface="Times New Roman" pitchFamily="18" charset="0"/>
              </a:rPr>
            </a:br>
            <a:r>
              <a:rPr lang="en-US">
                <a:cs typeface="Times New Roman" pitchFamily="18" charset="0"/>
              </a:rPr>
              <a:t>The following are a few proven tips and strategies for improving your ability to remember information.</a:t>
            </a:r>
            <a:r>
              <a:rPr lang="en-US"/>
              <a:t> </a:t>
            </a:r>
          </a:p>
        </p:txBody>
      </p:sp>
      <p:pic>
        <p:nvPicPr>
          <p:cNvPr id="30724" name="Picture 4" descr="remember"/>
          <p:cNvPicPr>
            <a:picLocks noChangeAspect="1" noChangeArrowheads="1"/>
          </p:cNvPicPr>
          <p:nvPr/>
        </p:nvPicPr>
        <p:blipFill>
          <a:blip r:embed="rId2" cstate="print"/>
          <a:srcRect/>
          <a:stretch>
            <a:fillRect/>
          </a:stretch>
        </p:blipFill>
        <p:spPr bwMode="auto">
          <a:xfrm>
            <a:off x="6781800" y="1905000"/>
            <a:ext cx="2101850" cy="2133600"/>
          </a:xfrm>
          <a:prstGeom prst="rect">
            <a:avLst/>
          </a:prstGeom>
          <a:noFill/>
          <a:ln w="9525">
            <a:noFill/>
            <a:miter lim="800000"/>
            <a:headEnd/>
            <a:tailEnd/>
          </a:ln>
        </p:spPr>
      </p:pic>
      <p:pic>
        <p:nvPicPr>
          <p:cNvPr id="30725" name="Picture 5"/>
          <p:cNvPicPr>
            <a:picLocks noChangeAspect="1" noChangeArrowheads="1"/>
          </p:cNvPicPr>
          <p:nvPr/>
        </p:nvPicPr>
        <p:blipFill>
          <a:blip r:embed="rId3" cstate="print"/>
          <a:srcRect/>
          <a:stretch>
            <a:fillRect/>
          </a:stretch>
        </p:blipFill>
        <p:spPr bwMode="auto">
          <a:xfrm>
            <a:off x="6934200" y="4876800"/>
            <a:ext cx="2209800" cy="19812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304800"/>
            <a:ext cx="4800600" cy="6324808"/>
          </a:xfrm>
          <a:prstGeom prst="rect">
            <a:avLst/>
          </a:prstGeom>
          <a:noFill/>
          <a:ln w="9525">
            <a:noFill/>
            <a:miter lim="800000"/>
            <a:headEnd/>
            <a:tailEnd/>
          </a:ln>
          <a:effectLst/>
        </p:spPr>
        <p:txBody>
          <a:bodyPr wrap="square">
            <a:spAutoFit/>
          </a:bodyPr>
          <a:lstStyle/>
          <a:p>
            <a:pPr>
              <a:spcBef>
                <a:spcPct val="50000"/>
              </a:spcBef>
              <a:buFontTx/>
              <a:buChar char="•"/>
            </a:pPr>
            <a:r>
              <a:rPr lang="en-US" b="1" dirty="0">
                <a:cs typeface="Times New Roman" pitchFamily="18" charset="0"/>
              </a:rPr>
              <a:t>Make the information </a:t>
            </a:r>
            <a:r>
              <a:rPr lang="en-US" b="1" dirty="0" smtClean="0">
                <a:cs typeface="Times New Roman" pitchFamily="18" charset="0"/>
              </a:rPr>
              <a:t>meaningful</a:t>
            </a:r>
            <a:endParaRPr lang="en-US" dirty="0">
              <a:cs typeface="Times New Roman" pitchFamily="18" charset="0"/>
            </a:endParaRPr>
          </a:p>
          <a:p>
            <a:pPr>
              <a:spcBef>
                <a:spcPct val="50000"/>
              </a:spcBef>
              <a:buFontTx/>
              <a:buChar char="•"/>
            </a:pPr>
            <a:r>
              <a:rPr lang="en-US" dirty="0" smtClean="0">
                <a:cs typeface="Times New Roman" pitchFamily="18" charset="0"/>
              </a:rPr>
              <a:t>One </a:t>
            </a:r>
            <a:r>
              <a:rPr lang="en-US" dirty="0">
                <a:cs typeface="Times New Roman" pitchFamily="18" charset="0"/>
              </a:rPr>
              <a:t>of the most common reasons that students don't remember is because material is presented in a way that is confusing or doesn't make sense. </a:t>
            </a:r>
            <a:endParaRPr lang="en-US" dirty="0" smtClean="0">
              <a:cs typeface="Times New Roman" pitchFamily="18" charset="0"/>
            </a:endParaRPr>
          </a:p>
          <a:p>
            <a:pPr>
              <a:spcBef>
                <a:spcPct val="50000"/>
              </a:spcBef>
              <a:buFontTx/>
              <a:buChar char="•"/>
            </a:pPr>
            <a:r>
              <a:rPr lang="en-US" dirty="0" smtClean="0">
                <a:cs typeface="Times New Roman" pitchFamily="18" charset="0"/>
              </a:rPr>
              <a:t>Students </a:t>
            </a:r>
            <a:r>
              <a:rPr lang="en-US" dirty="0">
                <a:cs typeface="Times New Roman" pitchFamily="18" charset="0"/>
              </a:rPr>
              <a:t>who try to memorize information they don't fully understand struggle to remember what they've read or heard. </a:t>
            </a:r>
            <a:endParaRPr lang="en-US" dirty="0" smtClean="0">
              <a:cs typeface="Times New Roman" pitchFamily="18" charset="0"/>
            </a:endParaRPr>
          </a:p>
          <a:p>
            <a:pPr lvl="1">
              <a:spcBef>
                <a:spcPct val="50000"/>
              </a:spcBef>
              <a:buFontTx/>
              <a:buChar char="•"/>
            </a:pPr>
            <a:r>
              <a:rPr lang="en-US" dirty="0" smtClean="0">
                <a:cs typeface="Times New Roman" pitchFamily="18" charset="0"/>
              </a:rPr>
              <a:t>Don't </a:t>
            </a:r>
            <a:r>
              <a:rPr lang="en-US" dirty="0">
                <a:cs typeface="Times New Roman" pitchFamily="18" charset="0"/>
              </a:rPr>
              <a:t>try to memorize the author's </a:t>
            </a:r>
            <a:r>
              <a:rPr lang="en-US" dirty="0" smtClean="0">
                <a:cs typeface="Times New Roman" pitchFamily="18" charset="0"/>
              </a:rPr>
              <a:t>words.</a:t>
            </a:r>
          </a:p>
          <a:p>
            <a:pPr lvl="1">
              <a:spcBef>
                <a:spcPct val="50000"/>
              </a:spcBef>
              <a:buFontTx/>
              <a:buChar char="•"/>
            </a:pPr>
            <a:r>
              <a:rPr lang="en-US" dirty="0" smtClean="0">
                <a:cs typeface="Times New Roman" pitchFamily="18" charset="0"/>
              </a:rPr>
              <a:t>First</a:t>
            </a:r>
            <a:r>
              <a:rPr lang="en-US" dirty="0">
                <a:cs typeface="Times New Roman" pitchFamily="18" charset="0"/>
              </a:rPr>
              <a:t>, put the information you're reading or hearing into your words, as your own words are going to be meaningful and easy to understand. </a:t>
            </a:r>
            <a:endParaRPr lang="en-US" dirty="0" smtClean="0">
              <a:cs typeface="Times New Roman" pitchFamily="18" charset="0"/>
            </a:endParaRPr>
          </a:p>
          <a:p>
            <a:pPr lvl="1">
              <a:spcBef>
                <a:spcPct val="50000"/>
              </a:spcBef>
              <a:buFontTx/>
              <a:buChar char="•"/>
            </a:pPr>
            <a:r>
              <a:rPr lang="en-US" dirty="0" smtClean="0">
                <a:cs typeface="Times New Roman" pitchFamily="18" charset="0"/>
              </a:rPr>
              <a:t>If </a:t>
            </a:r>
            <a:r>
              <a:rPr lang="en-US" dirty="0">
                <a:cs typeface="Times New Roman" pitchFamily="18" charset="0"/>
              </a:rPr>
              <a:t>you can't put information, a concept, or idea in your own words, it’s very unlikely that you're going to be able to remember the material for very long. </a:t>
            </a:r>
          </a:p>
        </p:txBody>
      </p:sp>
      <p:pic>
        <p:nvPicPr>
          <p:cNvPr id="36867" name="Picture 3"/>
          <p:cNvPicPr>
            <a:picLocks noChangeAspect="1" noChangeArrowheads="1"/>
          </p:cNvPicPr>
          <p:nvPr/>
        </p:nvPicPr>
        <p:blipFill>
          <a:blip r:embed="rId2" cstate="print"/>
          <a:srcRect/>
          <a:stretch>
            <a:fillRect/>
          </a:stretch>
        </p:blipFill>
        <p:spPr bwMode="auto">
          <a:xfrm>
            <a:off x="5253038" y="838200"/>
            <a:ext cx="3605212" cy="47244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4800" y="533400"/>
            <a:ext cx="4953000" cy="4801314"/>
          </a:xfrm>
          <a:prstGeom prst="rect">
            <a:avLst/>
          </a:prstGeom>
          <a:noFill/>
          <a:ln w="9525">
            <a:noFill/>
            <a:miter lim="800000"/>
            <a:headEnd/>
            <a:tailEnd/>
          </a:ln>
          <a:effectLst/>
        </p:spPr>
        <p:txBody>
          <a:bodyPr>
            <a:spAutoFit/>
          </a:bodyPr>
          <a:lstStyle/>
          <a:p>
            <a:pPr>
              <a:spcBef>
                <a:spcPct val="50000"/>
              </a:spcBef>
              <a:buFontTx/>
              <a:buChar char="•"/>
            </a:pPr>
            <a:r>
              <a:rPr lang="en-US" b="1" dirty="0">
                <a:cs typeface="Times New Roman" pitchFamily="18" charset="0"/>
              </a:rPr>
              <a:t>Organize the </a:t>
            </a:r>
            <a:r>
              <a:rPr lang="en-US" b="1" dirty="0" smtClean="0">
                <a:cs typeface="Times New Roman" pitchFamily="18" charset="0"/>
              </a:rPr>
              <a:t>information</a:t>
            </a:r>
            <a:endParaRPr lang="en-US" dirty="0">
              <a:cs typeface="Times New Roman" pitchFamily="18" charset="0"/>
            </a:endParaRPr>
          </a:p>
          <a:p>
            <a:pPr>
              <a:spcBef>
                <a:spcPct val="50000"/>
              </a:spcBef>
              <a:buFontTx/>
              <a:buChar char="•"/>
            </a:pPr>
            <a:r>
              <a:rPr lang="en-US" dirty="0" smtClean="0">
                <a:cs typeface="Times New Roman" pitchFamily="18" charset="0"/>
              </a:rPr>
              <a:t>Organizing </a:t>
            </a:r>
            <a:r>
              <a:rPr lang="en-US" dirty="0">
                <a:cs typeface="Times New Roman" pitchFamily="18" charset="0"/>
              </a:rPr>
              <a:t>material into to logical categories will help you learn, memorize, and recall information more effectively. </a:t>
            </a:r>
            <a:endParaRPr lang="en-US" dirty="0" smtClean="0">
              <a:cs typeface="Times New Roman" pitchFamily="18" charset="0"/>
            </a:endParaRPr>
          </a:p>
          <a:p>
            <a:pPr lvl="1">
              <a:spcBef>
                <a:spcPct val="50000"/>
              </a:spcBef>
              <a:buFontTx/>
              <a:buChar char="•"/>
            </a:pPr>
            <a:r>
              <a:rPr lang="en-US" dirty="0" smtClean="0">
                <a:cs typeface="Times New Roman" pitchFamily="18" charset="0"/>
              </a:rPr>
              <a:t>For </a:t>
            </a:r>
            <a:r>
              <a:rPr lang="en-US" dirty="0">
                <a:cs typeface="Times New Roman" pitchFamily="18" charset="0"/>
              </a:rPr>
              <a:t>example, if you have several dates you need to remember for a history test, putting the dates in chronological order according to a sequential storyline can make recalling each date much </a:t>
            </a:r>
            <a:r>
              <a:rPr lang="en-US" dirty="0" smtClean="0">
                <a:cs typeface="Times New Roman" pitchFamily="18" charset="0"/>
              </a:rPr>
              <a:t>easier.</a:t>
            </a:r>
          </a:p>
          <a:p>
            <a:pPr lvl="1">
              <a:spcBef>
                <a:spcPct val="50000"/>
              </a:spcBef>
              <a:buFontTx/>
              <a:buChar char="•"/>
            </a:pPr>
            <a:r>
              <a:rPr lang="en-US" dirty="0" smtClean="0">
                <a:cs typeface="Times New Roman" pitchFamily="18" charset="0"/>
              </a:rPr>
              <a:t>Instead </a:t>
            </a:r>
            <a:r>
              <a:rPr lang="en-US" dirty="0">
                <a:cs typeface="Times New Roman" pitchFamily="18" charset="0"/>
              </a:rPr>
              <a:t>of memorizing random dates, you associate each date with a specific event that leads to another </a:t>
            </a:r>
            <a:r>
              <a:rPr lang="en-US" dirty="0" smtClean="0">
                <a:cs typeface="Times New Roman" pitchFamily="18" charset="0"/>
              </a:rPr>
              <a:t>event.</a:t>
            </a:r>
          </a:p>
          <a:p>
            <a:pPr>
              <a:spcBef>
                <a:spcPct val="50000"/>
              </a:spcBef>
              <a:buFontTx/>
              <a:buChar char="•"/>
            </a:pPr>
            <a:r>
              <a:rPr lang="en-US" dirty="0" smtClean="0">
                <a:cs typeface="Times New Roman" pitchFamily="18" charset="0"/>
              </a:rPr>
              <a:t>Information </a:t>
            </a:r>
            <a:r>
              <a:rPr lang="en-US" dirty="0">
                <a:cs typeface="Times New Roman" pitchFamily="18" charset="0"/>
              </a:rPr>
              <a:t>that is well organized is much easier to learn and remember than information that is unorganized. </a:t>
            </a:r>
          </a:p>
        </p:txBody>
      </p:sp>
      <p:pic>
        <p:nvPicPr>
          <p:cNvPr id="37892" name="Picture 4"/>
          <p:cNvPicPr>
            <a:picLocks noChangeAspect="1" noChangeArrowheads="1"/>
          </p:cNvPicPr>
          <p:nvPr/>
        </p:nvPicPr>
        <p:blipFill>
          <a:blip r:embed="rId2" cstate="print"/>
          <a:srcRect/>
          <a:stretch>
            <a:fillRect/>
          </a:stretch>
        </p:blipFill>
        <p:spPr bwMode="auto">
          <a:xfrm>
            <a:off x="5410200" y="381000"/>
            <a:ext cx="3514725" cy="24606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09600" y="685800"/>
            <a:ext cx="7010400" cy="701675"/>
          </a:xfrm>
          <a:prstGeom prst="rect">
            <a:avLst/>
          </a:prstGeom>
          <a:noFill/>
          <a:ln w="9525">
            <a:noFill/>
            <a:miter lim="800000"/>
            <a:headEnd/>
            <a:tailEnd/>
          </a:ln>
          <a:effectLst/>
        </p:spPr>
        <p:txBody>
          <a:bodyPr>
            <a:spAutoFit/>
          </a:bodyPr>
          <a:lstStyle/>
          <a:p>
            <a:pPr>
              <a:spcBef>
                <a:spcPct val="50000"/>
              </a:spcBef>
            </a:pPr>
            <a:r>
              <a:rPr lang="en-US" sz="4000" b="1">
                <a:solidFill>
                  <a:srgbClr val="FF0000"/>
                </a:solidFill>
                <a:latin typeface="Bradley Hand ITC" pitchFamily="66" charset="0"/>
              </a:rPr>
              <a:t>Lesson 2: Note Taking</a:t>
            </a:r>
          </a:p>
        </p:txBody>
      </p:sp>
      <p:sp>
        <p:nvSpPr>
          <p:cNvPr id="6147" name="Text Box 3"/>
          <p:cNvSpPr txBox="1">
            <a:spLocks noChangeArrowheads="1"/>
          </p:cNvSpPr>
          <p:nvPr/>
        </p:nvSpPr>
        <p:spPr bwMode="auto">
          <a:xfrm>
            <a:off x="685800" y="1828800"/>
            <a:ext cx="6477000" cy="2723823"/>
          </a:xfrm>
          <a:prstGeom prst="rect">
            <a:avLst/>
          </a:prstGeom>
          <a:noFill/>
          <a:ln w="9525">
            <a:noFill/>
            <a:miter lim="800000"/>
            <a:headEnd/>
            <a:tailEnd/>
          </a:ln>
          <a:effectLst/>
        </p:spPr>
        <p:txBody>
          <a:bodyPr>
            <a:spAutoFit/>
          </a:bodyPr>
          <a:lstStyle/>
          <a:p>
            <a:pPr>
              <a:spcBef>
                <a:spcPct val="50000"/>
              </a:spcBef>
            </a:pPr>
            <a:r>
              <a:rPr lang="en-US" b="1" dirty="0">
                <a:cs typeface="Times New Roman" pitchFamily="18" charset="0"/>
              </a:rPr>
              <a:t>Improving Your Note Taking</a:t>
            </a:r>
          </a:p>
          <a:p>
            <a:pPr>
              <a:spcBef>
                <a:spcPct val="50000"/>
              </a:spcBef>
            </a:pPr>
            <a:r>
              <a:rPr lang="en-US" dirty="0">
                <a:cs typeface="Times New Roman" pitchFamily="18" charset="0"/>
              </a:rPr>
              <a:t>Learning how to take good notes in class is an important part of study preparation. </a:t>
            </a:r>
            <a:endParaRPr lang="en-US" dirty="0" smtClean="0">
              <a:cs typeface="Times New Roman" pitchFamily="18" charset="0"/>
            </a:endParaRPr>
          </a:p>
          <a:p>
            <a:pPr>
              <a:spcBef>
                <a:spcPct val="50000"/>
              </a:spcBef>
            </a:pPr>
            <a:r>
              <a:rPr lang="en-US" dirty="0" smtClean="0">
                <a:cs typeface="Times New Roman" pitchFamily="18" charset="0"/>
              </a:rPr>
              <a:t>The </a:t>
            </a:r>
            <a:r>
              <a:rPr lang="en-US" dirty="0">
                <a:cs typeface="Times New Roman" pitchFamily="18" charset="0"/>
              </a:rPr>
              <a:t>information provided and topics covered by your teacher are what you will be studying. </a:t>
            </a:r>
            <a:endParaRPr lang="en-US" dirty="0" smtClean="0">
              <a:cs typeface="Times New Roman" pitchFamily="18" charset="0"/>
            </a:endParaRPr>
          </a:p>
          <a:p>
            <a:pPr>
              <a:spcBef>
                <a:spcPct val="50000"/>
              </a:spcBef>
            </a:pPr>
            <a:r>
              <a:rPr lang="en-US" dirty="0" smtClean="0">
                <a:cs typeface="Times New Roman" pitchFamily="18" charset="0"/>
              </a:rPr>
              <a:t>If </a:t>
            </a:r>
            <a:r>
              <a:rPr lang="en-US" dirty="0">
                <a:cs typeface="Times New Roman" pitchFamily="18" charset="0"/>
              </a:rPr>
              <a:t>you don’t take good notes in class, you won’t know what to study once class is over.</a:t>
            </a:r>
            <a:br>
              <a:rPr lang="en-US" dirty="0">
                <a:cs typeface="Times New Roman" pitchFamily="18" charset="0"/>
              </a:rPr>
            </a:br>
            <a:endParaRPr lang="en-US" dirty="0"/>
          </a:p>
        </p:txBody>
      </p:sp>
      <p:pic>
        <p:nvPicPr>
          <p:cNvPr id="6148" name="Picture 4"/>
          <p:cNvPicPr>
            <a:picLocks noChangeAspect="1" noChangeArrowheads="1"/>
          </p:cNvPicPr>
          <p:nvPr/>
        </p:nvPicPr>
        <p:blipFill>
          <a:blip r:embed="rId2" cstate="print"/>
          <a:srcRect/>
          <a:stretch>
            <a:fillRect/>
          </a:stretch>
        </p:blipFill>
        <p:spPr bwMode="auto">
          <a:xfrm>
            <a:off x="6096000" y="0"/>
            <a:ext cx="2076450" cy="2008188"/>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28600" y="152400"/>
            <a:ext cx="5181600" cy="2308324"/>
          </a:xfrm>
          <a:prstGeom prst="rect">
            <a:avLst/>
          </a:prstGeom>
          <a:noFill/>
          <a:ln w="9525">
            <a:noFill/>
            <a:miter lim="800000"/>
            <a:headEnd/>
            <a:tailEnd/>
          </a:ln>
          <a:effectLst/>
        </p:spPr>
        <p:txBody>
          <a:bodyPr>
            <a:spAutoFit/>
          </a:bodyPr>
          <a:lstStyle/>
          <a:p>
            <a:pPr>
              <a:spcBef>
                <a:spcPct val="50000"/>
              </a:spcBef>
              <a:buFontTx/>
              <a:buChar char="•"/>
            </a:pPr>
            <a:r>
              <a:rPr lang="en-US" b="1" dirty="0">
                <a:cs typeface="Times New Roman" pitchFamily="18" charset="0"/>
              </a:rPr>
              <a:t>Use pictures to improve </a:t>
            </a:r>
            <a:r>
              <a:rPr lang="en-US" b="1" dirty="0" smtClean="0">
                <a:cs typeface="Times New Roman" pitchFamily="18" charset="0"/>
              </a:rPr>
              <a:t>memory</a:t>
            </a:r>
            <a:endParaRPr lang="en-US" dirty="0">
              <a:cs typeface="Times New Roman" pitchFamily="18" charset="0"/>
            </a:endParaRPr>
          </a:p>
          <a:p>
            <a:pPr lvl="1">
              <a:spcBef>
                <a:spcPct val="50000"/>
              </a:spcBef>
              <a:buFontTx/>
              <a:buChar char="•"/>
            </a:pPr>
            <a:r>
              <a:rPr lang="en-US" dirty="0" smtClean="0">
                <a:cs typeface="Times New Roman" pitchFamily="18" charset="0"/>
              </a:rPr>
              <a:t>More </a:t>
            </a:r>
            <a:r>
              <a:rPr lang="en-US" dirty="0">
                <a:cs typeface="Times New Roman" pitchFamily="18" charset="0"/>
              </a:rPr>
              <a:t>often than not, a person's memory for pictures or images is far better than his or her memory for words. </a:t>
            </a:r>
            <a:endParaRPr lang="en-US" dirty="0" smtClean="0">
              <a:cs typeface="Times New Roman" pitchFamily="18" charset="0"/>
            </a:endParaRPr>
          </a:p>
          <a:p>
            <a:pPr lvl="1">
              <a:spcBef>
                <a:spcPct val="50000"/>
              </a:spcBef>
              <a:buFontTx/>
              <a:buChar char="•"/>
            </a:pPr>
            <a:r>
              <a:rPr lang="en-US" dirty="0" smtClean="0">
                <a:cs typeface="Times New Roman" pitchFamily="18" charset="0"/>
              </a:rPr>
              <a:t>Creating </a:t>
            </a:r>
            <a:r>
              <a:rPr lang="en-US" dirty="0">
                <a:cs typeface="Times New Roman" pitchFamily="18" charset="0"/>
              </a:rPr>
              <a:t>a mental picture can enhance a person's memory of verbal and written information. </a:t>
            </a:r>
            <a:endParaRPr lang="en-US" dirty="0"/>
          </a:p>
        </p:txBody>
      </p:sp>
      <p:sp>
        <p:nvSpPr>
          <p:cNvPr id="39939" name="AutoShape 3"/>
          <p:cNvSpPr>
            <a:spLocks noChangeAspect="1" noChangeArrowheads="1"/>
          </p:cNvSpPr>
          <p:nvPr/>
        </p:nvSpPr>
        <p:spPr bwMode="auto">
          <a:xfrm>
            <a:off x="2876550" y="1662113"/>
            <a:ext cx="3390900" cy="3533775"/>
          </a:xfrm>
          <a:prstGeom prst="rect">
            <a:avLst/>
          </a:prstGeom>
          <a:noFill/>
          <a:ln w="9525">
            <a:noFill/>
            <a:miter lim="800000"/>
            <a:headEnd/>
            <a:tailEnd/>
          </a:ln>
          <a:effectLst/>
        </p:spPr>
        <p:txBody>
          <a:bodyPr/>
          <a:lstStyle/>
          <a:p>
            <a:endParaRPr lang="en-US"/>
          </a:p>
        </p:txBody>
      </p:sp>
      <p:sp>
        <p:nvSpPr>
          <p:cNvPr id="39940" name="AutoShape 4"/>
          <p:cNvSpPr>
            <a:spLocks noChangeAspect="1" noChangeArrowheads="1"/>
          </p:cNvSpPr>
          <p:nvPr/>
        </p:nvSpPr>
        <p:spPr bwMode="auto">
          <a:xfrm>
            <a:off x="2876550" y="1662113"/>
            <a:ext cx="3390900" cy="3533775"/>
          </a:xfrm>
          <a:prstGeom prst="rect">
            <a:avLst/>
          </a:prstGeom>
          <a:noFill/>
          <a:ln w="9525">
            <a:noFill/>
            <a:miter lim="800000"/>
            <a:headEnd/>
            <a:tailEnd/>
          </a:ln>
          <a:effectLst/>
        </p:spPr>
        <p:txBody>
          <a:bodyPr/>
          <a:lstStyle/>
          <a:p>
            <a:endParaRPr lang="en-US"/>
          </a:p>
        </p:txBody>
      </p:sp>
      <p:sp>
        <p:nvSpPr>
          <p:cNvPr id="39941" name="AutoShape 5"/>
          <p:cNvSpPr>
            <a:spLocks noChangeAspect="1" noChangeArrowheads="1"/>
          </p:cNvSpPr>
          <p:nvPr/>
        </p:nvSpPr>
        <p:spPr bwMode="auto">
          <a:xfrm>
            <a:off x="2876550" y="1662113"/>
            <a:ext cx="3390900" cy="3533775"/>
          </a:xfrm>
          <a:prstGeom prst="rect">
            <a:avLst/>
          </a:prstGeom>
          <a:noFill/>
          <a:ln w="9525">
            <a:noFill/>
            <a:miter lim="800000"/>
            <a:headEnd/>
            <a:tailEnd/>
          </a:ln>
          <a:effectLst/>
        </p:spPr>
        <p:txBody>
          <a:bodyPr/>
          <a:lstStyle/>
          <a:p>
            <a:endParaRPr lang="en-US"/>
          </a:p>
        </p:txBody>
      </p:sp>
      <p:sp>
        <p:nvSpPr>
          <p:cNvPr id="39942" name="AutoShape 6"/>
          <p:cNvSpPr>
            <a:spLocks noChangeAspect="1" noChangeArrowheads="1"/>
          </p:cNvSpPr>
          <p:nvPr/>
        </p:nvSpPr>
        <p:spPr bwMode="auto">
          <a:xfrm>
            <a:off x="2876550" y="1662113"/>
            <a:ext cx="3390900" cy="3533775"/>
          </a:xfrm>
          <a:prstGeom prst="rect">
            <a:avLst/>
          </a:prstGeom>
          <a:noFill/>
          <a:ln w="9525">
            <a:noFill/>
            <a:miter lim="800000"/>
            <a:headEnd/>
            <a:tailEnd/>
          </a:ln>
          <a:effectLst/>
        </p:spPr>
        <p:txBody>
          <a:bodyPr/>
          <a:lstStyle/>
          <a:p>
            <a:endParaRPr lang="en-US"/>
          </a:p>
        </p:txBody>
      </p:sp>
      <p:pic>
        <p:nvPicPr>
          <p:cNvPr id="39943" name="Picture 7"/>
          <p:cNvPicPr>
            <a:picLocks noChangeAspect="1" noChangeArrowheads="1"/>
          </p:cNvPicPr>
          <p:nvPr/>
        </p:nvPicPr>
        <p:blipFill>
          <a:blip r:embed="rId2" cstate="print"/>
          <a:srcRect/>
          <a:stretch>
            <a:fillRect/>
          </a:stretch>
        </p:blipFill>
        <p:spPr bwMode="auto">
          <a:xfrm>
            <a:off x="5638800" y="1970088"/>
            <a:ext cx="3505200" cy="3382962"/>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28600" y="228600"/>
            <a:ext cx="5715000" cy="3416320"/>
          </a:xfrm>
          <a:prstGeom prst="rect">
            <a:avLst/>
          </a:prstGeom>
          <a:noFill/>
          <a:ln w="9525">
            <a:noFill/>
            <a:miter lim="800000"/>
            <a:headEnd/>
            <a:tailEnd/>
          </a:ln>
          <a:effectLst/>
        </p:spPr>
        <p:txBody>
          <a:bodyPr>
            <a:spAutoFit/>
          </a:bodyPr>
          <a:lstStyle/>
          <a:p>
            <a:pPr>
              <a:spcBef>
                <a:spcPct val="50000"/>
              </a:spcBef>
              <a:buFontTx/>
              <a:buChar char="•"/>
            </a:pPr>
            <a:r>
              <a:rPr lang="en-US" b="1" dirty="0">
                <a:cs typeface="Times New Roman" pitchFamily="18" charset="0"/>
              </a:rPr>
              <a:t>Mnemonic </a:t>
            </a:r>
            <a:r>
              <a:rPr lang="en-US" b="1" dirty="0" smtClean="0">
                <a:cs typeface="Times New Roman" pitchFamily="18" charset="0"/>
              </a:rPr>
              <a:t>devices</a:t>
            </a:r>
            <a:endParaRPr lang="en-US" dirty="0">
              <a:cs typeface="Times New Roman" pitchFamily="18" charset="0"/>
            </a:endParaRPr>
          </a:p>
          <a:p>
            <a:pPr lvl="1">
              <a:spcBef>
                <a:spcPct val="50000"/>
              </a:spcBef>
              <a:buFontTx/>
              <a:buChar char="•"/>
            </a:pPr>
            <a:r>
              <a:rPr lang="en-US" dirty="0" smtClean="0">
                <a:cs typeface="Times New Roman" pitchFamily="18" charset="0"/>
              </a:rPr>
              <a:t>Creating </a:t>
            </a:r>
            <a:r>
              <a:rPr lang="en-US" dirty="0">
                <a:cs typeface="Times New Roman" pitchFamily="18" charset="0"/>
              </a:rPr>
              <a:t>an acronym is a good strategy to use to remember information in any order. </a:t>
            </a:r>
            <a:endParaRPr lang="en-US" dirty="0" smtClean="0">
              <a:cs typeface="Times New Roman" pitchFamily="18" charset="0"/>
            </a:endParaRPr>
          </a:p>
          <a:p>
            <a:pPr lvl="1">
              <a:spcBef>
                <a:spcPct val="50000"/>
              </a:spcBef>
              <a:buFontTx/>
              <a:buChar char="•"/>
            </a:pPr>
            <a:r>
              <a:rPr lang="en-US" dirty="0" smtClean="0">
                <a:cs typeface="Times New Roman" pitchFamily="18" charset="0"/>
              </a:rPr>
              <a:t>An </a:t>
            </a:r>
            <a:r>
              <a:rPr lang="en-US" dirty="0">
                <a:cs typeface="Times New Roman" pitchFamily="18" charset="0"/>
              </a:rPr>
              <a:t>acronym is a word that is formed from the first letter of each fact to be remembered. </a:t>
            </a:r>
            <a:endParaRPr lang="en-US" dirty="0" smtClean="0">
              <a:cs typeface="Times New Roman" pitchFamily="18" charset="0"/>
            </a:endParaRPr>
          </a:p>
          <a:p>
            <a:pPr lvl="1">
              <a:spcBef>
                <a:spcPct val="50000"/>
              </a:spcBef>
              <a:buFontTx/>
              <a:buChar char="•"/>
            </a:pPr>
            <a:r>
              <a:rPr lang="en-US" dirty="0" smtClean="0">
                <a:cs typeface="Times New Roman" pitchFamily="18" charset="0"/>
              </a:rPr>
              <a:t>It </a:t>
            </a:r>
            <a:r>
              <a:rPr lang="en-US" dirty="0">
                <a:cs typeface="Times New Roman" pitchFamily="18" charset="0"/>
              </a:rPr>
              <a:t>can be a real word or a nonsense word you are able to pronounce. </a:t>
            </a:r>
            <a:endParaRPr lang="en-US" dirty="0" smtClean="0">
              <a:cs typeface="Times New Roman" pitchFamily="18" charset="0"/>
            </a:endParaRPr>
          </a:p>
          <a:p>
            <a:pPr lvl="1">
              <a:spcBef>
                <a:spcPct val="50000"/>
              </a:spcBef>
              <a:buFontTx/>
              <a:buChar char="•"/>
            </a:pPr>
            <a:r>
              <a:rPr lang="en-US" dirty="0" smtClean="0">
                <a:cs typeface="Times New Roman" pitchFamily="18" charset="0"/>
              </a:rPr>
              <a:t>For </a:t>
            </a:r>
            <a:r>
              <a:rPr lang="en-US" dirty="0">
                <a:cs typeface="Times New Roman" pitchFamily="18" charset="0"/>
              </a:rPr>
              <a:t>example, MADD is an acronym for Mothers Against Drunk Drivers (Destructive Decisions). </a:t>
            </a:r>
          </a:p>
        </p:txBody>
      </p:sp>
      <p:pic>
        <p:nvPicPr>
          <p:cNvPr id="40963" name="Picture 3"/>
          <p:cNvPicPr>
            <a:picLocks noChangeAspect="1" noChangeArrowheads="1"/>
          </p:cNvPicPr>
          <p:nvPr/>
        </p:nvPicPr>
        <p:blipFill>
          <a:blip r:embed="rId2" cstate="print"/>
          <a:srcRect/>
          <a:stretch>
            <a:fillRect/>
          </a:stretch>
        </p:blipFill>
        <p:spPr bwMode="auto">
          <a:xfrm>
            <a:off x="5410200" y="1600200"/>
            <a:ext cx="3581400" cy="27527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4800" y="533400"/>
            <a:ext cx="8382000" cy="6463308"/>
          </a:xfrm>
          <a:prstGeom prst="rect">
            <a:avLst/>
          </a:prstGeom>
          <a:noFill/>
          <a:ln w="9525">
            <a:noFill/>
            <a:miter lim="800000"/>
            <a:headEnd/>
            <a:tailEnd/>
          </a:ln>
          <a:effectLst/>
        </p:spPr>
        <p:txBody>
          <a:bodyPr wrap="square">
            <a:spAutoFit/>
          </a:bodyPr>
          <a:lstStyle/>
          <a:p>
            <a:pPr>
              <a:spcBef>
                <a:spcPct val="50000"/>
              </a:spcBef>
              <a:buFontTx/>
              <a:buChar char="•"/>
            </a:pPr>
            <a:r>
              <a:rPr lang="en-US" b="1" dirty="0"/>
              <a:t>Make clear and accurate </a:t>
            </a:r>
            <a:r>
              <a:rPr lang="en-US" b="1" dirty="0" smtClean="0"/>
              <a:t>notes</a:t>
            </a:r>
            <a:endParaRPr lang="en-US" dirty="0"/>
          </a:p>
          <a:p>
            <a:pPr lvl="1">
              <a:spcBef>
                <a:spcPct val="50000"/>
              </a:spcBef>
              <a:buFontTx/>
              <a:buChar char="•"/>
            </a:pPr>
            <a:r>
              <a:rPr lang="en-US" dirty="0" smtClean="0"/>
              <a:t>(1</a:t>
            </a:r>
            <a:r>
              <a:rPr lang="en-US" dirty="0"/>
              <a:t>) </a:t>
            </a:r>
            <a:r>
              <a:rPr lang="en-US" dirty="0" smtClean="0"/>
              <a:t>understand </a:t>
            </a:r>
            <a:r>
              <a:rPr lang="en-US" dirty="0"/>
              <a:t>the subject </a:t>
            </a:r>
            <a:r>
              <a:rPr lang="en-US" dirty="0" smtClean="0"/>
              <a:t>matter</a:t>
            </a:r>
            <a:endParaRPr lang="en-US" dirty="0" smtClean="0"/>
          </a:p>
          <a:p>
            <a:pPr lvl="1">
              <a:spcBef>
                <a:spcPct val="50000"/>
              </a:spcBef>
              <a:buFontTx/>
              <a:buChar char="•"/>
            </a:pPr>
            <a:r>
              <a:rPr lang="en-US" dirty="0" smtClean="0"/>
              <a:t>(2</a:t>
            </a:r>
            <a:r>
              <a:rPr lang="en-US" dirty="0"/>
              <a:t>) </a:t>
            </a:r>
            <a:r>
              <a:rPr lang="en-US" dirty="0" smtClean="0"/>
              <a:t>concrete </a:t>
            </a:r>
            <a:r>
              <a:rPr lang="en-US" dirty="0"/>
              <a:t>what is being taught in your mind </a:t>
            </a:r>
            <a:endParaRPr lang="en-US" dirty="0" smtClean="0"/>
          </a:p>
          <a:p>
            <a:pPr lvl="1">
              <a:spcBef>
                <a:spcPct val="50000"/>
              </a:spcBef>
              <a:buFontTx/>
              <a:buChar char="•"/>
            </a:pPr>
            <a:r>
              <a:rPr lang="en-US" dirty="0" smtClean="0"/>
              <a:t>(</a:t>
            </a:r>
            <a:r>
              <a:rPr lang="en-US" dirty="0"/>
              <a:t>3) </a:t>
            </a:r>
            <a:r>
              <a:rPr lang="en-US" dirty="0" smtClean="0"/>
              <a:t>go </a:t>
            </a:r>
            <a:r>
              <a:rPr lang="en-US" dirty="0"/>
              <a:t>back after class and </a:t>
            </a:r>
            <a:r>
              <a:rPr lang="en-US" dirty="0" smtClean="0"/>
              <a:t>review.</a:t>
            </a:r>
            <a:r>
              <a:rPr lang="en-US" b="1" dirty="0" smtClean="0"/>
              <a:t> </a:t>
            </a:r>
            <a:endParaRPr lang="en-US" b="1" dirty="0" smtClean="0"/>
          </a:p>
          <a:p>
            <a:pPr>
              <a:spcBef>
                <a:spcPct val="50000"/>
              </a:spcBef>
              <a:buFontTx/>
              <a:buChar char="•"/>
            </a:pPr>
            <a:r>
              <a:rPr lang="en-US" b="1" dirty="0" smtClean="0"/>
              <a:t>Compare your </a:t>
            </a:r>
            <a:r>
              <a:rPr lang="en-US" b="1" dirty="0" smtClean="0"/>
              <a:t>notes</a:t>
            </a:r>
            <a:endParaRPr lang="en-US" dirty="0" smtClean="0"/>
          </a:p>
          <a:p>
            <a:pPr>
              <a:spcBef>
                <a:spcPct val="50000"/>
              </a:spcBef>
              <a:buFontTx/>
              <a:buChar char="•"/>
            </a:pPr>
            <a:r>
              <a:rPr lang="en-US" dirty="0" smtClean="0"/>
              <a:t>When </a:t>
            </a:r>
            <a:r>
              <a:rPr lang="en-US" dirty="0" smtClean="0"/>
              <a:t>class is over, compare your notes to those taken by other </a:t>
            </a:r>
            <a:r>
              <a:rPr lang="en-US" dirty="0" smtClean="0"/>
              <a:t>students.</a:t>
            </a:r>
          </a:p>
          <a:p>
            <a:pPr>
              <a:spcBef>
                <a:spcPct val="50000"/>
              </a:spcBef>
              <a:buFontTx/>
              <a:buChar char="•"/>
            </a:pPr>
            <a:r>
              <a:rPr lang="en-US" dirty="0" smtClean="0"/>
              <a:t>Sometimes </a:t>
            </a:r>
            <a:r>
              <a:rPr lang="en-US" dirty="0" smtClean="0"/>
              <a:t>other students will pick up on things discussed by the teacher that you missed or didn't find important. </a:t>
            </a:r>
          </a:p>
          <a:p>
            <a:pPr>
              <a:spcBef>
                <a:spcPct val="50000"/>
              </a:spcBef>
              <a:buFontTx/>
              <a:buChar char="•"/>
            </a:pPr>
            <a:r>
              <a:rPr lang="en-US" b="1" dirty="0" smtClean="0">
                <a:cs typeface="Times New Roman" pitchFamily="18" charset="0"/>
              </a:rPr>
              <a:t>Minimize </a:t>
            </a:r>
            <a:r>
              <a:rPr lang="en-US" b="1" dirty="0" smtClean="0">
                <a:cs typeface="Times New Roman" pitchFamily="18" charset="0"/>
              </a:rPr>
              <a:t>distractions</a:t>
            </a:r>
            <a:endParaRPr lang="en-US" dirty="0" smtClean="0">
              <a:cs typeface="Times New Roman" pitchFamily="18" charset="0"/>
            </a:endParaRPr>
          </a:p>
          <a:p>
            <a:pPr lvl="1">
              <a:spcBef>
                <a:spcPct val="50000"/>
              </a:spcBef>
              <a:buFontTx/>
              <a:buChar char="•"/>
            </a:pPr>
            <a:r>
              <a:rPr lang="en-US" dirty="0" smtClean="0">
                <a:cs typeface="Times New Roman" pitchFamily="18" charset="0"/>
              </a:rPr>
              <a:t>If </a:t>
            </a:r>
            <a:r>
              <a:rPr lang="en-US" dirty="0" smtClean="0">
                <a:cs typeface="Times New Roman" pitchFamily="18" charset="0"/>
              </a:rPr>
              <a:t>you're serious about your education then you'll want to remove any distractions that keep you from concentrating on class lectures and taking copious notes. </a:t>
            </a:r>
            <a:endParaRPr lang="en-US" dirty="0" smtClean="0">
              <a:cs typeface="Times New Roman" pitchFamily="18" charset="0"/>
            </a:endParaRPr>
          </a:p>
          <a:p>
            <a:pPr lvl="1">
              <a:spcBef>
                <a:spcPct val="50000"/>
              </a:spcBef>
              <a:buFontTx/>
              <a:buChar char="•"/>
            </a:pPr>
            <a:r>
              <a:rPr lang="en-US" dirty="0" smtClean="0">
                <a:cs typeface="Times New Roman" pitchFamily="18" charset="0"/>
              </a:rPr>
              <a:t>Sit </a:t>
            </a:r>
            <a:r>
              <a:rPr lang="en-US" dirty="0" smtClean="0">
                <a:cs typeface="Times New Roman" pitchFamily="18" charset="0"/>
              </a:rPr>
              <a:t>close to the front of the room. </a:t>
            </a:r>
            <a:endParaRPr lang="en-US" dirty="0" smtClean="0">
              <a:cs typeface="Times New Roman" pitchFamily="18" charset="0"/>
            </a:endParaRPr>
          </a:p>
          <a:p>
            <a:pPr lvl="1">
              <a:spcBef>
                <a:spcPct val="50000"/>
              </a:spcBef>
              <a:buFontTx/>
              <a:buChar char="•"/>
            </a:pPr>
            <a:r>
              <a:rPr lang="en-US" dirty="0" smtClean="0">
                <a:cs typeface="Times New Roman" pitchFamily="18" charset="0"/>
              </a:rPr>
              <a:t>Don't </a:t>
            </a:r>
            <a:r>
              <a:rPr lang="en-US" dirty="0" smtClean="0">
                <a:cs typeface="Times New Roman" pitchFamily="18" charset="0"/>
              </a:rPr>
              <a:t>sit next to individuals you are tempted to talk to during </a:t>
            </a:r>
            <a:r>
              <a:rPr lang="en-US" dirty="0" smtClean="0">
                <a:cs typeface="Times New Roman" pitchFamily="18" charset="0"/>
              </a:rPr>
              <a:t>class</a:t>
            </a:r>
          </a:p>
          <a:p>
            <a:pPr lvl="1">
              <a:spcBef>
                <a:spcPct val="50000"/>
              </a:spcBef>
              <a:buFontTx/>
              <a:buChar char="•"/>
            </a:pPr>
            <a:r>
              <a:rPr lang="en-US" dirty="0" smtClean="0">
                <a:cs typeface="Times New Roman" pitchFamily="18" charset="0"/>
              </a:rPr>
              <a:t>T</a:t>
            </a:r>
            <a:r>
              <a:rPr lang="en-US" dirty="0" smtClean="0">
                <a:cs typeface="Times New Roman" pitchFamily="18" charset="0"/>
              </a:rPr>
              <a:t>ry </a:t>
            </a:r>
            <a:r>
              <a:rPr lang="en-US" dirty="0" smtClean="0">
                <a:cs typeface="Times New Roman" pitchFamily="18" charset="0"/>
              </a:rPr>
              <a:t>to stay away from any other situation that would distract you during class.</a:t>
            </a:r>
            <a:r>
              <a:rPr lang="en-US" dirty="0" smtClean="0"/>
              <a:t> </a:t>
            </a:r>
          </a:p>
          <a:p>
            <a:pPr>
              <a:spcBef>
                <a:spcPct val="50000"/>
              </a:spcBef>
              <a:buFontTx/>
              <a:buChar cha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33400" y="609600"/>
            <a:ext cx="7315200" cy="5770811"/>
          </a:xfrm>
          <a:prstGeom prst="rect">
            <a:avLst/>
          </a:prstGeom>
          <a:noFill/>
          <a:ln w="9525">
            <a:noFill/>
            <a:miter lim="800000"/>
            <a:headEnd/>
            <a:tailEnd/>
          </a:ln>
          <a:effectLst/>
        </p:spPr>
        <p:txBody>
          <a:bodyPr wrap="square">
            <a:spAutoFit/>
          </a:bodyPr>
          <a:lstStyle/>
          <a:p>
            <a:pPr>
              <a:spcBef>
                <a:spcPct val="50000"/>
              </a:spcBef>
              <a:buFontTx/>
              <a:buChar char="•"/>
            </a:pPr>
            <a:r>
              <a:rPr lang="en-US" b="1" dirty="0">
                <a:cs typeface="Times New Roman" pitchFamily="18" charset="0"/>
              </a:rPr>
              <a:t>Come to class </a:t>
            </a:r>
            <a:r>
              <a:rPr lang="en-US" b="1" dirty="0" smtClean="0">
                <a:cs typeface="Times New Roman" pitchFamily="18" charset="0"/>
              </a:rPr>
              <a:t>prepared</a:t>
            </a:r>
          </a:p>
          <a:p>
            <a:pPr>
              <a:spcBef>
                <a:spcPct val="50000"/>
              </a:spcBef>
              <a:buFontTx/>
              <a:buChar char="•"/>
            </a:pPr>
            <a:r>
              <a:rPr lang="en-US" b="1" dirty="0" smtClean="0">
                <a:cs typeface="Times New Roman" pitchFamily="18" charset="0"/>
              </a:rPr>
              <a:t>Organize your notes</a:t>
            </a:r>
            <a:r>
              <a:rPr lang="en-US" dirty="0" smtClean="0">
                <a:cs typeface="Times New Roman" pitchFamily="18" charset="0"/>
              </a:rPr>
              <a:t/>
            </a:r>
            <a:br>
              <a:rPr lang="en-US" dirty="0" smtClean="0">
                <a:cs typeface="Times New Roman" pitchFamily="18" charset="0"/>
              </a:rPr>
            </a:br>
            <a:r>
              <a:rPr lang="en-US" dirty="0" smtClean="0">
                <a:cs typeface="Times New Roman" pitchFamily="18" charset="0"/>
              </a:rPr>
              <a:t>Start each class with a clean sheet of paper. </a:t>
            </a:r>
          </a:p>
          <a:p>
            <a:pPr>
              <a:spcBef>
                <a:spcPct val="50000"/>
              </a:spcBef>
            </a:pPr>
            <a:r>
              <a:rPr lang="en-US" dirty="0" smtClean="0">
                <a:cs typeface="Times New Roman" pitchFamily="18" charset="0"/>
              </a:rPr>
              <a:t>Put the day's date at the top of your notes along with any other relevant information (i.e. history notes, chemistry notes, etc.). </a:t>
            </a:r>
            <a:endParaRPr lang="en-US" dirty="0" smtClean="0">
              <a:cs typeface="Times New Roman" pitchFamily="18" charset="0"/>
            </a:endParaRPr>
          </a:p>
          <a:p>
            <a:pPr>
              <a:spcBef>
                <a:spcPct val="50000"/>
              </a:spcBef>
            </a:pPr>
            <a:r>
              <a:rPr lang="en-US" dirty="0" smtClean="0">
                <a:cs typeface="Times New Roman" pitchFamily="18" charset="0"/>
              </a:rPr>
              <a:t>This </a:t>
            </a:r>
            <a:r>
              <a:rPr lang="en-US" dirty="0" smtClean="0">
                <a:cs typeface="Times New Roman" pitchFamily="18" charset="0"/>
              </a:rPr>
              <a:t>will help you to keep track of each day’s notes and increase your ability to go back and review your notes for exams and quizzes.</a:t>
            </a:r>
            <a:r>
              <a:rPr lang="en-US" dirty="0" smtClean="0"/>
              <a:t> </a:t>
            </a:r>
          </a:p>
          <a:p>
            <a:pPr>
              <a:spcBef>
                <a:spcPct val="50000"/>
              </a:spcBef>
              <a:buFontTx/>
              <a:buChar char="•"/>
            </a:pPr>
            <a:r>
              <a:rPr lang="en-US" b="1" dirty="0" smtClean="0"/>
              <a:t>Use abbreviations and symbols</a:t>
            </a:r>
            <a:r>
              <a:rPr lang="en-US" dirty="0" smtClean="0"/>
              <a:t/>
            </a:r>
            <a:br>
              <a:rPr lang="en-US" dirty="0" smtClean="0"/>
            </a:br>
            <a:r>
              <a:rPr lang="en-US" dirty="0" smtClean="0"/>
              <a:t>In some classes it can be difficult to write down everything that the teacher is saying. </a:t>
            </a:r>
            <a:endParaRPr lang="en-US" dirty="0" smtClean="0"/>
          </a:p>
          <a:p>
            <a:pPr>
              <a:spcBef>
                <a:spcPct val="50000"/>
              </a:spcBef>
              <a:buFontTx/>
              <a:buChar char="•"/>
            </a:pPr>
            <a:r>
              <a:rPr lang="en-US" dirty="0" smtClean="0"/>
              <a:t>Use </a:t>
            </a:r>
            <a:r>
              <a:rPr lang="en-US" dirty="0" smtClean="0"/>
              <a:t>short sentences and phrases and easily remembered abbreviations and symbols in order to make sure  </a:t>
            </a:r>
            <a:r>
              <a:rPr lang="en-US" dirty="0" smtClean="0"/>
              <a:t>you're </a:t>
            </a:r>
            <a:r>
              <a:rPr lang="en-US" dirty="0" smtClean="0"/>
              <a:t>able to keep up. </a:t>
            </a:r>
          </a:p>
          <a:p>
            <a:pPr>
              <a:spcBef>
                <a:spcPct val="50000"/>
              </a:spcBef>
            </a:pPr>
            <a:r>
              <a:rPr lang="en-US" dirty="0">
                <a:cs typeface="Times New Roman" pitchFamily="18" charset="0"/>
              </a:rPr>
              <a:t/>
            </a:r>
            <a:br>
              <a:rPr lang="en-US" dirty="0">
                <a:cs typeface="Times New Roman" pitchFamily="18" charset="0"/>
              </a:rPr>
            </a:br>
            <a:endParaRPr lang="en-US" dirty="0"/>
          </a:p>
          <a:p>
            <a:pPr>
              <a:spcBef>
                <a:spcPct val="50000"/>
              </a:spcBef>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685800"/>
            <a:ext cx="7543800" cy="5770811"/>
          </a:xfrm>
          <a:prstGeom prst="rect">
            <a:avLst/>
          </a:prstGeom>
          <a:noFill/>
          <a:ln w="9525">
            <a:noFill/>
            <a:miter lim="800000"/>
            <a:headEnd/>
            <a:tailEnd/>
          </a:ln>
          <a:effectLst/>
        </p:spPr>
        <p:txBody>
          <a:bodyPr>
            <a:spAutoFit/>
          </a:bodyPr>
          <a:lstStyle/>
          <a:p>
            <a:pPr>
              <a:spcBef>
                <a:spcPct val="50000"/>
              </a:spcBef>
              <a:buFontTx/>
              <a:buChar char="•"/>
            </a:pPr>
            <a:r>
              <a:rPr lang="en-US" b="1" dirty="0"/>
              <a:t>Write </a:t>
            </a:r>
            <a:r>
              <a:rPr lang="en-US" b="1" dirty="0" smtClean="0"/>
              <a:t>clearly</a:t>
            </a:r>
            <a:endParaRPr lang="en-US" dirty="0"/>
          </a:p>
          <a:p>
            <a:pPr lvl="1">
              <a:spcBef>
                <a:spcPct val="50000"/>
              </a:spcBef>
              <a:buFontTx/>
              <a:buChar char="•"/>
            </a:pPr>
            <a:r>
              <a:rPr lang="en-US" dirty="0" smtClean="0"/>
              <a:t>It </a:t>
            </a:r>
            <a:r>
              <a:rPr lang="en-US" dirty="0"/>
              <a:t>doesn't matter how many notes you can take if you can't make sense of your notes after the lecture is over. </a:t>
            </a:r>
            <a:endParaRPr lang="en-US" dirty="0" smtClean="0"/>
          </a:p>
          <a:p>
            <a:pPr lvl="1">
              <a:spcBef>
                <a:spcPct val="50000"/>
              </a:spcBef>
              <a:buFontTx/>
              <a:buChar char="•"/>
            </a:pPr>
            <a:r>
              <a:rPr lang="en-US" dirty="0" smtClean="0"/>
              <a:t>Make </a:t>
            </a:r>
            <a:r>
              <a:rPr lang="en-US" dirty="0"/>
              <a:t>sure to write clearly -- especially if you're using abbreviations. </a:t>
            </a:r>
            <a:endParaRPr lang="en-US" dirty="0" smtClean="0"/>
          </a:p>
          <a:p>
            <a:pPr lvl="1">
              <a:spcBef>
                <a:spcPct val="50000"/>
              </a:spcBef>
              <a:buFontTx/>
              <a:buChar char="•"/>
            </a:pPr>
            <a:r>
              <a:rPr lang="en-US" dirty="0" smtClean="0"/>
              <a:t>Its </a:t>
            </a:r>
            <a:r>
              <a:rPr lang="en-US" dirty="0"/>
              <a:t>also useful to leave plenty of blank space in the left margin or in between ideas or new concepts so that you can come back later and add more information.</a:t>
            </a:r>
          </a:p>
          <a:p>
            <a:pPr>
              <a:spcBef>
                <a:spcPct val="50000"/>
              </a:spcBef>
              <a:buFontTx/>
              <a:buChar char="•"/>
            </a:pPr>
            <a:r>
              <a:rPr lang="en-US" b="1" dirty="0">
                <a:cs typeface="Times New Roman" pitchFamily="18" charset="0"/>
              </a:rPr>
              <a:t>Review your </a:t>
            </a:r>
            <a:r>
              <a:rPr lang="en-US" b="1" dirty="0" smtClean="0">
                <a:cs typeface="Times New Roman" pitchFamily="18" charset="0"/>
              </a:rPr>
              <a:t>notes</a:t>
            </a:r>
          </a:p>
          <a:p>
            <a:pPr lvl="1">
              <a:spcBef>
                <a:spcPct val="50000"/>
              </a:spcBef>
              <a:buFontTx/>
              <a:buChar char="•"/>
            </a:pPr>
            <a:r>
              <a:rPr lang="en-US" dirty="0" smtClean="0">
                <a:cs typeface="Times New Roman" pitchFamily="18" charset="0"/>
              </a:rPr>
              <a:t>Review </a:t>
            </a:r>
            <a:r>
              <a:rPr lang="en-US" dirty="0">
                <a:cs typeface="Times New Roman" pitchFamily="18" charset="0"/>
              </a:rPr>
              <a:t>your notes as soon as you can. </a:t>
            </a:r>
            <a:endParaRPr lang="en-US" dirty="0" smtClean="0">
              <a:cs typeface="Times New Roman" pitchFamily="18" charset="0"/>
            </a:endParaRPr>
          </a:p>
          <a:p>
            <a:pPr lvl="1">
              <a:spcBef>
                <a:spcPct val="50000"/>
              </a:spcBef>
              <a:buFontTx/>
              <a:buChar char="•"/>
            </a:pPr>
            <a:r>
              <a:rPr lang="en-US" dirty="0" smtClean="0">
                <a:cs typeface="Times New Roman" pitchFamily="18" charset="0"/>
              </a:rPr>
              <a:t>Reviewing </a:t>
            </a:r>
            <a:r>
              <a:rPr lang="en-US" dirty="0">
                <a:cs typeface="Times New Roman" pitchFamily="18" charset="0"/>
              </a:rPr>
              <a:t>your notes directly following a lecture will make sure that </a:t>
            </a:r>
            <a:endParaRPr lang="en-US" dirty="0" smtClean="0">
              <a:cs typeface="Times New Roman" pitchFamily="18" charset="0"/>
            </a:endParaRPr>
          </a:p>
          <a:p>
            <a:pPr lvl="2">
              <a:spcBef>
                <a:spcPct val="50000"/>
              </a:spcBef>
              <a:buFontTx/>
              <a:buChar char="•"/>
            </a:pPr>
            <a:r>
              <a:rPr lang="en-US" dirty="0" smtClean="0">
                <a:cs typeface="Times New Roman" pitchFamily="18" charset="0"/>
              </a:rPr>
              <a:t>(</a:t>
            </a:r>
            <a:r>
              <a:rPr lang="en-US" dirty="0">
                <a:cs typeface="Times New Roman" pitchFamily="18" charset="0"/>
              </a:rPr>
              <a:t>1) you understand your </a:t>
            </a:r>
            <a:r>
              <a:rPr lang="en-US" dirty="0" smtClean="0">
                <a:cs typeface="Times New Roman" pitchFamily="18" charset="0"/>
              </a:rPr>
              <a:t>notes</a:t>
            </a:r>
          </a:p>
          <a:p>
            <a:pPr lvl="2">
              <a:spcBef>
                <a:spcPct val="50000"/>
              </a:spcBef>
              <a:buFontTx/>
              <a:buChar char="•"/>
            </a:pPr>
            <a:r>
              <a:rPr lang="en-US" dirty="0" smtClean="0">
                <a:cs typeface="Times New Roman" pitchFamily="18" charset="0"/>
              </a:rPr>
              <a:t>(2</a:t>
            </a:r>
            <a:r>
              <a:rPr lang="en-US" dirty="0">
                <a:cs typeface="Times New Roman" pitchFamily="18" charset="0"/>
              </a:rPr>
              <a:t>) you understood the lecture </a:t>
            </a:r>
            <a:endParaRPr lang="en-US" dirty="0" smtClean="0">
              <a:cs typeface="Times New Roman" pitchFamily="18" charset="0"/>
            </a:endParaRPr>
          </a:p>
          <a:p>
            <a:pPr lvl="2">
              <a:spcBef>
                <a:spcPct val="50000"/>
              </a:spcBef>
              <a:buFontTx/>
              <a:buChar char="•"/>
            </a:pPr>
            <a:r>
              <a:rPr lang="en-US" dirty="0" smtClean="0">
                <a:cs typeface="Times New Roman" pitchFamily="18" charset="0"/>
              </a:rPr>
              <a:t>(</a:t>
            </a:r>
            <a:r>
              <a:rPr lang="en-US" dirty="0">
                <a:cs typeface="Times New Roman" pitchFamily="18" charset="0"/>
              </a:rPr>
              <a:t>3) you make concrete in your mind the concepts and information you learned.</a:t>
            </a:r>
            <a:r>
              <a:rPr lang="en-US"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838200" y="1828800"/>
            <a:ext cx="6934200" cy="2585323"/>
          </a:xfrm>
          <a:prstGeom prst="rect">
            <a:avLst/>
          </a:prstGeom>
          <a:noFill/>
          <a:ln w="9525">
            <a:noFill/>
            <a:miter lim="800000"/>
            <a:headEnd/>
            <a:tailEnd/>
          </a:ln>
          <a:effectLst/>
        </p:spPr>
        <p:txBody>
          <a:bodyPr>
            <a:spAutoFit/>
          </a:bodyPr>
          <a:lstStyle/>
          <a:p>
            <a:pPr>
              <a:spcBef>
                <a:spcPct val="50000"/>
              </a:spcBef>
              <a:buFontTx/>
              <a:buChar char="•"/>
            </a:pPr>
            <a:r>
              <a:rPr lang="en-US" b="1" dirty="0">
                <a:cs typeface="Times New Roman" pitchFamily="18" charset="0"/>
              </a:rPr>
              <a:t>Write down </a:t>
            </a:r>
            <a:r>
              <a:rPr lang="en-US" b="1" dirty="0" smtClean="0">
                <a:cs typeface="Times New Roman" pitchFamily="18" charset="0"/>
              </a:rPr>
              <a:t>questions</a:t>
            </a:r>
            <a:endParaRPr lang="en-US" dirty="0">
              <a:cs typeface="Times New Roman" pitchFamily="18" charset="0"/>
            </a:endParaRPr>
          </a:p>
          <a:p>
            <a:pPr>
              <a:spcBef>
                <a:spcPct val="50000"/>
              </a:spcBef>
              <a:buFontTx/>
              <a:buChar char="•"/>
            </a:pPr>
            <a:r>
              <a:rPr lang="en-US" dirty="0" smtClean="0">
                <a:cs typeface="Times New Roman" pitchFamily="18" charset="0"/>
              </a:rPr>
              <a:t>Quite </a:t>
            </a:r>
            <a:r>
              <a:rPr lang="en-US" dirty="0">
                <a:cs typeface="Times New Roman" pitchFamily="18" charset="0"/>
              </a:rPr>
              <a:t>frequently you're going to find -- especially as you enter college -- that is can be difficult-- if not impossible-- at times to understand everything the teacher is talking about. </a:t>
            </a:r>
            <a:endParaRPr lang="en-US" dirty="0" smtClean="0">
              <a:cs typeface="Times New Roman" pitchFamily="18" charset="0"/>
            </a:endParaRPr>
          </a:p>
          <a:p>
            <a:pPr>
              <a:spcBef>
                <a:spcPct val="50000"/>
              </a:spcBef>
              <a:buFontTx/>
              <a:buChar char="•"/>
            </a:pPr>
            <a:r>
              <a:rPr lang="en-US" dirty="0" smtClean="0">
                <a:cs typeface="Times New Roman" pitchFamily="18" charset="0"/>
              </a:rPr>
              <a:t>Make </a:t>
            </a:r>
            <a:r>
              <a:rPr lang="en-US" dirty="0">
                <a:cs typeface="Times New Roman" pitchFamily="18" charset="0"/>
              </a:rPr>
              <a:t>sure to write down any questions you have or concepts you didn't completely understand so that you can go back after class and ask the teacher specific questions or use reference resources to better understand difficult concepts.</a:t>
            </a:r>
            <a:r>
              <a:rPr lang="en-US" dirty="0"/>
              <a:t> </a:t>
            </a:r>
          </a:p>
        </p:txBody>
      </p:sp>
      <p:pic>
        <p:nvPicPr>
          <p:cNvPr id="13315" name="Picture 3"/>
          <p:cNvPicPr>
            <a:picLocks noChangeAspect="1" noChangeArrowheads="1"/>
          </p:cNvPicPr>
          <p:nvPr/>
        </p:nvPicPr>
        <p:blipFill>
          <a:blip r:embed="rId2" cstate="print"/>
          <a:srcRect/>
          <a:stretch>
            <a:fillRect/>
          </a:stretch>
        </p:blipFill>
        <p:spPr bwMode="auto">
          <a:xfrm>
            <a:off x="6818313" y="228600"/>
            <a:ext cx="1916112" cy="1981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457200"/>
            <a:ext cx="7467600" cy="701675"/>
          </a:xfrm>
          <a:prstGeom prst="rect">
            <a:avLst/>
          </a:prstGeom>
          <a:noFill/>
          <a:ln w="9525">
            <a:noFill/>
            <a:miter lim="800000"/>
            <a:headEnd/>
            <a:tailEnd/>
          </a:ln>
          <a:effectLst/>
        </p:spPr>
        <p:txBody>
          <a:bodyPr>
            <a:spAutoFit/>
          </a:bodyPr>
          <a:lstStyle/>
          <a:p>
            <a:pPr>
              <a:spcBef>
                <a:spcPct val="50000"/>
              </a:spcBef>
            </a:pPr>
            <a:r>
              <a:rPr lang="en-US" sz="4000" b="1">
                <a:solidFill>
                  <a:srgbClr val="FF0000"/>
                </a:solidFill>
                <a:latin typeface="Bradley Hand ITC" pitchFamily="66" charset="0"/>
              </a:rPr>
              <a:t>Lesson 3: Effective Listening</a:t>
            </a:r>
          </a:p>
        </p:txBody>
      </p:sp>
      <p:sp>
        <p:nvSpPr>
          <p:cNvPr id="14339" name="Text Box 3"/>
          <p:cNvSpPr txBox="1">
            <a:spLocks noChangeArrowheads="1"/>
          </p:cNvSpPr>
          <p:nvPr/>
        </p:nvSpPr>
        <p:spPr bwMode="auto">
          <a:xfrm>
            <a:off x="152400" y="1447800"/>
            <a:ext cx="8229600" cy="5751513"/>
          </a:xfrm>
          <a:prstGeom prst="rect">
            <a:avLst/>
          </a:prstGeom>
          <a:noFill/>
          <a:ln w="9525">
            <a:noFill/>
            <a:miter lim="800000"/>
            <a:headEnd/>
            <a:tailEnd/>
          </a:ln>
          <a:effectLst/>
        </p:spPr>
        <p:txBody>
          <a:bodyPr>
            <a:spAutoFit/>
          </a:bodyPr>
          <a:lstStyle/>
          <a:p>
            <a:pPr>
              <a:spcBef>
                <a:spcPct val="50000"/>
              </a:spcBef>
            </a:pPr>
            <a:r>
              <a:rPr lang="en-US">
                <a:solidFill>
                  <a:srgbClr val="333333"/>
                </a:solidFill>
                <a:latin typeface="Arial" charset="0"/>
                <a:cs typeface="Arial" charset="0"/>
              </a:rPr>
              <a:t>Learning requires listening. Learning effectively requires </a:t>
            </a:r>
            <a:r>
              <a:rPr lang="en-US" b="1">
                <a:solidFill>
                  <a:srgbClr val="333333"/>
                </a:solidFill>
                <a:latin typeface="Arial" charset="0"/>
                <a:cs typeface="Arial" charset="0"/>
              </a:rPr>
              <a:t>effectively</a:t>
            </a:r>
            <a:r>
              <a:rPr lang="en-US">
                <a:solidFill>
                  <a:srgbClr val="333333"/>
                </a:solidFill>
                <a:latin typeface="Arial" charset="0"/>
                <a:cs typeface="Arial" charset="0"/>
              </a:rPr>
              <a:t> listening. Even though listening is one of the most important skills for effective learning, most people are not good listeners. Since most of what you are required to learn in school is going to be communicated by a teacher, it is imperative that you learn to listen. Don’t make the mistake of thinking that </a:t>
            </a:r>
            <a:r>
              <a:rPr lang="en-US" b="1">
                <a:solidFill>
                  <a:srgbClr val="333333"/>
                </a:solidFill>
                <a:latin typeface="Arial" charset="0"/>
                <a:cs typeface="Arial" charset="0"/>
              </a:rPr>
              <a:t>hearing</a:t>
            </a:r>
            <a:r>
              <a:rPr lang="en-US">
                <a:solidFill>
                  <a:srgbClr val="333333"/>
                </a:solidFill>
                <a:latin typeface="Arial" charset="0"/>
                <a:cs typeface="Arial" charset="0"/>
              </a:rPr>
              <a:t> and </a:t>
            </a:r>
            <a:r>
              <a:rPr lang="en-US" b="1">
                <a:solidFill>
                  <a:srgbClr val="333333"/>
                </a:solidFill>
                <a:latin typeface="Arial" charset="0"/>
                <a:cs typeface="Arial" charset="0"/>
              </a:rPr>
              <a:t>listening</a:t>
            </a:r>
            <a:r>
              <a:rPr lang="en-US">
                <a:solidFill>
                  <a:srgbClr val="333333"/>
                </a:solidFill>
                <a:latin typeface="Arial" charset="0"/>
                <a:cs typeface="Arial" charset="0"/>
              </a:rPr>
              <a:t> are the same thing—they are very different. When you </a:t>
            </a:r>
            <a:r>
              <a:rPr lang="en-US" b="1">
                <a:solidFill>
                  <a:srgbClr val="333333"/>
                </a:solidFill>
                <a:latin typeface="Arial" charset="0"/>
                <a:cs typeface="Arial" charset="0"/>
              </a:rPr>
              <a:t>listen</a:t>
            </a:r>
            <a:r>
              <a:rPr lang="en-US">
                <a:solidFill>
                  <a:srgbClr val="333333"/>
                </a:solidFill>
                <a:latin typeface="Arial" charset="0"/>
                <a:cs typeface="Arial" charset="0"/>
              </a:rPr>
              <a:t> to what someone is saying, you are not only </a:t>
            </a:r>
            <a:r>
              <a:rPr lang="en-US" u="sng">
                <a:solidFill>
                  <a:srgbClr val="333333"/>
                </a:solidFill>
                <a:latin typeface="Arial" charset="0"/>
                <a:cs typeface="Arial" charset="0"/>
              </a:rPr>
              <a:t>hearing</a:t>
            </a:r>
            <a:r>
              <a:rPr lang="en-US">
                <a:solidFill>
                  <a:srgbClr val="333333"/>
                </a:solidFill>
                <a:latin typeface="Arial" charset="0"/>
                <a:cs typeface="Arial" charset="0"/>
              </a:rPr>
              <a:t> what they are saying; you are also </a:t>
            </a:r>
            <a:r>
              <a:rPr lang="en-US" u="sng">
                <a:solidFill>
                  <a:srgbClr val="333333"/>
                </a:solidFill>
                <a:latin typeface="Arial" charset="0"/>
                <a:cs typeface="Arial" charset="0"/>
              </a:rPr>
              <a:t>processing</a:t>
            </a:r>
            <a:r>
              <a:rPr lang="en-US">
                <a:solidFill>
                  <a:srgbClr val="333333"/>
                </a:solidFill>
                <a:latin typeface="Arial" charset="0"/>
                <a:cs typeface="Arial" charset="0"/>
              </a:rPr>
              <a:t> what they are saying.</a:t>
            </a:r>
            <a:br>
              <a:rPr lang="en-US">
                <a:solidFill>
                  <a:srgbClr val="333333"/>
                </a:solidFill>
                <a:latin typeface="Arial" charset="0"/>
                <a:cs typeface="Arial" charset="0"/>
              </a:rPr>
            </a:br>
            <a:endParaRPr lang="en-US">
              <a:solidFill>
                <a:srgbClr val="333333"/>
              </a:solidFill>
              <a:latin typeface="Arial" charset="0"/>
              <a:cs typeface="Arial" charset="0"/>
            </a:endParaRPr>
          </a:p>
          <a:p>
            <a:pPr>
              <a:spcBef>
                <a:spcPct val="50000"/>
              </a:spcBef>
            </a:pPr>
            <a:r>
              <a:rPr lang="en-US">
                <a:solidFill>
                  <a:srgbClr val="333333"/>
                </a:solidFill>
                <a:latin typeface="Arial" charset="0"/>
                <a:cs typeface="Arial" charset="0"/>
              </a:rPr>
              <a:t>The following are tips for improving your ability to listen:</a:t>
            </a:r>
            <a:br>
              <a:rPr lang="en-US">
                <a:solidFill>
                  <a:srgbClr val="333333"/>
                </a:solidFill>
                <a:latin typeface="Arial" charset="0"/>
                <a:cs typeface="Arial" charset="0"/>
              </a:rPr>
            </a:br>
            <a:r>
              <a:rPr lang="en-US">
                <a:solidFill>
                  <a:srgbClr val="333333"/>
                </a:solidFill>
                <a:latin typeface="Arial" charset="0"/>
                <a:cs typeface="Arial" charset="0"/>
              </a:rPr>
              <a:t/>
            </a:r>
            <a:br>
              <a:rPr lang="en-US">
                <a:solidFill>
                  <a:srgbClr val="333333"/>
                </a:solidFill>
                <a:latin typeface="Arial" charset="0"/>
                <a:cs typeface="Arial" charset="0"/>
              </a:rPr>
            </a:br>
            <a:endParaRPr lang="en-US">
              <a:solidFill>
                <a:srgbClr val="333333"/>
              </a:solidFill>
              <a:latin typeface="Arial" charset="0"/>
              <a:cs typeface="Arial" charset="0"/>
            </a:endParaRPr>
          </a:p>
        </p:txBody>
      </p:sp>
      <p:pic>
        <p:nvPicPr>
          <p:cNvPr id="14340" name="Picture 4"/>
          <p:cNvPicPr>
            <a:picLocks noChangeAspect="1" noChangeArrowheads="1"/>
          </p:cNvPicPr>
          <p:nvPr/>
        </p:nvPicPr>
        <p:blipFill>
          <a:blip r:embed="rId2" cstate="print"/>
          <a:srcRect/>
          <a:stretch>
            <a:fillRect/>
          </a:stretch>
        </p:blipFill>
        <p:spPr bwMode="auto">
          <a:xfrm>
            <a:off x="7496175" y="228600"/>
            <a:ext cx="1200150" cy="1219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85800" y="2209800"/>
            <a:ext cx="7010400" cy="2723823"/>
          </a:xfrm>
          <a:prstGeom prst="rect">
            <a:avLst/>
          </a:prstGeom>
          <a:noFill/>
          <a:ln w="9525">
            <a:noFill/>
            <a:miter lim="800000"/>
            <a:headEnd/>
            <a:tailEnd/>
          </a:ln>
          <a:effectLst/>
        </p:spPr>
        <p:txBody>
          <a:bodyPr wrap="square">
            <a:spAutoFit/>
          </a:bodyPr>
          <a:lstStyle/>
          <a:p>
            <a:pPr>
              <a:spcBef>
                <a:spcPct val="50000"/>
              </a:spcBef>
              <a:buFontTx/>
              <a:buChar char="•"/>
            </a:pPr>
            <a:r>
              <a:rPr lang="en-US" b="1" dirty="0">
                <a:solidFill>
                  <a:srgbClr val="333333"/>
                </a:solidFill>
                <a:latin typeface="Arial" charset="0"/>
                <a:cs typeface="Arial" charset="0"/>
              </a:rPr>
              <a:t>Listen for </a:t>
            </a:r>
            <a:r>
              <a:rPr lang="en-US" b="1" dirty="0" smtClean="0">
                <a:solidFill>
                  <a:srgbClr val="333333"/>
                </a:solidFill>
                <a:latin typeface="Arial" charset="0"/>
                <a:cs typeface="Arial" charset="0"/>
              </a:rPr>
              <a:t>meaning</a:t>
            </a:r>
            <a:endParaRPr lang="en-US" dirty="0">
              <a:solidFill>
                <a:srgbClr val="333333"/>
              </a:solidFill>
              <a:latin typeface="Arial" charset="0"/>
              <a:cs typeface="Arial" charset="0"/>
            </a:endParaRPr>
          </a:p>
          <a:p>
            <a:pPr lvl="1">
              <a:spcBef>
                <a:spcPct val="50000"/>
              </a:spcBef>
              <a:buFontTx/>
              <a:buChar char="•"/>
            </a:pPr>
            <a:r>
              <a:rPr lang="en-US" dirty="0" smtClean="0">
                <a:solidFill>
                  <a:srgbClr val="333333"/>
                </a:solidFill>
                <a:latin typeface="Arial" charset="0"/>
                <a:cs typeface="Arial" charset="0"/>
              </a:rPr>
              <a:t>Pay </a:t>
            </a:r>
            <a:r>
              <a:rPr lang="en-US" dirty="0">
                <a:solidFill>
                  <a:srgbClr val="333333"/>
                </a:solidFill>
                <a:latin typeface="Arial" charset="0"/>
                <a:cs typeface="Arial" charset="0"/>
              </a:rPr>
              <a:t>attention not only to the words being spoken by your teacher but to the thoughts and messages they convey. Identify the main idea, concept, or subject being addressed--and the relating issues. </a:t>
            </a:r>
            <a:endParaRPr lang="en-US" dirty="0" smtClean="0">
              <a:solidFill>
                <a:srgbClr val="333333"/>
              </a:solidFill>
              <a:latin typeface="Arial" charset="0"/>
              <a:cs typeface="Arial" charset="0"/>
            </a:endParaRPr>
          </a:p>
          <a:p>
            <a:pPr lvl="1">
              <a:spcBef>
                <a:spcPct val="50000"/>
              </a:spcBef>
              <a:buFontTx/>
              <a:buChar char="•"/>
            </a:pPr>
            <a:r>
              <a:rPr lang="en-US" dirty="0" smtClean="0">
                <a:solidFill>
                  <a:srgbClr val="333333"/>
                </a:solidFill>
                <a:latin typeface="Arial" charset="0"/>
                <a:cs typeface="Arial" charset="0"/>
              </a:rPr>
              <a:t>Listen </a:t>
            </a:r>
            <a:r>
              <a:rPr lang="en-US" dirty="0">
                <a:solidFill>
                  <a:srgbClr val="333333"/>
                </a:solidFill>
                <a:latin typeface="Arial" charset="0"/>
                <a:cs typeface="Arial" charset="0"/>
              </a:rPr>
              <a:t>for explanations, descriptions, and clarifications. </a:t>
            </a:r>
            <a:endParaRPr lang="en-US" dirty="0" smtClean="0">
              <a:solidFill>
                <a:srgbClr val="333333"/>
              </a:solidFill>
              <a:latin typeface="Arial" charset="0"/>
              <a:cs typeface="Arial" charset="0"/>
            </a:endParaRPr>
          </a:p>
          <a:p>
            <a:pPr lvl="1">
              <a:spcBef>
                <a:spcPct val="50000"/>
              </a:spcBef>
              <a:buFontTx/>
              <a:buChar char="•"/>
            </a:pPr>
            <a:r>
              <a:rPr lang="en-US" dirty="0" smtClean="0">
                <a:solidFill>
                  <a:srgbClr val="333333"/>
                </a:solidFill>
                <a:latin typeface="Arial" charset="0"/>
                <a:cs typeface="Arial" charset="0"/>
              </a:rPr>
              <a:t>Again</a:t>
            </a:r>
            <a:r>
              <a:rPr lang="en-US" dirty="0">
                <a:solidFill>
                  <a:srgbClr val="333333"/>
                </a:solidFill>
                <a:latin typeface="Arial" charset="0"/>
                <a:cs typeface="Arial" charset="0"/>
              </a:rPr>
              <a:t>, don't just </a:t>
            </a:r>
            <a:r>
              <a:rPr lang="en-US" b="1" dirty="0">
                <a:solidFill>
                  <a:srgbClr val="333333"/>
                </a:solidFill>
                <a:latin typeface="Arial" charset="0"/>
                <a:cs typeface="Arial" charset="0"/>
              </a:rPr>
              <a:t>hear</a:t>
            </a:r>
            <a:r>
              <a:rPr lang="en-US" dirty="0">
                <a:solidFill>
                  <a:srgbClr val="333333"/>
                </a:solidFill>
                <a:latin typeface="Arial" charset="0"/>
                <a:cs typeface="Arial" charset="0"/>
              </a:rPr>
              <a:t> the words; </a:t>
            </a:r>
            <a:r>
              <a:rPr lang="en-US" b="1" dirty="0">
                <a:solidFill>
                  <a:srgbClr val="333333"/>
                </a:solidFill>
                <a:latin typeface="Arial" charset="0"/>
                <a:cs typeface="Arial" charset="0"/>
              </a:rPr>
              <a:t>listen</a:t>
            </a:r>
            <a:r>
              <a:rPr lang="en-US" dirty="0">
                <a:solidFill>
                  <a:srgbClr val="333333"/>
                </a:solidFill>
                <a:latin typeface="Arial" charset="0"/>
                <a:cs typeface="Arial" charset="0"/>
              </a:rPr>
              <a:t> to the meanings being communicated.</a:t>
            </a:r>
            <a:r>
              <a:rPr lang="en-US" dirty="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TotalTime>
  <Words>2324</Words>
  <Application>Microsoft Office PowerPoint</Application>
  <PresentationFormat>On-screen Show (4:3)</PresentationFormat>
  <Paragraphs>183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Sampson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SCS</dc:creator>
  <cp:lastModifiedBy>SCS</cp:lastModifiedBy>
  <cp:revision>5</cp:revision>
  <dcterms:created xsi:type="dcterms:W3CDTF">2013-02-06T13:44:03Z</dcterms:created>
  <dcterms:modified xsi:type="dcterms:W3CDTF">2013-02-06T21:18:30Z</dcterms:modified>
</cp:coreProperties>
</file>