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4" r:id="rId5"/>
    <p:sldId id="272" r:id="rId6"/>
    <p:sldId id="27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9CBBA70-19DC-4648-9C4F-6ABC74371106}" type="datetimeFigureOut">
              <a:rPr lang="en-US" smtClean="0"/>
              <a:t>2/8/2013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31B02A7-6939-42CE-BB63-0493DF428F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CBBA70-19DC-4648-9C4F-6ABC74371106}" type="datetimeFigureOut">
              <a:rPr lang="en-US" smtClean="0"/>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B02A7-6939-42CE-BB63-0493DF428F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CBBA70-19DC-4648-9C4F-6ABC74371106}" type="datetimeFigureOut">
              <a:rPr lang="en-US" smtClean="0"/>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B02A7-6939-42CE-BB63-0493DF428F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CBBA70-19DC-4648-9C4F-6ABC74371106}" type="datetimeFigureOut">
              <a:rPr lang="en-US" smtClean="0"/>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B02A7-6939-42CE-BB63-0493DF428F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CBBA70-19DC-4648-9C4F-6ABC74371106}" type="datetimeFigureOut">
              <a:rPr lang="en-US" smtClean="0"/>
              <a:t>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B02A7-6939-42CE-BB63-0493DF428F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CBBA70-19DC-4648-9C4F-6ABC74371106}" type="datetimeFigureOut">
              <a:rPr lang="en-US" smtClean="0"/>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B02A7-6939-42CE-BB63-0493DF428F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9CBBA70-19DC-4648-9C4F-6ABC74371106}" type="datetimeFigureOut">
              <a:rPr lang="en-US" smtClean="0"/>
              <a:t>2/8/2013</a:t>
            </a:fld>
            <a:endParaRPr lang="en-US"/>
          </a:p>
        </p:txBody>
      </p:sp>
      <p:sp>
        <p:nvSpPr>
          <p:cNvPr id="27" name="Slide Number Placeholder 26"/>
          <p:cNvSpPr>
            <a:spLocks noGrp="1"/>
          </p:cNvSpPr>
          <p:nvPr>
            <p:ph type="sldNum" sz="quarter" idx="11"/>
          </p:nvPr>
        </p:nvSpPr>
        <p:spPr/>
        <p:txBody>
          <a:bodyPr rtlCol="0"/>
          <a:lstStyle/>
          <a:p>
            <a:fld id="{731B02A7-6939-42CE-BB63-0493DF428FB9}"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9CBBA70-19DC-4648-9C4F-6ABC74371106}" type="datetimeFigureOut">
              <a:rPr lang="en-US" smtClean="0"/>
              <a:t>2/8/2013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31B02A7-6939-42CE-BB63-0493DF428F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BBA70-19DC-4648-9C4F-6ABC74371106}" type="datetimeFigureOut">
              <a:rPr lang="en-US" smtClean="0"/>
              <a:t>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1B02A7-6939-42CE-BB63-0493DF428F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CBBA70-19DC-4648-9C4F-6ABC74371106}" type="datetimeFigureOut">
              <a:rPr lang="en-US" smtClean="0"/>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B02A7-6939-42CE-BB63-0493DF428F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CBBA70-19DC-4648-9C4F-6ABC74371106}" type="datetimeFigureOut">
              <a:rPr lang="en-US" smtClean="0"/>
              <a:t>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B02A7-6939-42CE-BB63-0493DF428F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9CBBA70-19DC-4648-9C4F-6ABC74371106}" type="datetimeFigureOut">
              <a:rPr lang="en-US" smtClean="0"/>
              <a:t>2/8/2013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31B02A7-6939-42CE-BB63-0493DF428FB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Family" TargetMode="External"/><Relationship Id="rId3" Type="http://schemas.openxmlformats.org/officeDocument/2006/relationships/hyperlink" Target="http://en.wikipedia.org/wiki/Education" TargetMode="External"/><Relationship Id="rId7" Type="http://schemas.openxmlformats.org/officeDocument/2006/relationships/hyperlink" Target="http://en.wikipedia.org/wiki/Apartment" TargetMode="External"/><Relationship Id="rId2" Type="http://schemas.openxmlformats.org/officeDocument/2006/relationships/hyperlink" Target="http://en.wikipedia.org/wiki/Student" TargetMode="External"/><Relationship Id="rId1" Type="http://schemas.openxmlformats.org/officeDocument/2006/relationships/slideLayout" Target="../slideLayouts/slideLayout2.xml"/><Relationship Id="rId6" Type="http://schemas.openxmlformats.org/officeDocument/2006/relationships/hyperlink" Target="http://en.wikipedia.org/wiki/Dormitory" TargetMode="External"/><Relationship Id="rId5" Type="http://schemas.openxmlformats.org/officeDocument/2006/relationships/hyperlink" Target="http://en.wikipedia.org/wiki/Country" TargetMode="External"/><Relationship Id="rId4" Type="http://schemas.openxmlformats.org/officeDocument/2006/relationships/hyperlink" Target="http://en.wikipedia.org/wiki/Foreig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685800" y="685800"/>
            <a:ext cx="6400800" cy="1752600"/>
          </a:xfrm>
        </p:spPr>
        <p:txBody>
          <a:bodyPr>
            <a:normAutofit lnSpcReduction="10000"/>
          </a:bodyPr>
          <a:lstStyle/>
          <a:p>
            <a:r>
              <a:rPr lang="en-US" sz="6000" b="1" dirty="0">
                <a:solidFill>
                  <a:schemeClr val="bg1"/>
                </a:solidFill>
              </a:rPr>
              <a:t>Studying Abroad</a:t>
            </a:r>
          </a:p>
        </p:txBody>
      </p:sp>
      <p:pic>
        <p:nvPicPr>
          <p:cNvPr id="2053" name="Picture 5" descr="suitcase"/>
          <p:cNvPicPr>
            <a:picLocks noChangeAspect="1" noChangeArrowheads="1"/>
          </p:cNvPicPr>
          <p:nvPr/>
        </p:nvPicPr>
        <p:blipFill>
          <a:blip r:embed="rId2" cstate="print"/>
          <a:srcRect/>
          <a:stretch>
            <a:fillRect/>
          </a:stretch>
        </p:blipFill>
        <p:spPr bwMode="auto">
          <a:xfrm>
            <a:off x="5029200" y="533400"/>
            <a:ext cx="4114800" cy="3068638"/>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What is studying abroad</a:t>
            </a:r>
          </a:p>
        </p:txBody>
      </p:sp>
      <p:sp>
        <p:nvSpPr>
          <p:cNvPr id="58371" name="Rectangle 3"/>
          <p:cNvSpPr>
            <a:spLocks noGrp="1" noChangeArrowheads="1"/>
          </p:cNvSpPr>
          <p:nvPr>
            <p:ph idx="1"/>
          </p:nvPr>
        </p:nvSpPr>
        <p:spPr/>
        <p:txBody>
          <a:bodyPr/>
          <a:lstStyle/>
          <a:p>
            <a:pPr>
              <a:lnSpc>
                <a:spcPct val="90000"/>
              </a:lnSpc>
            </a:pPr>
            <a:r>
              <a:rPr lang="en-US" sz="2800" dirty="0"/>
              <a:t>Studying abroad is the act of a </a:t>
            </a:r>
            <a:r>
              <a:rPr lang="en-US" sz="2800" dirty="0">
                <a:hlinkClick r:id="rId2" tooltip="Student"/>
              </a:rPr>
              <a:t>student</a:t>
            </a:r>
            <a:r>
              <a:rPr lang="en-US" sz="2800" dirty="0"/>
              <a:t> pursuing </a:t>
            </a:r>
            <a:r>
              <a:rPr lang="en-US" sz="2800" dirty="0">
                <a:hlinkClick r:id="rId3" tooltip="Education"/>
              </a:rPr>
              <a:t>educational</a:t>
            </a:r>
            <a:r>
              <a:rPr lang="en-US" sz="2800" dirty="0"/>
              <a:t> opportunities in a </a:t>
            </a:r>
            <a:r>
              <a:rPr lang="en-US" sz="2800" dirty="0">
                <a:hlinkClick r:id="rId4" tooltip="Foreign"/>
              </a:rPr>
              <a:t>foreign</a:t>
            </a:r>
            <a:r>
              <a:rPr lang="en-US" sz="2800" dirty="0"/>
              <a:t> </a:t>
            </a:r>
            <a:r>
              <a:rPr lang="en-US" sz="2800" dirty="0">
                <a:hlinkClick r:id="rId5" tooltip="Country"/>
              </a:rPr>
              <a:t>country</a:t>
            </a:r>
            <a:r>
              <a:rPr lang="en-US" sz="2800" dirty="0"/>
              <a:t>. Typically classes taken while studying abroad award credits transferable to higher education institutions in the home country. However, students may pursue these opportunities at any age and may not require college credit. Students studying abroad may live in a </a:t>
            </a:r>
            <a:r>
              <a:rPr lang="en-US" sz="2800" dirty="0">
                <a:hlinkClick r:id="rId6" tooltip="Dormitory"/>
              </a:rPr>
              <a:t>dormitory</a:t>
            </a:r>
            <a:r>
              <a:rPr lang="en-US" sz="2800" dirty="0"/>
              <a:t> or </a:t>
            </a:r>
            <a:r>
              <a:rPr lang="en-US" sz="2800" dirty="0">
                <a:hlinkClick r:id="rId7" tooltip="Apartment"/>
              </a:rPr>
              <a:t>apartment</a:t>
            </a:r>
            <a:r>
              <a:rPr lang="en-US" sz="2800" dirty="0"/>
              <a:t> with other students or with a "host </a:t>
            </a:r>
            <a:r>
              <a:rPr lang="en-US" sz="2800" dirty="0">
                <a:hlinkClick r:id="rId8" tooltip="Family"/>
              </a:rPr>
              <a:t>family</a:t>
            </a:r>
            <a:r>
              <a:rPr lang="en-US" sz="2800" dirty="0"/>
              <a:t>", a group of people who live in that country and agree to provide student lodging.</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533400"/>
            <a:ext cx="9144000" cy="1417638"/>
          </a:xfrm>
          <a:noFill/>
        </p:spPr>
        <p:txBody>
          <a:bodyPr/>
          <a:lstStyle/>
          <a:p>
            <a:r>
              <a:rPr lang="en-US" dirty="0">
                <a:latin typeface="BankGothic Md BT" pitchFamily="34" charset="0"/>
              </a:rPr>
              <a:t>Why to Study Abroad?</a:t>
            </a:r>
          </a:p>
        </p:txBody>
      </p:sp>
      <p:sp>
        <p:nvSpPr>
          <p:cNvPr id="8195" name="Rectangle 3"/>
          <p:cNvSpPr>
            <a:spLocks noGrp="1" noChangeArrowheads="1"/>
          </p:cNvSpPr>
          <p:nvPr>
            <p:ph idx="1"/>
          </p:nvPr>
        </p:nvSpPr>
        <p:spPr>
          <a:xfrm>
            <a:off x="0" y="1371600"/>
            <a:ext cx="9144000" cy="5486400"/>
          </a:xfrm>
          <a:noFill/>
        </p:spPr>
        <p:txBody>
          <a:bodyPr>
            <a:normAutofit/>
          </a:bodyPr>
          <a:lstStyle/>
          <a:p>
            <a:pPr marL="609600" indent="-609600">
              <a:buFont typeface="Wingdings" pitchFamily="2" charset="2"/>
              <a:buNone/>
            </a:pPr>
            <a:endParaRPr lang="en-US" dirty="0"/>
          </a:p>
          <a:p>
            <a:pPr marL="609600" indent="-609600">
              <a:buFont typeface="Wingdings" pitchFamily="2" charset="2"/>
              <a:buNone/>
            </a:pPr>
            <a:r>
              <a:rPr lang="en-US" dirty="0"/>
              <a:t>When we interviewed some students who would want to study abroad they had different reasons for that. They said they would like to get better education, be responsible and confident, have a chance to discover themselves, to live away from their parents’ control. Others thought it would be a good chance to learn about another country, culture and language. Most of them want to do it for fun, what</a:t>
            </a:r>
            <a:r>
              <a:rPr lang="en-US" sz="3600" dirty="0"/>
              <a:t> </a:t>
            </a:r>
            <a:r>
              <a:rPr lang="en-US" dirty="0"/>
              <a:t>is better than having a good time while learning?</a:t>
            </a:r>
          </a:p>
          <a:p>
            <a:pPr marL="609600" indent="-609600">
              <a:buFont typeface="Wingdings" pitchFamily="2" charset="2"/>
              <a:buNone/>
            </a:pP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14400" y="533400"/>
            <a:ext cx="8229600" cy="1066800"/>
          </a:xfrm>
        </p:spPr>
        <p:txBody>
          <a:bodyPr/>
          <a:lstStyle/>
          <a:p>
            <a:r>
              <a:rPr lang="en-US" dirty="0">
                <a:latin typeface="Benguiat Bk BT" pitchFamily="18" charset="0"/>
              </a:rPr>
              <a:t>So where can you go?</a:t>
            </a:r>
          </a:p>
        </p:txBody>
      </p:sp>
      <p:sp>
        <p:nvSpPr>
          <p:cNvPr id="9220" name="Rectangle 4"/>
          <p:cNvSpPr>
            <a:spLocks noGrp="1" noChangeArrowheads="1"/>
          </p:cNvSpPr>
          <p:nvPr>
            <p:ph idx="1"/>
          </p:nvPr>
        </p:nvSpPr>
        <p:spPr>
          <a:xfrm>
            <a:off x="457200" y="1676400"/>
            <a:ext cx="7848600" cy="5029200"/>
          </a:xfrm>
        </p:spPr>
        <p:txBody>
          <a:bodyPr>
            <a:normAutofit fontScale="92500"/>
          </a:bodyPr>
          <a:lstStyle/>
          <a:p>
            <a:pPr>
              <a:buFont typeface="Wingdings" pitchFamily="2" charset="2"/>
              <a:buNone/>
            </a:pPr>
            <a:r>
              <a:rPr lang="en-US" dirty="0">
                <a:solidFill>
                  <a:srgbClr val="33CC33"/>
                </a:solidFill>
                <a:latin typeface="MS Mincho" pitchFamily="49" charset="-128"/>
              </a:rPr>
              <a:t>Great Britain		</a:t>
            </a:r>
            <a:r>
              <a:rPr lang="en-US" dirty="0">
                <a:solidFill>
                  <a:srgbClr val="CC00FF"/>
                </a:solidFill>
                <a:latin typeface="Allegro BT" pitchFamily="82" charset="0"/>
              </a:rPr>
              <a:t>France		</a:t>
            </a:r>
            <a:r>
              <a:rPr lang="en-US" dirty="0">
                <a:solidFill>
                  <a:srgbClr val="FF6600"/>
                </a:solidFill>
                <a:latin typeface="AvantGarde Bk BT" pitchFamily="34" charset="0"/>
              </a:rPr>
              <a:t>Japan</a:t>
            </a:r>
          </a:p>
          <a:p>
            <a:pPr>
              <a:buFont typeface="Wingdings" pitchFamily="2" charset="2"/>
              <a:buNone/>
            </a:pPr>
            <a:r>
              <a:rPr lang="en-US" sz="4400" dirty="0">
                <a:solidFill>
                  <a:srgbClr val="CC00CC"/>
                </a:solidFill>
                <a:latin typeface="BernhardFashion BT" pitchFamily="82" charset="0"/>
              </a:rPr>
              <a:t>Italy		</a:t>
            </a:r>
            <a:r>
              <a:rPr lang="en-US" sz="4400" dirty="0">
                <a:solidFill>
                  <a:srgbClr val="0099FF"/>
                </a:solidFill>
                <a:latin typeface="Dauphin" pitchFamily="18" charset="0"/>
              </a:rPr>
              <a:t>Germany	</a:t>
            </a:r>
            <a:r>
              <a:rPr lang="en-US" sz="4400" dirty="0">
                <a:solidFill>
                  <a:srgbClr val="663300"/>
                </a:solidFill>
                <a:latin typeface="Staccato222 BT" pitchFamily="66" charset="0"/>
              </a:rPr>
              <a:t>Spain	</a:t>
            </a:r>
            <a:r>
              <a:rPr lang="en-US" sz="4400" dirty="0">
                <a:solidFill>
                  <a:srgbClr val="FF3300"/>
                </a:solidFill>
                <a:latin typeface="TypoUpright BT" pitchFamily="66" charset="0"/>
              </a:rPr>
              <a:t>Egypt</a:t>
            </a:r>
          </a:p>
          <a:p>
            <a:pPr>
              <a:buFont typeface="Wingdings" pitchFamily="2" charset="2"/>
              <a:buNone/>
            </a:pPr>
            <a:r>
              <a:rPr lang="en-US" sz="3600" dirty="0">
                <a:solidFill>
                  <a:srgbClr val="FFCC00"/>
                </a:solidFill>
                <a:latin typeface="Arial Narrow" pitchFamily="34" charset="0"/>
              </a:rPr>
              <a:t>	Jordan	</a:t>
            </a:r>
            <a:r>
              <a:rPr lang="en-US" sz="3600" dirty="0">
                <a:solidFill>
                  <a:srgbClr val="FFFF00"/>
                </a:solidFill>
                <a:latin typeface="Arial Narrow" pitchFamily="34" charset="0"/>
              </a:rPr>
              <a:t>	</a:t>
            </a:r>
            <a:r>
              <a:rPr lang="en-US" sz="3600" dirty="0">
                <a:solidFill>
                  <a:srgbClr val="800080"/>
                </a:solidFill>
                <a:latin typeface="Charlesworth" pitchFamily="82" charset="0"/>
              </a:rPr>
              <a:t>Mexico	</a:t>
            </a:r>
            <a:r>
              <a:rPr lang="en-US" sz="3600" dirty="0">
                <a:solidFill>
                  <a:srgbClr val="6699FF"/>
                </a:solidFill>
                <a:latin typeface="BernhardMod BT" pitchFamily="18" charset="0"/>
              </a:rPr>
              <a:t> Kuwait	</a:t>
            </a:r>
            <a:r>
              <a:rPr lang="en-US" sz="3600" dirty="0">
                <a:solidFill>
                  <a:srgbClr val="006699"/>
                </a:solidFill>
                <a:latin typeface="Arial Black" pitchFamily="34" charset="0"/>
              </a:rPr>
              <a:t>Ireland		</a:t>
            </a:r>
            <a:r>
              <a:rPr lang="en-US" sz="3600" dirty="0">
                <a:solidFill>
                  <a:srgbClr val="FF7C80"/>
                </a:solidFill>
                <a:latin typeface="BankGothic Md BT" pitchFamily="34" charset="0"/>
              </a:rPr>
              <a:t>Netherlands</a:t>
            </a:r>
          </a:p>
          <a:p>
            <a:pPr>
              <a:buFont typeface="Wingdings" pitchFamily="2" charset="2"/>
              <a:buNone/>
            </a:pPr>
            <a:r>
              <a:rPr lang="en-US" sz="3600" dirty="0">
                <a:solidFill>
                  <a:srgbClr val="FF3399"/>
                </a:solidFill>
                <a:latin typeface="Bremen Bd BT" pitchFamily="82" charset="0"/>
              </a:rPr>
              <a:t>Senegal	</a:t>
            </a:r>
            <a:r>
              <a:rPr lang="en-US" sz="3600" dirty="0">
                <a:solidFill>
                  <a:srgbClr val="FF0000"/>
                </a:solidFill>
                <a:latin typeface="Franklin Gothic Medium" pitchFamily="34" charset="0"/>
              </a:rPr>
              <a:t>Australia		</a:t>
            </a:r>
            <a:r>
              <a:rPr lang="en-US" sz="3600" dirty="0">
                <a:solidFill>
                  <a:srgbClr val="008000"/>
                </a:solidFill>
                <a:latin typeface="Futura Md BT" pitchFamily="34" charset="0"/>
              </a:rPr>
              <a:t>Ecuador</a:t>
            </a:r>
          </a:p>
          <a:p>
            <a:pPr>
              <a:buFont typeface="Wingdings" pitchFamily="2" charset="2"/>
              <a:buNone/>
            </a:pPr>
            <a:r>
              <a:rPr lang="en-US" sz="3600" dirty="0">
                <a:solidFill>
                  <a:srgbClr val="3333FF"/>
                </a:solidFill>
                <a:latin typeface="GoudyHandtooled BT" pitchFamily="82" charset="0"/>
              </a:rPr>
              <a:t>	Argentina		</a:t>
            </a:r>
            <a:r>
              <a:rPr lang="en-US" sz="3600" dirty="0">
                <a:solidFill>
                  <a:srgbClr val="9933FF"/>
                </a:solidFill>
                <a:latin typeface="Haettenschweiler" pitchFamily="34" charset="0"/>
              </a:rPr>
              <a:t>Czech Republic	</a:t>
            </a:r>
            <a:r>
              <a:rPr lang="en-US" sz="3600" dirty="0">
                <a:solidFill>
                  <a:srgbClr val="660033"/>
                </a:solidFill>
                <a:latin typeface="Comic Sans MS" pitchFamily="66" charset="0"/>
              </a:rPr>
              <a:t>UAE</a:t>
            </a:r>
          </a:p>
          <a:p>
            <a:pPr>
              <a:buFont typeface="Wingdings" pitchFamily="2" charset="2"/>
              <a:buNone/>
            </a:pPr>
            <a:r>
              <a:rPr lang="en-US" sz="3600" dirty="0">
                <a:solidFill>
                  <a:srgbClr val="FF6600"/>
                </a:solidFill>
                <a:latin typeface="English111 Vivace BT" pitchFamily="66" charset="0"/>
              </a:rPr>
              <a:t>South Africa	</a:t>
            </a:r>
            <a:r>
              <a:rPr lang="en-US" sz="3600" dirty="0">
                <a:solidFill>
                  <a:srgbClr val="33CC33"/>
                </a:solidFill>
                <a:latin typeface="Georgia" pitchFamily="18" charset="0"/>
              </a:rPr>
              <a:t>Denmark</a:t>
            </a:r>
            <a:r>
              <a:rPr lang="en-US" sz="3600" dirty="0">
                <a:solidFill>
                  <a:srgbClr val="00CC99"/>
                </a:solidFill>
                <a:latin typeface="Georgia" pitchFamily="18" charset="0"/>
              </a:rPr>
              <a:t>	</a:t>
            </a:r>
            <a:r>
              <a:rPr lang="en-US" sz="3600" dirty="0">
                <a:solidFill>
                  <a:srgbClr val="FF66FF"/>
                </a:solidFill>
                <a:latin typeface="Impact" pitchFamily="34" charset="0"/>
              </a:rPr>
              <a:t>Brazil	</a:t>
            </a:r>
            <a:r>
              <a:rPr lang="en-US" sz="4000" dirty="0">
                <a:solidFill>
                  <a:srgbClr val="0000FF"/>
                </a:solidFill>
                <a:latin typeface="OzHandicraft BT" pitchFamily="66" charset="0"/>
              </a:rPr>
              <a:t>Chile</a:t>
            </a:r>
          </a:p>
          <a:p>
            <a:pPr>
              <a:buFont typeface="Wingdings" pitchFamily="2" charset="2"/>
              <a:buNone/>
            </a:pPr>
            <a:r>
              <a:rPr lang="en-US" dirty="0">
                <a:solidFill>
                  <a:srgbClr val="9900CC"/>
                </a:solidFill>
                <a:latin typeface="Verdana" pitchFamily="34" charset="0"/>
              </a:rPr>
              <a:t>Costa Rica</a:t>
            </a:r>
            <a:r>
              <a:rPr lang="en-US" dirty="0">
                <a:solidFill>
                  <a:srgbClr val="FF6600"/>
                </a:solidFill>
                <a:latin typeface="Verdana" pitchFamily="34" charset="0"/>
              </a:rPr>
              <a:t>	</a:t>
            </a:r>
            <a:r>
              <a:rPr lang="en-US" dirty="0">
                <a:solidFill>
                  <a:srgbClr val="00FFFF"/>
                </a:solidFill>
                <a:latin typeface="Allegro BT" pitchFamily="82" charset="0"/>
              </a:rPr>
              <a:t>Dominican Republic	</a:t>
            </a:r>
            <a:r>
              <a:rPr lang="en-US" dirty="0">
                <a:solidFill>
                  <a:srgbClr val="993300"/>
                </a:solidFill>
                <a:latin typeface="GoudyOlSt BT" pitchFamily="18" charset="0"/>
              </a:rPr>
              <a:t>Hungary</a:t>
            </a:r>
            <a:endParaRPr lang="en-US" dirty="0">
              <a:solidFill>
                <a:srgbClr val="993300"/>
              </a:solidFill>
              <a:latin typeface="Verdana"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p:spPr>
        <p:txBody>
          <a:bodyPr/>
          <a:lstStyle/>
          <a:p>
            <a:r>
              <a:rPr lang="en-US" dirty="0">
                <a:latin typeface="AvantGarde Md BT" pitchFamily="34" charset="0"/>
              </a:rPr>
              <a:t>How YOU Get Started</a:t>
            </a:r>
          </a:p>
        </p:txBody>
      </p:sp>
      <p:sp>
        <p:nvSpPr>
          <p:cNvPr id="88067" name="Rectangle 3"/>
          <p:cNvSpPr>
            <a:spLocks noGrp="1" noChangeArrowheads="1"/>
          </p:cNvSpPr>
          <p:nvPr>
            <p:ph idx="1"/>
          </p:nvPr>
        </p:nvSpPr>
        <p:spPr>
          <a:noFill/>
        </p:spPr>
        <p:txBody>
          <a:bodyPr>
            <a:normAutofit lnSpcReduction="10000"/>
          </a:bodyPr>
          <a:lstStyle/>
          <a:p>
            <a:pPr>
              <a:lnSpc>
                <a:spcPct val="90000"/>
              </a:lnSpc>
              <a:buFont typeface="Wingdings" pitchFamily="2" charset="2"/>
              <a:buNone/>
            </a:pPr>
            <a:r>
              <a:rPr lang="en-US" sz="2800"/>
              <a:t>Study abroad may be semesters away, but it is never too soon to start thinking and planning…</a:t>
            </a:r>
          </a:p>
          <a:p>
            <a:pPr>
              <a:lnSpc>
                <a:spcPct val="90000"/>
              </a:lnSpc>
            </a:pPr>
            <a:r>
              <a:rPr lang="en-US" sz="2400"/>
              <a:t>The </a:t>
            </a:r>
            <a:r>
              <a:rPr lang="en-US" sz="2400" b="1"/>
              <a:t>10 Steps to Study Abroad</a:t>
            </a:r>
            <a:r>
              <a:rPr lang="en-US" sz="2400"/>
              <a:t> </a:t>
            </a:r>
          </a:p>
          <a:p>
            <a:pPr>
              <a:lnSpc>
                <a:spcPct val="90000"/>
              </a:lnSpc>
            </a:pPr>
            <a:r>
              <a:rPr lang="en-US" sz="2400"/>
              <a:t>What kind of experience are you looking for? </a:t>
            </a:r>
            <a:r>
              <a:rPr lang="en-US" sz="2800"/>
              <a:t>Plan course schedules now to make sure your overseas classes meet requirements</a:t>
            </a:r>
            <a:endParaRPr lang="en-US" sz="2400"/>
          </a:p>
          <a:p>
            <a:pPr>
              <a:lnSpc>
                <a:spcPct val="90000"/>
              </a:lnSpc>
            </a:pPr>
            <a:r>
              <a:rPr lang="en-US" sz="2400"/>
              <a:t>Get informed about different programs.</a:t>
            </a:r>
          </a:p>
          <a:p>
            <a:pPr>
              <a:lnSpc>
                <a:spcPct val="90000"/>
              </a:lnSpc>
            </a:pPr>
            <a:r>
              <a:rPr lang="en-US" sz="2400"/>
              <a:t> Talk to your academic advisor before selecting a program </a:t>
            </a:r>
          </a:p>
          <a:p>
            <a:pPr>
              <a:lnSpc>
                <a:spcPct val="90000"/>
              </a:lnSpc>
            </a:pPr>
            <a:r>
              <a:rPr lang="en-US" sz="2400"/>
              <a:t>Select a program </a:t>
            </a:r>
            <a:r>
              <a:rPr lang="en-US" sz="2800"/>
              <a:t>Plan course schedules now to make sure your overseas classes meet requirements</a:t>
            </a:r>
            <a:endParaRPr lang="en-US" sz="2400"/>
          </a:p>
          <a:p>
            <a:pPr>
              <a:lnSpc>
                <a:spcPct val="90000"/>
              </a:lnSpc>
            </a:pPr>
            <a:endParaRPr lang="en-US" sz="2400"/>
          </a:p>
          <a:p>
            <a:pPr>
              <a:lnSpc>
                <a:spcPct val="90000"/>
              </a:lnSpc>
              <a:buFont typeface="Wingdings" pitchFamily="2" charset="2"/>
              <a:buNone/>
            </a:pPr>
            <a:endParaRPr lang="en-US" sz="24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latin typeface="AvantGarde Md BT" pitchFamily="34" charset="0"/>
              </a:rPr>
              <a:t>How YOU Get Started</a:t>
            </a:r>
            <a:endParaRPr lang="en-US" dirty="0"/>
          </a:p>
        </p:txBody>
      </p:sp>
      <p:sp>
        <p:nvSpPr>
          <p:cNvPr id="89091" name="Rectangle 3"/>
          <p:cNvSpPr>
            <a:spLocks noGrp="1" noChangeArrowheads="1"/>
          </p:cNvSpPr>
          <p:nvPr>
            <p:ph idx="1"/>
          </p:nvPr>
        </p:nvSpPr>
        <p:spPr/>
        <p:txBody>
          <a:bodyPr>
            <a:normAutofit lnSpcReduction="10000"/>
          </a:bodyPr>
          <a:lstStyle/>
          <a:p>
            <a:r>
              <a:rPr lang="en-US" sz="2800" dirty="0"/>
              <a:t>Apply!</a:t>
            </a:r>
            <a:endParaRPr lang="en-US" sz="2800" b="1" dirty="0"/>
          </a:p>
          <a:p>
            <a:r>
              <a:rPr lang="en-US" sz="2800" b="1" dirty="0"/>
              <a:t>Apply for a passport (if applicable).</a:t>
            </a:r>
            <a:r>
              <a:rPr lang="en-US" sz="2800" dirty="0"/>
              <a:t> </a:t>
            </a:r>
          </a:p>
          <a:p>
            <a:r>
              <a:rPr lang="en-US" sz="2800" dirty="0"/>
              <a:t>Complete the Programs Abroad forms and pay your fees </a:t>
            </a:r>
          </a:p>
          <a:p>
            <a:r>
              <a:rPr lang="en-US" sz="2800" b="1" dirty="0"/>
              <a:t>Apply for a Visa or Study Permit (if applicable) and purchase airline ticket.</a:t>
            </a:r>
            <a:r>
              <a:rPr lang="en-US" sz="2800" dirty="0"/>
              <a:t> </a:t>
            </a:r>
          </a:p>
          <a:p>
            <a:r>
              <a:rPr lang="en-US" sz="2800" b="1" dirty="0"/>
              <a:t>Attend pre-departure orientation or pre-departure meetings with faculty program director.</a:t>
            </a:r>
            <a:r>
              <a:rPr lang="en-US" sz="2800" dirty="0"/>
              <a:t> </a:t>
            </a:r>
          </a:p>
          <a:p>
            <a:r>
              <a:rPr lang="en-US" sz="2800" dirty="0"/>
              <a:t>Go abroad! </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TotalTime>
  <Words>328</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Slide 1</vt:lpstr>
      <vt:lpstr>What is studying abroad</vt:lpstr>
      <vt:lpstr>Why to Study Abroad?</vt:lpstr>
      <vt:lpstr>So where can you go?</vt:lpstr>
      <vt:lpstr>How YOU Get Started</vt:lpstr>
      <vt:lpstr>How YOU Get Started</vt:lpstr>
    </vt:vector>
  </TitlesOfParts>
  <Company>Sampson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SCS</dc:creator>
  <cp:lastModifiedBy>SCS</cp:lastModifiedBy>
  <cp:revision>1</cp:revision>
  <dcterms:created xsi:type="dcterms:W3CDTF">2013-02-08T14:13:53Z</dcterms:created>
  <dcterms:modified xsi:type="dcterms:W3CDTF">2013-02-08T14:19:55Z</dcterms:modified>
</cp:coreProperties>
</file>