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71" r:id="rId13"/>
    <p:sldId id="266" r:id="rId14"/>
    <p:sldId id="267" r:id="rId15"/>
    <p:sldId id="268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84" r:id="rId24"/>
    <p:sldId id="278" r:id="rId25"/>
    <p:sldId id="279" r:id="rId26"/>
    <p:sldId id="280" r:id="rId27"/>
    <p:sldId id="285" r:id="rId28"/>
    <p:sldId id="281" r:id="rId29"/>
    <p:sldId id="283" r:id="rId30"/>
    <p:sldId id="282" r:id="rId31"/>
    <p:sldId id="286" r:id="rId32"/>
    <p:sldId id="287" r:id="rId33"/>
    <p:sldId id="288" r:id="rId34"/>
    <p:sldId id="289" r:id="rId35"/>
    <p:sldId id="299" r:id="rId36"/>
    <p:sldId id="290" r:id="rId37"/>
    <p:sldId id="301" r:id="rId38"/>
    <p:sldId id="291" r:id="rId39"/>
    <p:sldId id="292" r:id="rId40"/>
    <p:sldId id="293" r:id="rId41"/>
    <p:sldId id="304" r:id="rId42"/>
    <p:sldId id="294" r:id="rId43"/>
    <p:sldId id="305" r:id="rId44"/>
    <p:sldId id="295" r:id="rId45"/>
    <p:sldId id="306" r:id="rId46"/>
    <p:sldId id="296" r:id="rId47"/>
    <p:sldId id="307" r:id="rId48"/>
    <p:sldId id="297" r:id="rId49"/>
    <p:sldId id="298" r:id="rId50"/>
    <p:sldId id="308" r:id="rId51"/>
    <p:sldId id="300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13" autoAdjust="0"/>
    <p:restoredTop sz="94747" autoAdjust="0"/>
  </p:normalViewPr>
  <p:slideViewPr>
    <p:cSldViewPr>
      <p:cViewPr varScale="1">
        <p:scale>
          <a:sx n="66" d="100"/>
          <a:sy n="66" d="100"/>
        </p:scale>
        <p:origin x="-7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3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Gill Sans M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/>
              </a:defRPr>
            </a:lvl1pPr>
          </a:lstStyle>
          <a:p>
            <a:pPr>
              <a:defRPr/>
            </a:pPr>
            <a:fld id="{C39D2730-B348-4CBE-9214-3888CD4BAC0D}" type="datetimeFigureOut">
              <a:rPr lang="en-US"/>
              <a:pPr>
                <a:defRPr/>
              </a:pPr>
              <a:t>4/5/2009</a:t>
            </a:fld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Gill Sans M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/>
              </a:defRPr>
            </a:lvl1pPr>
          </a:lstStyle>
          <a:p>
            <a:pPr>
              <a:defRPr/>
            </a:pPr>
            <a:fld id="{F013AA37-45BB-41FA-8233-ACEFE0EE61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val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696F95-92D3-414D-8401-49B4A003D4CA}" type="datetimeFigureOut">
              <a:rPr lang="en-US"/>
              <a:pPr>
                <a:defRPr/>
              </a:pPr>
              <a:t>4/5/2009</a:t>
            </a:fld>
            <a:endParaRPr lang="en-US" dirty="0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8D051C-65BE-4433-9600-80B4D50CE3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B14D1-6B9E-413A-A54B-A2DC42B9C512}" type="datetimeFigureOut">
              <a:rPr lang="en-US"/>
              <a:pPr>
                <a:defRPr/>
              </a:pPr>
              <a:t>4/5/2009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CF5E0-5EC9-40DF-A8A0-06CC8975CD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6F570-536D-46AE-AF28-0F11558CD9D4}" type="datetimeFigureOut">
              <a:rPr lang="en-US"/>
              <a:pPr>
                <a:defRPr/>
              </a:pPr>
              <a:t>4/5/2009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D2018-A90C-44F3-AFB6-54888DF260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E09BC-FDEA-4909-97A6-2756B2EA52CD}" type="datetimeFigureOut">
              <a:rPr lang="en-US"/>
              <a:pPr>
                <a:defRPr/>
              </a:pPr>
              <a:t>4/5/2009</a:t>
            </a:fld>
            <a:endParaRPr lang="en-US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340A0-A634-4E4C-A412-2CD7ED3D5C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5F184-EE67-45CF-88E1-5B394A311B9F}" type="datetimeFigureOut">
              <a:rPr lang="en-US"/>
              <a:pPr>
                <a:defRPr/>
              </a:pPr>
              <a:t>4/5/2009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E8CAF-FED1-4E94-926F-F7E486E143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CB3A2-07B7-4B3E-811A-BFBDEF4A7983}" type="datetimeFigureOut">
              <a:rPr lang="en-US"/>
              <a:pPr>
                <a:defRPr/>
              </a:pPr>
              <a:t>4/5/2009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8BB30-A410-4FE7-B053-FCCA2FEF3E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D851F6-444B-40FC-827B-80E24D1D5F26}" type="datetimeFigureOut">
              <a:rPr lang="en-US"/>
              <a:pPr>
                <a:defRPr/>
              </a:pPr>
              <a:t>4/5/2009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CAB0B3-5788-423D-A0C0-E67F8ABE50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73230-B1A2-4928-8B83-508FBF0E16CB}" type="datetimeFigureOut">
              <a:rPr lang="en-US"/>
              <a:pPr>
                <a:defRPr/>
              </a:pPr>
              <a:t>4/5/2009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CBA9E-65D4-468E-AEDB-45EB7F6742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9C8FD0-61A7-475C-BC4B-EC2D4F93178C}" type="datetimeFigureOut">
              <a:rPr lang="en-US"/>
              <a:pPr>
                <a:defRPr/>
              </a:pPr>
              <a:t>4/5/2009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90A4B1-59F4-4C79-8FEE-1FA87B9B0E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243A8-07CE-479B-99A5-B15CC096654E}" type="datetimeFigureOut">
              <a:rPr lang="en-US"/>
              <a:pPr>
                <a:defRPr/>
              </a:pPr>
              <a:t>4/5/2009</a:t>
            </a:fld>
            <a:endParaRPr lang="en-US" dirty="0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DE548-BFC2-4936-936E-0AF83C2691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40C53F-EA51-425E-B593-72DC9AB577F5}" type="datetimeFigureOut">
              <a:rPr lang="en-US"/>
              <a:pPr>
                <a:defRPr/>
              </a:pPr>
              <a:t>4/5/2009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924D7D-2A63-46B1-83AF-5F13095F67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B42731-9F20-459F-9154-8B39399AB9DE}" type="datetimeFigureOut">
              <a:rPr lang="en-US"/>
              <a:pPr>
                <a:defRPr/>
              </a:pPr>
              <a:t>4/5/2009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EBCE95-3DDB-4F4B-B386-5DA7393D9F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</a:endParaRPr>
          </a:p>
        </p:txBody>
      </p:sp>
      <p:sp>
        <p:nvSpPr>
          <p:cNvPr id="6" name="Flowchart: Process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lowchart: Process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AACF72-BB06-46A1-AE6D-080701B64E6B}" type="datetimeFigureOut">
              <a:rPr lang="en-US"/>
              <a:pPr>
                <a:defRPr/>
              </a:pPr>
              <a:t>4/5/2009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3F3A65-974E-4AAC-94D3-C3AE4ACF6F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57C2E11-D866-433B-9935-E97138E5E4B2}" type="datetimeFigureOut">
              <a:rPr lang="en-US"/>
              <a:pPr>
                <a:defRPr/>
              </a:pPr>
              <a:t>4/5/2009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2C8B83A1-0E04-45C9-8A69-B9EADDCD1A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7" r:id="rId2"/>
    <p:sldLayoutId id="2147483675" r:id="rId3"/>
    <p:sldLayoutId id="2147483668" r:id="rId4"/>
    <p:sldLayoutId id="2147483676" r:id="rId5"/>
    <p:sldLayoutId id="2147483669" r:id="rId6"/>
    <p:sldLayoutId id="2147483677" r:id="rId7"/>
    <p:sldLayoutId id="2147483678" r:id="rId8"/>
    <p:sldLayoutId id="214748367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Somatic and Special Senses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Temperature 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Heat receptors: respond to warmer temp.</a:t>
            </a:r>
          </a:p>
          <a:p>
            <a:pPr eaLnBrk="1" hangingPunct="1"/>
            <a:r>
              <a:rPr lang="en-US" smtClean="0"/>
              <a:t>45ºC-25ºC, 113ºF-77ºF</a:t>
            </a:r>
          </a:p>
          <a:p>
            <a:pPr lvl="1" eaLnBrk="1" hangingPunct="1"/>
            <a:r>
              <a:rPr lang="en-US" smtClean="0"/>
              <a:t>Above this range, pain receptors are stimulated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burning sensation</a:t>
            </a:r>
          </a:p>
          <a:p>
            <a:pPr eaLnBrk="1" hangingPunct="1"/>
            <a:r>
              <a:rPr lang="en-US" smtClean="0"/>
              <a:t>Cold receptors: respond to colder temp.</a:t>
            </a:r>
          </a:p>
          <a:p>
            <a:pPr lvl="1" eaLnBrk="1" hangingPunct="1"/>
            <a:r>
              <a:rPr lang="en-US" smtClean="0"/>
              <a:t>10ºC -20ºC, 50ºF-68ºF</a:t>
            </a:r>
          </a:p>
          <a:p>
            <a:pPr lvl="1" eaLnBrk="1" hangingPunct="1"/>
            <a:r>
              <a:rPr lang="en-US" smtClean="0"/>
              <a:t>Below this, pain receptors simulate </a:t>
            </a:r>
            <a:r>
              <a:rPr lang="en-US" smtClean="0">
                <a:sym typeface="Wingdings" pitchFamily="2" charset="2"/>
              </a:rPr>
              <a:t> freezing sensation</a:t>
            </a:r>
            <a:endParaRPr lang="en-US" smtClean="0"/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85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Pain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8096250" cy="5257800"/>
          </a:xfrm>
        </p:spPr>
        <p:txBody>
          <a:bodyPr/>
          <a:lstStyle/>
          <a:p>
            <a:pPr eaLnBrk="1" hangingPunct="1"/>
            <a:r>
              <a:rPr lang="en-US" smtClean="0"/>
              <a:t>Free nerve endings</a:t>
            </a:r>
          </a:p>
          <a:p>
            <a:pPr eaLnBrk="1" hangingPunct="1"/>
            <a:r>
              <a:rPr lang="en-US" smtClean="0"/>
              <a:t>Widely distributed throughout the skin and internal tissues</a:t>
            </a:r>
          </a:p>
          <a:p>
            <a:pPr lvl="1" eaLnBrk="1" hangingPunct="1"/>
            <a:r>
              <a:rPr lang="en-US" smtClean="0"/>
              <a:t>Excepts in nervous tissue of the brain</a:t>
            </a:r>
          </a:p>
          <a:p>
            <a:pPr eaLnBrk="1" hangingPunct="1"/>
            <a:r>
              <a:rPr lang="en-US" smtClean="0"/>
              <a:t>Protection</a:t>
            </a:r>
          </a:p>
          <a:p>
            <a:pPr eaLnBrk="1" hangingPunct="1"/>
            <a:r>
              <a:rPr lang="en-US" smtClean="0"/>
              <a:t>Unpleasant stimulus </a:t>
            </a:r>
            <a:r>
              <a:rPr lang="en-US" smtClean="0">
                <a:sym typeface="Wingdings" pitchFamily="2" charset="2"/>
              </a:rPr>
              <a:t> signals a person to remove the stimulus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ffectLst/>
            </a:endParaRP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7891" name="Picture 4" descr="c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7238" y="228600"/>
            <a:ext cx="600075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Visceral Pain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Pain receptors are the only receptors in viscera whose stimulation produces sensation</a:t>
            </a:r>
          </a:p>
          <a:p>
            <a:pPr eaLnBrk="1" hangingPunct="1"/>
            <a:r>
              <a:rPr lang="en-US" smtClean="0"/>
              <a:t>Intestinal tissues are stretches or smooth muscles in intestinal walls undergo spasms</a:t>
            </a:r>
          </a:p>
          <a:p>
            <a:pPr eaLnBrk="1" hangingPunct="1"/>
            <a:r>
              <a:rPr lang="en-US" smtClean="0"/>
              <a:t>Referred Pain: the origin of the pain is different than where it is perceived</a:t>
            </a:r>
          </a:p>
          <a:p>
            <a:pPr lvl="1" eaLnBrk="1" hangingPunct="1"/>
            <a:r>
              <a:rPr lang="en-US" smtClean="0"/>
              <a:t>Heart pain appears in left shoulder or left upper 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7650" cy="6397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Pain Nerve Fibers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1066800" y="838200"/>
            <a:ext cx="7924800" cy="4800600"/>
          </a:xfrm>
        </p:spPr>
        <p:txBody>
          <a:bodyPr/>
          <a:lstStyle/>
          <a:p>
            <a:pPr eaLnBrk="1" hangingPunct="1"/>
            <a:r>
              <a:rPr lang="en-US" smtClean="0"/>
              <a:t>Acute Pain Fibers: thin, myelinated fibers</a:t>
            </a:r>
          </a:p>
          <a:p>
            <a:pPr lvl="1" eaLnBrk="1" hangingPunct="1"/>
            <a:r>
              <a:rPr lang="en-US" smtClean="0"/>
              <a:t>Conduct nerve impulses rapidly </a:t>
            </a:r>
          </a:p>
          <a:p>
            <a:pPr lvl="1" eaLnBrk="1" hangingPunct="1"/>
            <a:r>
              <a:rPr lang="en-US" smtClean="0"/>
              <a:t>sharp pain from the skin</a:t>
            </a:r>
          </a:p>
          <a:p>
            <a:pPr eaLnBrk="1" hangingPunct="1"/>
            <a:r>
              <a:rPr lang="en-US" smtClean="0"/>
              <a:t>Chronic Pain Fibers: thin, unmyelinated fiber</a:t>
            </a:r>
          </a:p>
          <a:p>
            <a:pPr lvl="1" eaLnBrk="1" hangingPunct="1"/>
            <a:r>
              <a:rPr lang="en-US" smtClean="0"/>
              <a:t>Conduct impulses more slowly</a:t>
            </a:r>
          </a:p>
          <a:p>
            <a:pPr lvl="1" eaLnBrk="1" hangingPunct="1"/>
            <a:r>
              <a:rPr lang="en-US" smtClean="0"/>
              <a:t>Dull, aching pain from deeper tissues</a:t>
            </a:r>
          </a:p>
          <a:p>
            <a:pPr lvl="1" eaLnBrk="1" hangingPunct="1"/>
            <a:r>
              <a:rPr lang="en-US" smtClean="0"/>
              <a:t>Difficult to pinpoint</a:t>
            </a:r>
          </a:p>
        </p:txBody>
      </p:sp>
      <p:pic>
        <p:nvPicPr>
          <p:cNvPr id="40963" name="Picture 4" descr="pain-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456113"/>
            <a:ext cx="3267075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Regulation of Pain Impulses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Awareness of pain arises when impulses reach the thalamus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Cerebral cortex: determine pain intensity, locates pain source, and mediates emotional and motor responses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Nerve fibers release biochemicals that block pain signals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Enkephalins: suppress acute and chronic pain, relieve sever pain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Similar to morphine and other opiates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Serotonin: stimulates other neurons to release enkephalines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Endorphins: extreme pain and natural pain control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ffectLst/>
            </a:endParaRPr>
          </a:p>
        </p:txBody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5059" name="Picture 5" descr="p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28600"/>
            <a:ext cx="6781800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Smell, Taste, and Hearing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46083" name="Picture 2" descr="http://www.psice.com/wp-content/uploads/2009/02/monkey-sme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362200"/>
            <a:ext cx="45720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Smell</a:t>
            </a:r>
            <a:endParaRPr lang="en-US" dirty="0"/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1219200" y="1219200"/>
            <a:ext cx="7499350" cy="4800600"/>
          </a:xfrm>
        </p:spPr>
        <p:txBody>
          <a:bodyPr/>
          <a:lstStyle/>
          <a:p>
            <a:pPr eaLnBrk="1" hangingPunct="1"/>
            <a:r>
              <a:rPr lang="en-US" smtClean="0"/>
              <a:t>Olfactory organs </a:t>
            </a:r>
            <a:r>
              <a:rPr lang="en-US" smtClean="0">
                <a:sym typeface="Wingdings" pitchFamily="2" charset="2"/>
              </a:rPr>
              <a:t> smell</a:t>
            </a:r>
          </a:p>
          <a:p>
            <a:pPr lvl="1" eaLnBrk="1" hangingPunct="1"/>
            <a:r>
              <a:rPr lang="en-US" smtClean="0">
                <a:sym typeface="Wingdings" pitchFamily="2" charset="2"/>
              </a:rPr>
              <a:t>Upper region of the nasal cavity</a:t>
            </a:r>
          </a:p>
          <a:p>
            <a:pPr lvl="1" eaLnBrk="1" hangingPunct="1"/>
            <a:r>
              <a:rPr lang="en-US" smtClean="0">
                <a:sym typeface="Wingdings" pitchFamily="2" charset="2"/>
              </a:rPr>
              <a:t>Chemoreceptors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Smell and taste function closely together</a:t>
            </a:r>
          </a:p>
          <a:p>
            <a:pPr lvl="1" eaLnBrk="1" hangingPunct="1"/>
            <a:r>
              <a:rPr lang="en-US" smtClean="0">
                <a:sym typeface="Wingdings" pitchFamily="2" charset="2"/>
              </a:rPr>
              <a:t>Aid in food selection</a:t>
            </a:r>
            <a:endParaRPr lang="en-US" smtClean="0"/>
          </a:p>
        </p:txBody>
      </p:sp>
      <p:pic>
        <p:nvPicPr>
          <p:cNvPr id="47107" name="Picture 2" descr="http://www.morphonix.com/software/education/science/brain/game/specimens/images/sme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3505200"/>
            <a:ext cx="31908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Olfactory Organs</a:t>
            </a:r>
            <a:endParaRPr lang="en-US" dirty="0"/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Olfactory receptors: yellowish brown masses </a:t>
            </a:r>
          </a:p>
          <a:p>
            <a:pPr lvl="1" eaLnBrk="1" hangingPunct="1"/>
            <a:r>
              <a:rPr lang="en-US" smtClean="0"/>
              <a:t>Covers upper parts of the nasal cavity, the superior nasal conchae, and portion of the nasal septum</a:t>
            </a:r>
          </a:p>
          <a:p>
            <a:pPr lvl="1" eaLnBrk="1" hangingPunct="1"/>
            <a:r>
              <a:rPr lang="en-US" smtClean="0"/>
              <a:t>Bipolar neurons</a:t>
            </a:r>
          </a:p>
          <a:p>
            <a:pPr lvl="2" eaLnBrk="1" hangingPunct="1"/>
            <a:r>
              <a:rPr lang="en-US" smtClean="0"/>
              <a:t>Covered by hair like cilia at the distal ends</a:t>
            </a:r>
          </a:p>
          <a:p>
            <a:pPr lvl="3" eaLnBrk="1" hangingPunct="1"/>
            <a:r>
              <a:rPr lang="en-US" smtClean="0"/>
              <a:t>Sensitive parts of the receptors</a:t>
            </a:r>
          </a:p>
          <a:p>
            <a:pPr lvl="3" eaLnBrk="1" hangingPunct="1"/>
            <a:r>
              <a:rPr lang="en-US" smtClean="0"/>
              <a:t>Gases must dissolve into the watery fluids surrounding the cilia before receptors detect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Sensation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035050" y="1143000"/>
            <a:ext cx="7499350" cy="4800600"/>
          </a:xfrm>
        </p:spPr>
        <p:txBody>
          <a:bodyPr/>
          <a:lstStyle/>
          <a:p>
            <a:pPr eaLnBrk="1" hangingPunct="1"/>
            <a:r>
              <a:rPr lang="en-US" smtClean="0"/>
              <a:t>Sensory Receptors detect changes in our body and surroundings</a:t>
            </a:r>
          </a:p>
          <a:p>
            <a:pPr lvl="1" eaLnBrk="1" hangingPunct="1"/>
            <a:r>
              <a:rPr lang="en-US" smtClean="0"/>
              <a:t>Trigger nerve impulses</a:t>
            </a:r>
          </a:p>
          <a:p>
            <a:pPr lvl="2" eaLnBrk="1" hangingPunct="1"/>
            <a:r>
              <a:rPr lang="en-US" smtClean="0"/>
              <a:t>Travels to CNS for interpretation</a:t>
            </a:r>
          </a:p>
          <a:p>
            <a:pPr lvl="2" eaLnBrk="1" hangingPunct="1"/>
            <a:r>
              <a:rPr lang="en-US" smtClean="0"/>
              <a:t>Perceive a sensation</a:t>
            </a:r>
          </a:p>
        </p:txBody>
      </p:sp>
      <p:pic>
        <p:nvPicPr>
          <p:cNvPr id="17411" name="Picture 6" descr="senso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7025" y="3684588"/>
            <a:ext cx="4600575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Olfactory Nerve Pathways</a:t>
            </a:r>
            <a:endParaRPr lang="en-US" dirty="0"/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Olfactory bulbs analyze the impulse</a:t>
            </a:r>
          </a:p>
          <a:p>
            <a:pPr lvl="1" eaLnBrk="1" hangingPunct="1"/>
            <a:r>
              <a:rPr lang="en-US" smtClean="0"/>
              <a:t>Travels to limbic system</a:t>
            </a:r>
          </a:p>
          <a:p>
            <a:pPr lvl="1" eaLnBrk="1" hangingPunct="1"/>
            <a:r>
              <a:rPr lang="en-US" smtClean="0"/>
              <a:t>Interpreted in the temporal lobes and at the base of frontal lobes</a:t>
            </a:r>
          </a:p>
        </p:txBody>
      </p:sp>
      <p:pic>
        <p:nvPicPr>
          <p:cNvPr id="49155" name="Picture 2" descr="http://www.cerebromente.org.br/n16/mente/senses-olfactory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733800"/>
            <a:ext cx="73152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Olfactory Stimulation</a:t>
            </a:r>
            <a:endParaRPr lang="en-US" dirty="0"/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Olfactory impulses may result when gaseous molecules combine with specific sites on cilia of receptor cells</a:t>
            </a:r>
          </a:p>
          <a:p>
            <a:pPr eaLnBrk="1" hangingPunct="1"/>
            <a:r>
              <a:rPr lang="en-US" smtClean="0"/>
              <a:t>Olfactory receptor cells adapt rapidly</a:t>
            </a:r>
          </a:p>
        </p:txBody>
      </p:sp>
      <p:pic>
        <p:nvPicPr>
          <p:cNvPr id="50179" name="Picture 2" descr="http://www.bic.mni.mcgill.ca/users/robin/bic/bic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581400"/>
            <a:ext cx="363855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499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Sense of Taste</a:t>
            </a:r>
            <a:endParaRPr lang="en-US" dirty="0"/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1066800" y="838200"/>
            <a:ext cx="7499350" cy="4800600"/>
          </a:xfrm>
        </p:spPr>
        <p:txBody>
          <a:bodyPr/>
          <a:lstStyle/>
          <a:p>
            <a:pPr eaLnBrk="1" hangingPunct="1"/>
            <a:r>
              <a:rPr lang="en-US" smtClean="0"/>
              <a:t>Taste Buds: specialized organ of taste</a:t>
            </a:r>
          </a:p>
          <a:p>
            <a:pPr lvl="1" eaLnBrk="1" hangingPunct="1"/>
            <a:r>
              <a:rPr lang="en-US" smtClean="0"/>
              <a:t>Surface of the tongue, roof of the mouth, walls of pharynx</a:t>
            </a:r>
          </a:p>
          <a:p>
            <a:pPr eaLnBrk="1" hangingPunct="1"/>
            <a:r>
              <a:rPr lang="en-US" smtClean="0"/>
              <a:t>Taste Cell: gustatory cells, receptors</a:t>
            </a:r>
          </a:p>
          <a:p>
            <a:pPr lvl="1" eaLnBrk="1" hangingPunct="1"/>
            <a:r>
              <a:rPr lang="en-US" smtClean="0"/>
              <a:t>Taste Port: opening</a:t>
            </a:r>
          </a:p>
          <a:p>
            <a:pPr lvl="1" eaLnBrk="1" hangingPunct="1"/>
            <a:r>
              <a:rPr lang="en-US" smtClean="0"/>
              <a:t>Taste hair: protrude from taste cell</a:t>
            </a:r>
          </a:p>
          <a:p>
            <a:pPr lvl="2" eaLnBrk="1" hangingPunct="1"/>
            <a:r>
              <a:rPr lang="en-US" smtClean="0"/>
              <a:t>Sensitive part of receptor cell</a:t>
            </a:r>
          </a:p>
        </p:txBody>
      </p:sp>
      <p:pic>
        <p:nvPicPr>
          <p:cNvPr id="51203" name="Picture 4" descr="http://upload.wikimedia.org/wikibooks/en/c/c8/Anatomy_and_physiology_of_animals_Taste_buds_on_the_toungu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516438"/>
            <a:ext cx="5143500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2227" name="Picture 2" descr="http://www.lrn.org/Graphics/Senses/figure%208.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6200"/>
            <a:ext cx="87249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Taste</a:t>
            </a:r>
            <a:endParaRPr lang="en-US" dirty="0"/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499350" cy="4800600"/>
          </a:xfrm>
        </p:spPr>
        <p:txBody>
          <a:bodyPr/>
          <a:lstStyle/>
          <a:p>
            <a:pPr eaLnBrk="1" hangingPunct="1"/>
            <a:r>
              <a:rPr lang="en-US" smtClean="0"/>
              <a:t>Before a chemical can be tasted, it must be dissolved in water</a:t>
            </a:r>
          </a:p>
          <a:p>
            <a:pPr lvl="1" eaLnBrk="1" hangingPunct="1"/>
            <a:r>
              <a:rPr lang="en-US" smtClean="0"/>
              <a:t>Provided by salivary glands</a:t>
            </a:r>
          </a:p>
          <a:p>
            <a:pPr lvl="1" eaLnBrk="1" hangingPunct="1"/>
            <a:r>
              <a:rPr lang="en-US" smtClean="0"/>
              <a:t>Generates a sensory impulse on a neighboring neuron</a:t>
            </a:r>
          </a:p>
        </p:txBody>
      </p:sp>
      <p:pic>
        <p:nvPicPr>
          <p:cNvPr id="53251" name="Picture 2" descr="http://pactlab-dev.spcomm.uiuc.edu/classes/08SP/280blogs/first_weblog3/tastebu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581400"/>
            <a:ext cx="274320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499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Taste Sensations</a:t>
            </a:r>
            <a:endParaRPr lang="en-US" dirty="0"/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1143000" y="990600"/>
            <a:ext cx="7499350" cy="4800600"/>
          </a:xfrm>
        </p:spPr>
        <p:txBody>
          <a:bodyPr/>
          <a:lstStyle/>
          <a:p>
            <a:pPr eaLnBrk="1" hangingPunct="1"/>
            <a:r>
              <a:rPr lang="en-US" smtClean="0"/>
              <a:t>Each receptor type is concentrated in certain regions of the tongue</a:t>
            </a:r>
          </a:p>
          <a:p>
            <a:pPr lvl="1" eaLnBrk="1" hangingPunct="1"/>
            <a:r>
              <a:rPr lang="en-US" smtClean="0"/>
              <a:t>Sweet: sugar		Sour: lemon</a:t>
            </a:r>
          </a:p>
          <a:p>
            <a:pPr lvl="1" eaLnBrk="1" hangingPunct="1"/>
            <a:r>
              <a:rPr lang="en-US" smtClean="0"/>
              <a:t>Salty: table salt		Bitter: caffeine or quinine</a:t>
            </a:r>
          </a:p>
          <a:p>
            <a:pPr lvl="1" eaLnBrk="1" hangingPunct="1"/>
            <a:r>
              <a:rPr lang="en-US" smtClean="0"/>
              <a:t>Alkaline			Metallic</a:t>
            </a:r>
          </a:p>
          <a:p>
            <a:pPr eaLnBrk="1" hangingPunct="1"/>
            <a:r>
              <a:rPr lang="en-US" smtClean="0"/>
              <a:t>Flavor: taste, odor, texture, and temperature</a:t>
            </a:r>
          </a:p>
          <a:p>
            <a:pPr eaLnBrk="1" hangingPunct="1"/>
            <a:r>
              <a:rPr lang="en-US" smtClean="0"/>
              <a:t>Burning: chili peppers or ginger</a:t>
            </a:r>
          </a:p>
          <a:p>
            <a:pPr eaLnBrk="1" hangingPunct="1"/>
            <a:endParaRPr lang="en-US" smtClean="0"/>
          </a:p>
        </p:txBody>
      </p:sp>
      <p:pic>
        <p:nvPicPr>
          <p:cNvPr id="54275" name="Picture 2" descr="http://nyenoona.files.wordpress.com/2006/12/chili-pepper-madne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5029200"/>
            <a:ext cx="21971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Sense of Hearing</a:t>
            </a:r>
            <a:endParaRPr lang="en-US" dirty="0"/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850" cy="4800600"/>
          </a:xfrm>
        </p:spPr>
        <p:txBody>
          <a:bodyPr/>
          <a:lstStyle/>
          <a:p>
            <a:pPr eaLnBrk="1" hangingPunct="1"/>
            <a:r>
              <a:rPr lang="en-US" smtClean="0"/>
              <a:t>Vibrating objects produce sound</a:t>
            </a:r>
          </a:p>
          <a:p>
            <a:pPr lvl="1" eaLnBrk="1" hangingPunct="1"/>
            <a:r>
              <a:rPr lang="en-US" smtClean="0"/>
              <a:t>Sound waves</a:t>
            </a:r>
          </a:p>
          <a:p>
            <a:pPr lvl="1" eaLnBrk="1" hangingPunct="1"/>
            <a:r>
              <a:rPr lang="en-US" smtClean="0"/>
              <a:t>Musical instruments: vibrating string or reed</a:t>
            </a:r>
          </a:p>
          <a:p>
            <a:pPr lvl="1" eaLnBrk="1" hangingPunct="1"/>
            <a:r>
              <a:rPr lang="en-US" smtClean="0"/>
              <a:t>Voice: vibrating vocal cords</a:t>
            </a:r>
          </a:p>
          <a:p>
            <a:pPr eaLnBrk="1" hangingPunct="1"/>
            <a:r>
              <a:rPr lang="en-US" smtClean="0"/>
              <a:t>External Ear: </a:t>
            </a:r>
          </a:p>
          <a:p>
            <a:pPr lvl="1" eaLnBrk="1" hangingPunct="1"/>
            <a:r>
              <a:rPr lang="en-US" smtClean="0"/>
              <a:t>Auricle or pinna: outer, funnel-like structure</a:t>
            </a:r>
          </a:p>
          <a:p>
            <a:pPr lvl="2" eaLnBrk="1" hangingPunct="1"/>
            <a:r>
              <a:rPr lang="en-US" smtClean="0"/>
              <a:t>Collects sound waves and directs them</a:t>
            </a:r>
          </a:p>
          <a:p>
            <a:pPr lvl="1" eaLnBrk="1" hangingPunct="1"/>
            <a:r>
              <a:rPr lang="en-US" smtClean="0"/>
              <a:t>External Auditory meatus: S-shaped tube</a:t>
            </a:r>
          </a:p>
          <a:p>
            <a:pPr lvl="2" eaLnBrk="1" hangingPunct="1"/>
            <a:r>
              <a:rPr lang="en-US" smtClean="0"/>
              <a:t>Leads inward through temporal bone</a:t>
            </a:r>
          </a:p>
          <a:p>
            <a:pPr eaLnBrk="1" hangingPunct="1"/>
            <a:endParaRPr lang="en-US" smtClean="0"/>
          </a:p>
        </p:txBody>
      </p:sp>
      <p:pic>
        <p:nvPicPr>
          <p:cNvPr id="55299" name="Picture 2" descr="http://www.freedomscope.com/Images/hearing_impair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0"/>
            <a:ext cx="20383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6323" name="Picture 2" descr="http://media-2.web.britannica.com/eb-media/04/14304-004-6C1B7EB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09600"/>
            <a:ext cx="8382000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Middle Ear</a:t>
            </a:r>
            <a:endParaRPr lang="en-US" dirty="0"/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7499350" cy="4800600"/>
          </a:xfrm>
        </p:spPr>
        <p:txBody>
          <a:bodyPr/>
          <a:lstStyle/>
          <a:p>
            <a:pPr eaLnBrk="1" hangingPunct="1"/>
            <a:r>
              <a:rPr lang="en-US" smtClean="0"/>
              <a:t>tympanic cavity, eardrum(tympanic membrane), and auditory ossicle (3 small bones)</a:t>
            </a:r>
          </a:p>
          <a:p>
            <a:pPr lvl="1" eaLnBrk="1" hangingPunct="1"/>
            <a:r>
              <a:rPr lang="en-US" smtClean="0"/>
              <a:t> auditory ossicles of the middle ear conduct sound waves form the eardrum to the oval window on the inner ear</a:t>
            </a:r>
          </a:p>
        </p:txBody>
      </p:sp>
      <p:pic>
        <p:nvPicPr>
          <p:cNvPr id="57347" name="Picture 2" descr="http://www.medical-look.com/systems_images/Middle_E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581400"/>
            <a:ext cx="28956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Auditory Tube</a:t>
            </a:r>
            <a:endParaRPr lang="en-US" dirty="0"/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7499350" cy="4800600"/>
          </a:xfrm>
        </p:spPr>
        <p:txBody>
          <a:bodyPr/>
          <a:lstStyle/>
          <a:p>
            <a:pPr eaLnBrk="1" hangingPunct="1"/>
            <a:r>
              <a:rPr lang="en-US" smtClean="0"/>
              <a:t>Connects the middle ear to the throat</a:t>
            </a:r>
          </a:p>
          <a:p>
            <a:pPr eaLnBrk="1" hangingPunct="1"/>
            <a:r>
              <a:rPr lang="en-US" smtClean="0"/>
              <a:t>Maintain equal air pressure on both sides of the ear drum</a:t>
            </a:r>
          </a:p>
          <a:p>
            <a:pPr lvl="1" eaLnBrk="1" hangingPunct="1"/>
            <a:r>
              <a:rPr lang="en-US" smtClean="0"/>
              <a:t>Detect problems when you have a sudden change in altitude</a:t>
            </a:r>
          </a:p>
          <a:p>
            <a:pPr lvl="1" eaLnBrk="1" hangingPunct="1"/>
            <a:r>
              <a:rPr lang="en-US" smtClean="0"/>
              <a:t>Equalizing the air pressure causes a popping sound </a:t>
            </a:r>
            <a:r>
              <a:rPr lang="en-US" smtClean="0">
                <a:sym typeface="Wingdings" pitchFamily="2" charset="2"/>
              </a:rPr>
              <a:t> hearing returns</a:t>
            </a:r>
            <a:endParaRPr lang="en-US" smtClean="0"/>
          </a:p>
        </p:txBody>
      </p:sp>
      <p:pic>
        <p:nvPicPr>
          <p:cNvPr id="58371" name="Picture 2" descr="http://img.tfd.com/dorland/thumbs/tuba_auditi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229100"/>
            <a:ext cx="27622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Types of Receptors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Chemoreceptors: changes in chemical concentration of substances</a:t>
            </a:r>
          </a:p>
          <a:p>
            <a:pPr eaLnBrk="1" hangingPunct="1"/>
            <a:r>
              <a:rPr lang="en-US" smtClean="0"/>
              <a:t>Pain Receptors: tissue damage</a:t>
            </a:r>
          </a:p>
        </p:txBody>
      </p:sp>
      <p:pic>
        <p:nvPicPr>
          <p:cNvPr id="19459" name="Picture 4" descr="taste-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2004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Pain+Receptor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276600"/>
            <a:ext cx="3352800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49935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Inner Ear</a:t>
            </a:r>
            <a:endParaRPr lang="en-US" dirty="0"/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1066800" y="685800"/>
            <a:ext cx="7499350" cy="4800600"/>
          </a:xfrm>
        </p:spPr>
        <p:txBody>
          <a:bodyPr/>
          <a:lstStyle/>
          <a:p>
            <a:pPr eaLnBrk="1" hangingPunct="1"/>
            <a:r>
              <a:rPr lang="en-US" smtClean="0"/>
              <a:t>Complex system of connected tubes and chambers</a:t>
            </a:r>
          </a:p>
          <a:p>
            <a:pPr lvl="1" eaLnBrk="1" hangingPunct="1"/>
            <a:r>
              <a:rPr lang="en-US" smtClean="0"/>
              <a:t>Osseous and membranous labyrinths</a:t>
            </a:r>
          </a:p>
          <a:p>
            <a:pPr eaLnBrk="1" hangingPunct="1"/>
            <a:r>
              <a:rPr lang="en-US" smtClean="0"/>
              <a:t>Corti contains the hearing receptors that vibrations in the fluid of the inner ear stimulate</a:t>
            </a:r>
          </a:p>
          <a:p>
            <a:pPr eaLnBrk="1" hangingPunct="1"/>
            <a:r>
              <a:rPr lang="en-US" smtClean="0"/>
              <a:t>Different frequencies of vibrations stimulate different sets of receptor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0419" name="Picture 2" descr="http://www.hearingprofessionals.co.nz/Images/The-Human-Ea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762000"/>
            <a:ext cx="72215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/>
          </p:cNvSpPr>
          <p:nvPr>
            <p:ph type="ctrTitle"/>
          </p:nvPr>
        </p:nvSpPr>
        <p:spPr bwMode="auto">
          <a:xfrm>
            <a:off x="1219200" y="2130425"/>
            <a:ext cx="7239000" cy="1470025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ffectLst/>
              </a:rPr>
              <a:t>Equilibrium and Sight</a:t>
            </a:r>
          </a:p>
        </p:txBody>
      </p:sp>
      <p:sp>
        <p:nvSpPr>
          <p:cNvPr id="84997" name="Rectang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82550"/>
            <a:endParaRPr lang="en-US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ffectLst/>
              </a:rPr>
              <a:t>Equilibrium</a:t>
            </a:r>
          </a:p>
        </p:txBody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>
          <a:xfrm>
            <a:off x="990600" y="1447800"/>
            <a:ext cx="7943850" cy="4800600"/>
          </a:xfrm>
        </p:spPr>
        <p:txBody>
          <a:bodyPr/>
          <a:lstStyle/>
          <a:p>
            <a:r>
              <a:rPr lang="en-US" smtClean="0"/>
              <a:t>Static Equilibrium</a:t>
            </a:r>
          </a:p>
          <a:p>
            <a:pPr lvl="1"/>
            <a:r>
              <a:rPr lang="en-US" smtClean="0"/>
              <a:t>Maintains the stability of the head and body when they are motionless</a:t>
            </a:r>
          </a:p>
          <a:p>
            <a:pPr lvl="1"/>
            <a:r>
              <a:rPr lang="en-US" smtClean="0"/>
              <a:t>Hair cells project upward in mass of gelatinous material</a:t>
            </a:r>
          </a:p>
          <a:p>
            <a:pPr lvl="2"/>
            <a:r>
              <a:rPr lang="en-US" smtClean="0"/>
              <a:t>Moving the head bends the hair cells in response to gravity</a:t>
            </a:r>
          </a:p>
          <a:p>
            <a:pPr lvl="2"/>
            <a:r>
              <a:rPr lang="en-US" smtClean="0"/>
              <a:t>Nerve impulse travels to CNS</a:t>
            </a:r>
          </a:p>
          <a:p>
            <a:endParaRPr lang="en-US" smtClean="0"/>
          </a:p>
        </p:txBody>
      </p:sp>
      <p:pic>
        <p:nvPicPr>
          <p:cNvPr id="87045" name="Picture 5" descr="1_lecture6_pic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267325"/>
            <a:ext cx="3467100" cy="159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 bwMode="auto">
          <a:xfrm>
            <a:off x="1066800" y="274638"/>
            <a:ext cx="7867650" cy="639762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3900" smtClean="0">
                <a:effectLst/>
              </a:rPr>
              <a:t>Equilibrium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>
          <a:xfrm>
            <a:off x="1066800" y="838200"/>
            <a:ext cx="7499350" cy="4800600"/>
          </a:xfrm>
        </p:spPr>
        <p:txBody>
          <a:bodyPr/>
          <a:lstStyle/>
          <a:p>
            <a:r>
              <a:rPr lang="en-US" sz="2800" smtClean="0"/>
              <a:t>Dynamic Equilibrium</a:t>
            </a:r>
          </a:p>
          <a:p>
            <a:pPr lvl="1"/>
            <a:r>
              <a:rPr lang="en-US" sz="2400" smtClean="0"/>
              <a:t>Balances the head and body when they are moved or rotated suddenly</a:t>
            </a:r>
          </a:p>
          <a:p>
            <a:pPr lvl="1"/>
            <a:r>
              <a:rPr lang="en-US" sz="2400" smtClean="0"/>
              <a:t>Hair cells extending upward in a gelatin mass</a:t>
            </a:r>
          </a:p>
          <a:p>
            <a:pPr lvl="1"/>
            <a:r>
              <a:rPr lang="en-US" sz="2400" smtClean="0"/>
              <a:t>Movement of hair cells stimulate a nerve signal</a:t>
            </a:r>
          </a:p>
          <a:p>
            <a:r>
              <a:rPr lang="en-US" sz="2800" smtClean="0"/>
              <a:t>Other Structures assisting in equilibrium</a:t>
            </a:r>
          </a:p>
          <a:p>
            <a:pPr lvl="1"/>
            <a:r>
              <a:rPr lang="en-US" sz="2400" smtClean="0"/>
              <a:t>Eyes and mechanorecpetors of joints</a:t>
            </a:r>
          </a:p>
          <a:p>
            <a:pPr lvl="1"/>
            <a:r>
              <a:rPr lang="en-US" sz="2400" smtClean="0"/>
              <a:t>In the neck</a:t>
            </a:r>
          </a:p>
        </p:txBody>
      </p:sp>
      <p:pic>
        <p:nvPicPr>
          <p:cNvPr id="88069" name="Picture 5" descr="inner_ear_hair_cel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4114800"/>
            <a:ext cx="2514600" cy="246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smtClean="0">
              <a:effectLst/>
            </a:endParaRPr>
          </a:p>
        </p:txBody>
      </p:sp>
      <p:sp>
        <p:nvSpPr>
          <p:cNvPr id="1105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0597" name="Picture 5" descr="42-177996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85800"/>
            <a:ext cx="8610600" cy="5691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ffectLst/>
              </a:rPr>
              <a:t>Sight</a:t>
            </a:r>
          </a:p>
        </p:txBody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Visual accessory organs</a:t>
            </a:r>
          </a:p>
          <a:p>
            <a:pPr lvl="1"/>
            <a:r>
              <a:rPr lang="en-US" smtClean="0"/>
              <a:t>Eyelids</a:t>
            </a:r>
          </a:p>
          <a:p>
            <a:pPr lvl="2"/>
            <a:r>
              <a:rPr lang="en-US" smtClean="0"/>
              <a:t>4 layers: skin, muscle, connective tissue, and conjunctiva (mucus membrane)</a:t>
            </a:r>
          </a:p>
          <a:p>
            <a:pPr lvl="1"/>
            <a:r>
              <a:rPr lang="en-US" smtClean="0"/>
              <a:t>Lacrimal apparatus: secretes tears</a:t>
            </a:r>
          </a:p>
          <a:p>
            <a:pPr lvl="2"/>
            <a:r>
              <a:rPr lang="en-US" smtClean="0"/>
              <a:t>Moistens and lubricates eye’s surface</a:t>
            </a:r>
          </a:p>
          <a:p>
            <a:pPr lvl="2"/>
            <a:r>
              <a:rPr lang="en-US" smtClean="0"/>
              <a:t>Contain antibacterial agents</a:t>
            </a:r>
          </a:p>
          <a:p>
            <a:pPr lvl="1"/>
            <a:r>
              <a:rPr lang="en-US" smtClean="0"/>
              <a:t>Extrinsic muscles: 6 muscles that move the eye</a:t>
            </a:r>
          </a:p>
          <a:p>
            <a:pPr lvl="2"/>
            <a:r>
              <a:rPr lang="en-US" smtClean="0"/>
              <a:t>arise from the orbit bone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smtClean="0">
              <a:effectLst/>
            </a:endParaRPr>
          </a:p>
        </p:txBody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2645" name="Picture 5" descr="img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819400"/>
            <a:ext cx="4876800" cy="3657600"/>
          </a:xfrm>
          <a:prstGeom prst="rect">
            <a:avLst/>
          </a:prstGeom>
          <a:noFill/>
        </p:spPr>
      </p:pic>
      <p:pic>
        <p:nvPicPr>
          <p:cNvPr id="112647" name="Picture 7" descr="images-image_popup-ans7_tear_drai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3810000" cy="2800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ffectLst/>
              </a:rPr>
              <a:t>Structure of the Eye</a:t>
            </a:r>
          </a:p>
        </p:txBody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Hollow spherical structure about 2.5 cm in diameter</a:t>
            </a:r>
          </a:p>
          <a:p>
            <a:r>
              <a:rPr lang="en-US" smtClean="0"/>
              <a:t>3 Layers</a:t>
            </a:r>
          </a:p>
          <a:p>
            <a:pPr lvl="1"/>
            <a:r>
              <a:rPr lang="en-US" smtClean="0"/>
              <a:t>Outer tunic: fibrous</a:t>
            </a:r>
          </a:p>
          <a:p>
            <a:pPr lvl="1"/>
            <a:r>
              <a:rPr lang="en-US" smtClean="0"/>
              <a:t>Middle tunic: vascular</a:t>
            </a:r>
          </a:p>
          <a:p>
            <a:pPr lvl="1"/>
            <a:r>
              <a:rPr lang="en-US" smtClean="0"/>
              <a:t>Inner tunic: nervous</a:t>
            </a:r>
          </a:p>
          <a:p>
            <a:r>
              <a:rPr lang="en-US" smtClean="0"/>
              <a:t>Fluid filled </a:t>
            </a:r>
          </a:p>
          <a:p>
            <a:pPr lvl="1"/>
            <a:r>
              <a:rPr lang="en-US" smtClean="0"/>
              <a:t>Supports walls and shape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/>
          </p:nvPr>
        </p:nvSpPr>
        <p:spPr bwMode="auto">
          <a:xfrm>
            <a:off x="990600" y="122238"/>
            <a:ext cx="7943850" cy="411162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3900" smtClean="0">
                <a:effectLst/>
              </a:rPr>
              <a:t>Parts of the Eye</a:t>
            </a:r>
          </a:p>
        </p:txBody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>
          <a:xfrm>
            <a:off x="685800" y="533400"/>
            <a:ext cx="7880350" cy="4800600"/>
          </a:xfrm>
        </p:spPr>
        <p:txBody>
          <a:bodyPr/>
          <a:lstStyle/>
          <a:p>
            <a:r>
              <a:rPr lang="en-US" smtClean="0"/>
              <a:t>Outer Tunic</a:t>
            </a:r>
          </a:p>
          <a:p>
            <a:pPr lvl="1"/>
            <a:r>
              <a:rPr lang="en-US" smtClean="0"/>
              <a:t>Cornea: focus entering light rays</a:t>
            </a:r>
          </a:p>
          <a:p>
            <a:pPr lvl="2"/>
            <a:r>
              <a:rPr lang="en-US" smtClean="0"/>
              <a:t>Transparent connective tissue</a:t>
            </a:r>
          </a:p>
          <a:p>
            <a:pPr lvl="2"/>
            <a:r>
              <a:rPr lang="en-US" smtClean="0"/>
              <a:t>Loss of cornea transparency is leading cause of blindness</a:t>
            </a:r>
          </a:p>
          <a:p>
            <a:pPr lvl="1"/>
            <a:r>
              <a:rPr lang="en-US" smtClean="0"/>
              <a:t>Sclera: white portion of the eye</a:t>
            </a:r>
          </a:p>
          <a:p>
            <a:pPr lvl="2"/>
            <a:r>
              <a:rPr lang="en-US" smtClean="0"/>
              <a:t>5/6 of outer tunic</a:t>
            </a:r>
          </a:p>
          <a:p>
            <a:pPr lvl="2"/>
            <a:r>
              <a:rPr lang="en-US" smtClean="0"/>
              <a:t>Protection &amp; muscle attachment</a:t>
            </a:r>
          </a:p>
          <a:p>
            <a:pPr lvl="1"/>
            <a:r>
              <a:rPr lang="en-US" smtClean="0"/>
              <a:t>Optic Nerve: back of eye</a:t>
            </a:r>
          </a:p>
        </p:txBody>
      </p:sp>
      <p:pic>
        <p:nvPicPr>
          <p:cNvPr id="91141" name="Picture 5" descr="10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237038"/>
            <a:ext cx="3276600" cy="2620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274638"/>
            <a:ext cx="794385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Types of Receptors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4294967295"/>
          </p:nvPr>
        </p:nvSpPr>
        <p:spPr>
          <a:xfrm>
            <a:off x="990600" y="1066800"/>
            <a:ext cx="7943850" cy="4800600"/>
          </a:xfrm>
        </p:spPr>
        <p:txBody>
          <a:bodyPr/>
          <a:lstStyle/>
          <a:p>
            <a:pPr eaLnBrk="1" hangingPunct="1"/>
            <a:r>
              <a:rPr lang="en-US" smtClean="0"/>
              <a:t>Thermoreceptors: changes in temperature</a:t>
            </a:r>
          </a:p>
          <a:p>
            <a:pPr eaLnBrk="1" hangingPunct="1"/>
            <a:r>
              <a:rPr lang="en-US" smtClean="0"/>
              <a:t>Mechanoreceptors: changes in pressure or movement</a:t>
            </a:r>
          </a:p>
          <a:p>
            <a:pPr eaLnBrk="1" hangingPunct="1"/>
            <a:r>
              <a:rPr lang="en-US" smtClean="0"/>
              <a:t>Photoreceptors: light energy</a:t>
            </a:r>
          </a:p>
        </p:txBody>
      </p:sp>
      <p:pic>
        <p:nvPicPr>
          <p:cNvPr id="21507" name="Picture 6" descr="4071-004-059371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810000"/>
            <a:ext cx="35052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8" descr="blindspo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962400"/>
            <a:ext cx="29527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/>
          </p:cNvSpPr>
          <p:nvPr>
            <p:ph type="title"/>
          </p:nvPr>
        </p:nvSpPr>
        <p:spPr bwMode="auto">
          <a:xfrm>
            <a:off x="1143000" y="274638"/>
            <a:ext cx="7791450" cy="715962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3900" smtClean="0">
                <a:effectLst/>
              </a:rPr>
              <a:t>Parts of the Eye</a:t>
            </a:r>
          </a:p>
        </p:txBody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>
          <a:xfrm>
            <a:off x="1143000" y="914400"/>
            <a:ext cx="7499350" cy="4800600"/>
          </a:xfrm>
        </p:spPr>
        <p:txBody>
          <a:bodyPr/>
          <a:lstStyle/>
          <a:p>
            <a:r>
              <a:rPr lang="en-US" smtClean="0"/>
              <a:t>Middle Tunic</a:t>
            </a:r>
          </a:p>
          <a:p>
            <a:pPr lvl="1"/>
            <a:r>
              <a:rPr lang="en-US" smtClean="0"/>
              <a:t>Choroid Coat: posterior 5/6 of the globe</a:t>
            </a:r>
          </a:p>
          <a:p>
            <a:pPr lvl="2"/>
            <a:r>
              <a:rPr lang="en-US" smtClean="0"/>
              <a:t>Contains melanocytes that absorb light</a:t>
            </a:r>
          </a:p>
          <a:p>
            <a:pPr lvl="3"/>
            <a:r>
              <a:rPr lang="en-US" smtClean="0"/>
              <a:t>Maintain darkness inside the eye</a:t>
            </a:r>
          </a:p>
        </p:txBody>
      </p:sp>
      <p:pic>
        <p:nvPicPr>
          <p:cNvPr id="92166" name="Picture 6" descr="ey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048000"/>
            <a:ext cx="6096000" cy="3063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>
          <a:xfrm>
            <a:off x="990600" y="228600"/>
            <a:ext cx="7499350" cy="4800600"/>
          </a:xfrm>
        </p:spPr>
        <p:txBody>
          <a:bodyPr/>
          <a:lstStyle/>
          <a:p>
            <a:pPr lvl="1"/>
            <a:r>
              <a:rPr lang="en-US" smtClean="0"/>
              <a:t>Ciliary Body: extends from choriod coat</a:t>
            </a:r>
          </a:p>
          <a:p>
            <a:pPr lvl="2"/>
            <a:r>
              <a:rPr lang="en-US" smtClean="0"/>
              <a:t>Internal ring around the front of the eye</a:t>
            </a:r>
          </a:p>
          <a:p>
            <a:pPr lvl="1"/>
            <a:r>
              <a:rPr lang="en-US" smtClean="0"/>
              <a:t>Lens: clear, membrane like structure</a:t>
            </a:r>
          </a:p>
          <a:p>
            <a:pPr lvl="2"/>
            <a:r>
              <a:rPr lang="en-US" smtClean="0"/>
              <a:t>Lies directly behind the iris and pupil</a:t>
            </a:r>
          </a:p>
          <a:p>
            <a:pPr lvl="2"/>
            <a:r>
              <a:rPr lang="en-US" smtClean="0"/>
              <a:t>Accommodation: lens can adjust shape to focus on an image</a:t>
            </a:r>
          </a:p>
        </p:txBody>
      </p:sp>
      <p:pic>
        <p:nvPicPr>
          <p:cNvPr id="115716" name="Picture 4" descr="Clayman90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940050"/>
            <a:ext cx="4343400" cy="3917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/>
          </p:nvPr>
        </p:nvSpPr>
        <p:spPr bwMode="auto">
          <a:xfrm>
            <a:off x="990600" y="274638"/>
            <a:ext cx="7943850" cy="639762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3900" smtClean="0">
                <a:effectLst/>
              </a:rPr>
              <a:t>Middle Tunic</a:t>
            </a:r>
          </a:p>
        </p:txBody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>
          <a:xfrm>
            <a:off x="1066800" y="914400"/>
            <a:ext cx="7499350" cy="4800600"/>
          </a:xfrm>
        </p:spPr>
        <p:txBody>
          <a:bodyPr/>
          <a:lstStyle/>
          <a:p>
            <a:r>
              <a:rPr lang="en-US" smtClean="0"/>
              <a:t>Iris: thin diaphragm composed of connective tissue and smooth muscle fibers</a:t>
            </a:r>
          </a:p>
          <a:p>
            <a:pPr lvl="1"/>
            <a:r>
              <a:rPr lang="en-US" smtClean="0"/>
              <a:t>Colored portions of the eye</a:t>
            </a:r>
          </a:p>
          <a:p>
            <a:pPr lvl="1"/>
            <a:r>
              <a:rPr lang="en-US" smtClean="0"/>
              <a:t>Muscle control the size of the pupil</a:t>
            </a:r>
          </a:p>
          <a:p>
            <a:r>
              <a:rPr lang="en-US" smtClean="0"/>
              <a:t>Pupil: circular opening in the center of the iris</a:t>
            </a:r>
          </a:p>
          <a:p>
            <a:pPr lvl="1"/>
            <a:r>
              <a:rPr lang="en-US" smtClean="0"/>
              <a:t>Opening that light                                        passes into the eye</a:t>
            </a:r>
          </a:p>
        </p:txBody>
      </p:sp>
      <p:pic>
        <p:nvPicPr>
          <p:cNvPr id="93189" name="Picture 5" descr="complex_eye_5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4092575"/>
            <a:ext cx="3276600" cy="2765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smtClean="0">
              <a:effectLst/>
            </a:endParaRPr>
          </a:p>
        </p:txBody>
      </p:sp>
      <p:sp>
        <p:nvSpPr>
          <p:cNvPr id="1177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7765" name="Picture 5" descr="NEA10_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39738"/>
            <a:ext cx="8153400" cy="5732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ffectLst/>
              </a:rPr>
              <a:t>Inner Tunic</a:t>
            </a:r>
          </a:p>
        </p:txBody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Retina: photorecptors</a:t>
            </a:r>
          </a:p>
          <a:p>
            <a:pPr lvl="1"/>
            <a:r>
              <a:rPr lang="en-US" sz="2400" smtClean="0"/>
              <a:t>Continuous with optic nerve</a:t>
            </a:r>
          </a:p>
          <a:p>
            <a:r>
              <a:rPr lang="en-US" sz="2800" smtClean="0"/>
              <a:t>Fovea centralis: region producing sharpest vision</a:t>
            </a:r>
          </a:p>
          <a:p>
            <a:r>
              <a:rPr lang="en-US" sz="2800" smtClean="0"/>
              <a:t>Optic disk: nerve fibers leave the eye and join optic nerve</a:t>
            </a:r>
          </a:p>
          <a:p>
            <a:pPr lvl="1"/>
            <a:r>
              <a:rPr lang="en-US" sz="2400" smtClean="0"/>
              <a:t>Blind spot: no receptor here</a:t>
            </a:r>
          </a:p>
          <a:p>
            <a:r>
              <a:rPr lang="en-US" sz="2800" smtClean="0"/>
              <a:t>Vitreous Humor: transparent, jelly-like fluid</a:t>
            </a:r>
          </a:p>
          <a:p>
            <a:pPr lvl="1"/>
            <a:r>
              <a:rPr lang="en-US" sz="2400" smtClean="0"/>
              <a:t>Supports internal parts of the eye</a:t>
            </a:r>
          </a:p>
          <a:p>
            <a:pPr lvl="1"/>
            <a:r>
              <a:rPr lang="en-US" sz="2400" smtClean="0"/>
              <a:t>Maintains shape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smtClean="0">
              <a:effectLst/>
            </a:endParaRPr>
          </a:p>
        </p:txBody>
      </p:sp>
      <p:sp>
        <p:nvSpPr>
          <p:cNvPr id="1187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8789" name="Picture 5" descr="Clayman90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80975"/>
            <a:ext cx="7315200" cy="660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ffectLst/>
              </a:rPr>
              <a:t>Light Refraction</a:t>
            </a:r>
          </a:p>
        </p:txBody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Bending of light waves to focus an image on the retina</a:t>
            </a:r>
          </a:p>
          <a:p>
            <a:r>
              <a:rPr lang="en-US" smtClean="0"/>
              <a:t>Convex surface of lens causes the light waves to converge</a:t>
            </a:r>
          </a:p>
          <a:p>
            <a:pPr lvl="1"/>
            <a:r>
              <a:rPr lang="en-US" smtClean="0"/>
              <a:t>Image focuses on retina like a project shows a movie</a:t>
            </a:r>
          </a:p>
          <a:p>
            <a:pPr lvl="2"/>
            <a:r>
              <a:rPr lang="en-US" smtClean="0"/>
              <a:t>Image is upside down and reversed left-to-right</a:t>
            </a:r>
          </a:p>
          <a:p>
            <a:pPr lvl="2"/>
            <a:r>
              <a:rPr lang="en-US" smtClean="0"/>
              <a:t>Visual cortex corrects the image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smtClean="0">
              <a:effectLst/>
            </a:endParaRPr>
          </a:p>
        </p:txBody>
      </p:sp>
      <p:sp>
        <p:nvSpPr>
          <p:cNvPr id="1198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9813" name="Picture 5" descr="refra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24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/>
          </p:cNvSpPr>
          <p:nvPr>
            <p:ph type="title"/>
          </p:nvPr>
        </p:nvSpPr>
        <p:spPr bwMode="auto">
          <a:xfrm>
            <a:off x="1066800" y="228600"/>
            <a:ext cx="749935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ffectLst/>
              </a:rPr>
              <a:t>Visual Receptors</a:t>
            </a:r>
          </a:p>
        </p:txBody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>
          <a:xfrm>
            <a:off x="1066800" y="1143000"/>
            <a:ext cx="7499350" cy="4800600"/>
          </a:xfrm>
        </p:spPr>
        <p:txBody>
          <a:bodyPr/>
          <a:lstStyle/>
          <a:p>
            <a:r>
              <a:rPr lang="en-US" smtClean="0"/>
              <a:t>Rods: long, thin projections</a:t>
            </a:r>
          </a:p>
          <a:p>
            <a:pPr lvl="1"/>
            <a:r>
              <a:rPr lang="en-US" smtClean="0"/>
              <a:t>100x more sensitive </a:t>
            </a:r>
            <a:r>
              <a:rPr lang="en-US" smtClean="0">
                <a:sym typeface="Wingdings" pitchFamily="2" charset="2"/>
              </a:rPr>
              <a:t> dim light</a:t>
            </a:r>
          </a:p>
          <a:p>
            <a:pPr lvl="1"/>
            <a:r>
              <a:rPr lang="en-US" smtClean="0">
                <a:sym typeface="Wingdings" pitchFamily="2" charset="2"/>
              </a:rPr>
              <a:t>Black and white</a:t>
            </a:r>
          </a:p>
          <a:p>
            <a:pPr lvl="1"/>
            <a:r>
              <a:rPr lang="en-US" smtClean="0">
                <a:sym typeface="Wingdings" pitchFamily="2" charset="2"/>
              </a:rPr>
              <a:t>General outlines of objects</a:t>
            </a:r>
            <a:endParaRPr lang="en-US" smtClean="0"/>
          </a:p>
          <a:p>
            <a:r>
              <a:rPr lang="en-US" smtClean="0"/>
              <a:t>Cones: short, blunt projections</a:t>
            </a:r>
          </a:p>
          <a:p>
            <a:pPr lvl="1"/>
            <a:r>
              <a:rPr lang="en-US" smtClean="0"/>
              <a:t>Colored images</a:t>
            </a:r>
          </a:p>
          <a:p>
            <a:pPr lvl="1"/>
            <a:r>
              <a:rPr lang="en-US" smtClean="0"/>
              <a:t>Sharp images</a:t>
            </a:r>
          </a:p>
        </p:txBody>
      </p:sp>
      <p:pic>
        <p:nvPicPr>
          <p:cNvPr id="96261" name="Picture 5" descr="rodco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8300" y="3952875"/>
            <a:ext cx="3238500" cy="2524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/>
          </p:nvPr>
        </p:nvSpPr>
        <p:spPr bwMode="auto">
          <a:xfrm>
            <a:off x="990600" y="228600"/>
            <a:ext cx="7943850" cy="762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ffectLst/>
              </a:rPr>
              <a:t>Visual Pigments</a:t>
            </a:r>
          </a:p>
        </p:txBody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>
          <a:xfrm>
            <a:off x="1066800" y="838200"/>
            <a:ext cx="7848600" cy="4800600"/>
          </a:xfrm>
        </p:spPr>
        <p:txBody>
          <a:bodyPr/>
          <a:lstStyle/>
          <a:p>
            <a:r>
              <a:rPr lang="en-US" smtClean="0"/>
              <a:t>Decompose in the presence of light and triggers a complex series of reaction that initiate nerve impulses</a:t>
            </a:r>
          </a:p>
          <a:p>
            <a:pPr lvl="1"/>
            <a:r>
              <a:rPr lang="en-US" smtClean="0"/>
              <a:t>Rods: rhodopsin</a:t>
            </a:r>
          </a:p>
          <a:p>
            <a:pPr lvl="1"/>
            <a:r>
              <a:rPr lang="en-US" smtClean="0"/>
              <a:t>Cones: erythrolable (red), chlorolable (green), cyanolable (blue) </a:t>
            </a:r>
          </a:p>
        </p:txBody>
      </p:sp>
      <p:pic>
        <p:nvPicPr>
          <p:cNvPr id="97287" name="Picture 7" descr="RodAndConeFu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9800" y="3962400"/>
            <a:ext cx="2473325" cy="2647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Sensations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 feeling that occurs when the brain interprets sensory impulses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Differences in impulse is due to which region of the brain receives the impulse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Sound vs. touch</a:t>
            </a:r>
          </a:p>
          <a:p>
            <a:pPr marL="365760" lvl="1" indent="-283464" eaLnBrk="1" fontAlgn="auto" hangingPunct="1">
              <a:spcBef>
                <a:spcPts val="600"/>
              </a:spcBef>
              <a:spcAft>
                <a:spcPts val="0"/>
              </a:spcAft>
              <a:buSzPct val="80000"/>
              <a:buFont typeface="Wingdings 2"/>
              <a:buChar char=""/>
              <a:defRPr/>
            </a:pPr>
            <a:r>
              <a:rPr lang="en-US" dirty="0" smtClean="0"/>
              <a:t>Projection: cerebral cortex causes the sensation to seem to come from the stimulated receptor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Eyes see and ears hear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ffectLst/>
              </a:rPr>
              <a:t>Visual Pigments</a:t>
            </a:r>
          </a:p>
        </p:txBody>
      </p:sp>
      <p:sp>
        <p:nvSpPr>
          <p:cNvPr id="1208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0836" name="Picture 4" descr="human%20visual%20pigment%20spect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752600"/>
            <a:ext cx="7696200" cy="4219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smtClean="0">
              <a:effectLst/>
            </a:endParaRPr>
          </a:p>
        </p:txBody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1621" name="Picture 5" descr="vistop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52400"/>
            <a:ext cx="4668838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850" cy="7921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Sensory Adaptation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8020050" cy="4800600"/>
          </a:xfrm>
        </p:spPr>
        <p:txBody>
          <a:bodyPr/>
          <a:lstStyle/>
          <a:p>
            <a:pPr eaLnBrk="1" hangingPunct="1"/>
            <a:r>
              <a:rPr lang="en-US" smtClean="0"/>
              <a:t>sensory receptors are continuously stimulated</a:t>
            </a:r>
          </a:p>
          <a:p>
            <a:pPr eaLnBrk="1" hangingPunct="1"/>
            <a:r>
              <a:rPr lang="en-US" smtClean="0"/>
              <a:t>Impulses leave at a decreasing rate until the signal stops</a:t>
            </a:r>
          </a:p>
          <a:p>
            <a:pPr eaLnBrk="1" hangingPunct="1"/>
            <a:r>
              <a:rPr lang="en-US" smtClean="0"/>
              <a:t>After adaptation, impulse can be triggered if the stimulus strength changes</a:t>
            </a:r>
          </a:p>
          <a:p>
            <a:pPr lvl="1" eaLnBrk="1" hangingPunct="1"/>
            <a:r>
              <a:rPr lang="en-US" smtClean="0"/>
              <a:t>Strong scent in a room</a:t>
            </a:r>
          </a:p>
        </p:txBody>
      </p:sp>
      <p:pic>
        <p:nvPicPr>
          <p:cNvPr id="25603" name="Picture 4" descr="in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1650" y="4364038"/>
            <a:ext cx="3333750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7650" cy="7921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Somatic Senses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066800" y="990600"/>
            <a:ext cx="7867650" cy="4800600"/>
          </a:xfrm>
        </p:spPr>
        <p:txBody>
          <a:bodyPr/>
          <a:lstStyle/>
          <a:p>
            <a:pPr eaLnBrk="1" hangingPunct="1"/>
            <a:r>
              <a:rPr lang="en-US" smtClean="0"/>
              <a:t>Receptors in the skin, muscles, joints, and viscera</a:t>
            </a:r>
          </a:p>
          <a:p>
            <a:pPr eaLnBrk="1" hangingPunct="1"/>
            <a:r>
              <a:rPr lang="en-US" smtClean="0"/>
              <a:t>Touch and Pressure: 3 types of receptors</a:t>
            </a:r>
          </a:p>
          <a:p>
            <a:pPr lvl="1" eaLnBrk="1" hangingPunct="1"/>
            <a:r>
              <a:rPr lang="en-US" smtClean="0"/>
              <a:t>Sensory nerve fibers: epithelial tissue</a:t>
            </a:r>
          </a:p>
        </p:txBody>
      </p:sp>
      <p:pic>
        <p:nvPicPr>
          <p:cNvPr id="27651" name="Picture 4" descr="Image4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609975"/>
            <a:ext cx="43338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20050" cy="7159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Touch and Pressure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8096250" cy="4800600"/>
          </a:xfrm>
        </p:spPr>
        <p:txBody>
          <a:bodyPr/>
          <a:lstStyle/>
          <a:p>
            <a:pPr eaLnBrk="1" hangingPunct="1"/>
            <a:r>
              <a:rPr lang="en-US" smtClean="0"/>
              <a:t>Meissner’s corpuscles: small, oval masses of flattened connective tissue cells</a:t>
            </a:r>
          </a:p>
          <a:p>
            <a:pPr lvl="1" eaLnBrk="1" hangingPunct="1"/>
            <a:r>
              <a:rPr lang="en-US" smtClean="0"/>
              <a:t>Hairless portions of the skin: lips, fingertips, palms, soles, nipples, and external genital organs</a:t>
            </a:r>
          </a:p>
          <a:p>
            <a:pPr lvl="1" eaLnBrk="1" hangingPunct="1"/>
            <a:r>
              <a:rPr lang="en-US" smtClean="0"/>
              <a:t>Respond to the motion of objects that barely contact the skin, light touch</a:t>
            </a:r>
          </a:p>
        </p:txBody>
      </p:sp>
      <p:pic>
        <p:nvPicPr>
          <p:cNvPr id="29699" name="Picture 4" descr="6-Meissner%20corpusc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573588"/>
            <a:ext cx="3048000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7650" cy="7159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Touch and Pressure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1066800" y="914400"/>
            <a:ext cx="7880350" cy="4800600"/>
          </a:xfrm>
        </p:spPr>
        <p:txBody>
          <a:bodyPr/>
          <a:lstStyle/>
          <a:p>
            <a:pPr eaLnBrk="1" hangingPunct="1"/>
            <a:r>
              <a:rPr lang="en-US" smtClean="0"/>
              <a:t>Pacinian Corpuscles: relatively large structures composed of connective tissue fibers and cells</a:t>
            </a:r>
          </a:p>
          <a:p>
            <a:pPr marL="742950" lvl="1" indent="-285750" eaLnBrk="1" hangingPunct="1"/>
            <a:r>
              <a:rPr lang="en-US" smtClean="0"/>
              <a:t>Subcutaneous tissues, muscle tendons, and joint ligaments</a:t>
            </a:r>
          </a:p>
          <a:p>
            <a:pPr marL="742950" lvl="1" indent="-285750" eaLnBrk="1" hangingPunct="1"/>
            <a:r>
              <a:rPr lang="en-US" smtClean="0"/>
              <a:t>Respond to heavy pressure</a:t>
            </a:r>
          </a:p>
          <a:p>
            <a:pPr marL="742950" lvl="1" indent="-285750" eaLnBrk="1" hangingPunct="1"/>
            <a:r>
              <a:rPr lang="en-US" smtClean="0"/>
              <a:t>Sensation of deep pressure</a:t>
            </a:r>
          </a:p>
        </p:txBody>
      </p:sp>
      <p:pic>
        <p:nvPicPr>
          <p:cNvPr id="31747" name="Picture 4" descr="pac8"/>
          <p:cNvPicPr>
            <a:picLocks noChangeAspect="1" noChangeArrowheads="1"/>
          </p:cNvPicPr>
          <p:nvPr/>
        </p:nvPicPr>
        <p:blipFill>
          <a:blip r:embed="rId3"/>
          <a:srcRect b="6094"/>
          <a:stretch>
            <a:fillRect/>
          </a:stretch>
        </p:blipFill>
        <p:spPr bwMode="auto">
          <a:xfrm>
            <a:off x="2895600" y="4418013"/>
            <a:ext cx="2590800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 descr="pacinian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4450" y="3352800"/>
            <a:ext cx="25590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1378</TotalTime>
  <Words>1262</Words>
  <Application>Microsoft Office PowerPoint</Application>
  <PresentationFormat>On-screen Show (4:3)</PresentationFormat>
  <Paragraphs>218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7</vt:i4>
      </vt:variant>
      <vt:variant>
        <vt:lpstr>Slide Titles</vt:lpstr>
      </vt:variant>
      <vt:variant>
        <vt:i4>51</vt:i4>
      </vt:variant>
    </vt:vector>
  </HeadingPairs>
  <TitlesOfParts>
    <vt:vector size="64" baseType="lpstr">
      <vt:lpstr>Arial</vt:lpstr>
      <vt:lpstr>Gill Sans MT</vt:lpstr>
      <vt:lpstr>Wingdings 2</vt:lpstr>
      <vt:lpstr>Verdana</vt:lpstr>
      <vt:lpstr>Calibri</vt:lpstr>
      <vt:lpstr>Wingdings</vt:lpstr>
      <vt:lpstr>Solstice</vt:lpstr>
      <vt:lpstr>Solstice</vt:lpstr>
      <vt:lpstr>Solstice</vt:lpstr>
      <vt:lpstr>Solstice</vt:lpstr>
      <vt:lpstr>Solstice</vt:lpstr>
      <vt:lpstr>Solstice</vt:lpstr>
      <vt:lpstr>Solstice</vt:lpstr>
      <vt:lpstr>Somatic and Special Senses</vt:lpstr>
      <vt:lpstr>Sensation</vt:lpstr>
      <vt:lpstr>Types of Receptors</vt:lpstr>
      <vt:lpstr>Types of Receptors</vt:lpstr>
      <vt:lpstr>Sensations</vt:lpstr>
      <vt:lpstr>Sensory Adaptation</vt:lpstr>
      <vt:lpstr>Somatic Senses</vt:lpstr>
      <vt:lpstr>Touch and Pressure</vt:lpstr>
      <vt:lpstr>Touch and Pressure</vt:lpstr>
      <vt:lpstr>Temperature </vt:lpstr>
      <vt:lpstr>Pain</vt:lpstr>
      <vt:lpstr>Slide 12</vt:lpstr>
      <vt:lpstr>Visceral Pain</vt:lpstr>
      <vt:lpstr>Pain Nerve Fibers</vt:lpstr>
      <vt:lpstr>Regulation of Pain Impulses</vt:lpstr>
      <vt:lpstr>Slide 16</vt:lpstr>
      <vt:lpstr>Smell, Taste, and Hearing</vt:lpstr>
      <vt:lpstr>Smell</vt:lpstr>
      <vt:lpstr>Olfactory Organs</vt:lpstr>
      <vt:lpstr>Olfactory Nerve Pathways</vt:lpstr>
      <vt:lpstr>Olfactory Stimulation</vt:lpstr>
      <vt:lpstr>Sense of Taste</vt:lpstr>
      <vt:lpstr>Slide 23</vt:lpstr>
      <vt:lpstr>Taste</vt:lpstr>
      <vt:lpstr>Taste Sensations</vt:lpstr>
      <vt:lpstr>Sense of Hearing</vt:lpstr>
      <vt:lpstr>Slide 27</vt:lpstr>
      <vt:lpstr>Middle Ear</vt:lpstr>
      <vt:lpstr>Auditory Tube</vt:lpstr>
      <vt:lpstr>Inner Ear</vt:lpstr>
      <vt:lpstr>Slide 31</vt:lpstr>
      <vt:lpstr>Equilibrium and Sight</vt:lpstr>
      <vt:lpstr>Equilibrium</vt:lpstr>
      <vt:lpstr>Equilibrium</vt:lpstr>
      <vt:lpstr>Slide 35</vt:lpstr>
      <vt:lpstr>Sight</vt:lpstr>
      <vt:lpstr>Slide 37</vt:lpstr>
      <vt:lpstr>Structure of the Eye</vt:lpstr>
      <vt:lpstr>Parts of the Eye</vt:lpstr>
      <vt:lpstr>Parts of the Eye</vt:lpstr>
      <vt:lpstr>Slide 41</vt:lpstr>
      <vt:lpstr>Middle Tunic</vt:lpstr>
      <vt:lpstr>Slide 43</vt:lpstr>
      <vt:lpstr>Inner Tunic</vt:lpstr>
      <vt:lpstr>Slide 45</vt:lpstr>
      <vt:lpstr>Light Refraction</vt:lpstr>
      <vt:lpstr>Slide 47</vt:lpstr>
      <vt:lpstr>Visual Receptors</vt:lpstr>
      <vt:lpstr>Visual Pigments</vt:lpstr>
      <vt:lpstr>Visual Pigments</vt:lpstr>
      <vt:lpstr>Slide 51</vt:lpstr>
    </vt:vector>
  </TitlesOfParts>
  <Company>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Somatic and Special Senses</dc:title>
  <dc:creator>default</dc:creator>
  <cp:lastModifiedBy>Karen Fann</cp:lastModifiedBy>
  <cp:revision>75</cp:revision>
  <dcterms:created xsi:type="dcterms:W3CDTF">2009-03-31T13:56:26Z</dcterms:created>
  <dcterms:modified xsi:type="dcterms:W3CDTF">2009-04-06T01:39:11Z</dcterms:modified>
</cp:coreProperties>
</file>