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3" r:id="rId9"/>
    <p:sldId id="262" r:id="rId10"/>
    <p:sldId id="264" r:id="rId11"/>
    <p:sldId id="280" r:id="rId12"/>
    <p:sldId id="265" r:id="rId13"/>
    <p:sldId id="281" r:id="rId14"/>
    <p:sldId id="266" r:id="rId15"/>
    <p:sldId id="267" r:id="rId16"/>
    <p:sldId id="268" r:id="rId17"/>
    <p:sldId id="331" r:id="rId18"/>
    <p:sldId id="269" r:id="rId19"/>
    <p:sldId id="270" r:id="rId20"/>
    <p:sldId id="282" r:id="rId21"/>
    <p:sldId id="271" r:id="rId22"/>
    <p:sldId id="273" r:id="rId23"/>
    <p:sldId id="272" r:id="rId24"/>
    <p:sldId id="274" r:id="rId25"/>
    <p:sldId id="277" r:id="rId26"/>
    <p:sldId id="275" r:id="rId27"/>
    <p:sldId id="283" r:id="rId28"/>
    <p:sldId id="276" r:id="rId29"/>
    <p:sldId id="286" r:id="rId30"/>
    <p:sldId id="288" r:id="rId31"/>
    <p:sldId id="303" r:id="rId32"/>
    <p:sldId id="289" r:id="rId33"/>
    <p:sldId id="290" r:id="rId34"/>
    <p:sldId id="291" r:id="rId35"/>
    <p:sldId id="319" r:id="rId36"/>
    <p:sldId id="292" r:id="rId37"/>
    <p:sldId id="293" r:id="rId38"/>
    <p:sldId id="294" r:id="rId39"/>
    <p:sldId id="321" r:id="rId40"/>
    <p:sldId id="295" r:id="rId41"/>
    <p:sldId id="296" r:id="rId42"/>
    <p:sldId id="322" r:id="rId43"/>
    <p:sldId id="297" r:id="rId44"/>
    <p:sldId id="298" r:id="rId45"/>
    <p:sldId id="299" r:id="rId46"/>
    <p:sldId id="323" r:id="rId47"/>
    <p:sldId id="300" r:id="rId48"/>
    <p:sldId id="301" r:id="rId49"/>
    <p:sldId id="302" r:id="rId50"/>
    <p:sldId id="324" r:id="rId51"/>
    <p:sldId id="304" r:id="rId52"/>
    <p:sldId id="305" r:id="rId53"/>
    <p:sldId id="307" r:id="rId54"/>
    <p:sldId id="325" r:id="rId55"/>
    <p:sldId id="326" r:id="rId56"/>
    <p:sldId id="306" r:id="rId57"/>
    <p:sldId id="308" r:id="rId58"/>
    <p:sldId id="309" r:id="rId59"/>
    <p:sldId id="310" r:id="rId60"/>
    <p:sldId id="311" r:id="rId61"/>
    <p:sldId id="327" r:id="rId62"/>
    <p:sldId id="329" r:id="rId63"/>
    <p:sldId id="312" r:id="rId64"/>
    <p:sldId id="330" r:id="rId65"/>
    <p:sldId id="313" r:id="rId66"/>
    <p:sldId id="314" r:id="rId67"/>
    <p:sldId id="315" r:id="rId68"/>
    <p:sldId id="316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/>
              </a:defRPr>
            </a:lvl1pPr>
          </a:lstStyle>
          <a:p>
            <a:pPr>
              <a:defRPr/>
            </a:pPr>
            <a:fld id="{A90E56A0-7832-4D74-956B-D41CB0773F2F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/>
              </a:defRPr>
            </a:lvl1pPr>
          </a:lstStyle>
          <a:p>
            <a:pPr>
              <a:defRPr/>
            </a:pPr>
            <a:fld id="{E8572B83-8FD0-40C5-9D16-D3F8CB9C9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B0267E3-BAE1-4A01-AED4-56EB604EB6E1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B6A5-BF6F-47F2-A3B2-929B20F5A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2F95-D8E3-4988-8EBC-FE281DBA4ADF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141D-A366-4B39-BA8E-C894D2297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3BEC-112E-48F6-997E-097DF0E5721A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B125-CD18-4451-AEC2-862B55EDD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1316-4E1F-4713-B108-740D95572708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419F-9276-40A5-B7EC-0C7B4A089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19AA-295E-41DD-B67C-557AAB7DB8E0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9F388-D747-4EF6-87BB-A5694ACF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35F0-B9C6-4F6A-8FC3-8398503BB688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F6BC-D9B4-4A38-BE42-11165DE08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F2B53-2D2B-4AE9-A8D8-B34EA6A34FB4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5FD7-C5AE-49D1-B999-0EFB78CA2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05FC-4081-4B04-9AE0-A317D2B9A37B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7FC9-60AC-409F-8991-6F3E323D4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571B-DBBD-4D7E-9E9B-656D238DA88B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18F8-51CB-42F5-9303-5899215B6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9AC5-229E-4C00-992F-C92BF199F573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70E5-7040-4BEB-9AC0-B63DB249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BE4E-2B4B-477C-AEC2-7A06D3BA78C6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18A3-CB2B-4FC0-8485-5F110430A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C7CC-FC0A-470B-A98C-30A7B09FE7C1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32B1-0F60-4DF6-BCD4-BEFD1184F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F6AE-FE94-430A-9269-FD1AA5CA67C7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5072-E65C-4E47-9235-07A79A68C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ECD231-939A-41BE-9E07-32AE801EE3FE}" type="datetimeFigureOut">
              <a:rPr lang="en-US"/>
              <a:pPr>
                <a:defRPr/>
              </a:pPr>
              <a:t>2/23/2012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EE07EC2-0717-40E1-BD24-9ED38AB9E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75" r:id="rId3"/>
    <p:sldLayoutId id="2147483669" r:id="rId4"/>
    <p:sldLayoutId id="2147483670" r:id="rId5"/>
    <p:sldLayoutId id="2147483676" r:id="rId6"/>
    <p:sldLayoutId id="2147483677" r:id="rId7"/>
    <p:sldLayoutId id="2147483678" r:id="rId8"/>
    <p:sldLayoutId id="2147483679" r:id="rId9"/>
    <p:sldLayoutId id="2147483671" r:id="rId10"/>
    <p:sldLayoutId id="2147483680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C01A22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pic>
        <p:nvPicPr>
          <p:cNvPr id="15363" name="Picture 4" descr="Vasalius%20Skeleton750_40p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4165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Intramembranous Bone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Broad, flat bones of the skull</a:t>
            </a:r>
          </a:p>
          <a:p>
            <a:pPr eaLnBrk="1" hangingPunct="1"/>
            <a:r>
              <a:rPr lang="en-US" smtClean="0"/>
              <a:t>During development,  membrane-like layers of connective tissue appear at the sites of future bones</a:t>
            </a:r>
          </a:p>
        </p:txBody>
      </p:sp>
      <p:pic>
        <p:nvPicPr>
          <p:cNvPr id="33795" name="Picture 4" descr="skull-anatomy-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Intramembranous Bone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Some of the primitive connective tissue cells enlarge and differentiate into osteoblasts, bone-forming cells</a:t>
            </a:r>
          </a:p>
          <a:p>
            <a:pPr lvl="1" eaLnBrk="1" hangingPunct="1"/>
            <a:r>
              <a:rPr lang="en-US" smtClean="0"/>
              <a:t>Becoming active with the membranes and deposit bony matrix around themselves</a:t>
            </a:r>
          </a:p>
          <a:p>
            <a:pPr lvl="1" eaLnBrk="1" hangingPunct="1"/>
            <a:r>
              <a:rPr lang="en-US" smtClean="0"/>
              <a:t>Forms spongy bone tissue in all directions</a:t>
            </a:r>
          </a:p>
          <a:p>
            <a:pPr eaLnBrk="1" hangingPunct="1"/>
            <a:r>
              <a:rPr lang="en-US" smtClean="0"/>
              <a:t>Osteocytes: occurs when matrix completely surrounds osteoblasts</a:t>
            </a:r>
          </a:p>
        </p:txBody>
      </p:sp>
      <p:pic>
        <p:nvPicPr>
          <p:cNvPr id="35843" name="Picture 6" descr="haversian"/>
          <p:cNvPicPr>
            <a:picLocks noChangeAspect="1" noChangeArrowheads="1"/>
          </p:cNvPicPr>
          <p:nvPr/>
        </p:nvPicPr>
        <p:blipFill>
          <a:blip r:embed="rId3" cstate="print"/>
          <a:srcRect l="12000" t="20000" r="12000" b="14999"/>
          <a:stretch>
            <a:fillRect/>
          </a:stretch>
        </p:blipFill>
        <p:spPr bwMode="auto">
          <a:xfrm>
            <a:off x="1066800" y="43434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 descr="180px-Transverse_Section_Of_B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68775"/>
            <a:ext cx="24384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Endochondral Bones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Most bones of the skeleton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Develop from masses of hyaline cartilage shaped like future bone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Endochondral bones develop as hyaline cartilage that is later replaced by bone tissue</a:t>
            </a:r>
          </a:p>
        </p:txBody>
      </p:sp>
      <p:pic>
        <p:nvPicPr>
          <p:cNvPr id="37891" name="Picture 4" descr="fetal_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29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Endochondral Bones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Primary ossification center appears in the diaphysis, whereas the second appears in the epiphyses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Epiphyseal disk remain between the primary and secondary ossification centers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Responsible for lengthening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Long bones continue to grown until disk are ossified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Growth and thickness are due to intramembranous ossification beneath the periosteum</a:t>
            </a:r>
          </a:p>
        </p:txBody>
      </p:sp>
      <p:pic>
        <p:nvPicPr>
          <p:cNvPr id="39939" name="Picture 7" descr="bone_grow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14800"/>
            <a:ext cx="4000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Homeostasis of Bone Tissue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Throughout life, bone is reabsorbed and deposited </a:t>
            </a:r>
          </a:p>
          <a:p>
            <a:pPr lvl="1" eaLnBrk="1" hangingPunct="1"/>
            <a:r>
              <a:rPr lang="en-US" smtClean="0"/>
              <a:t>Osteoclasts resorb bone matrix</a:t>
            </a:r>
          </a:p>
          <a:p>
            <a:pPr lvl="1" eaLnBrk="1" hangingPunct="1"/>
            <a:r>
              <a:rPr lang="en-US" smtClean="0"/>
              <a:t>Osteoblast replace it</a:t>
            </a:r>
          </a:p>
          <a:p>
            <a:pPr lvl="1" eaLnBrk="1" hangingPunct="1"/>
            <a:r>
              <a:rPr lang="en-US" smtClean="0"/>
              <a:t>Regulated by hormones</a:t>
            </a:r>
          </a:p>
          <a:p>
            <a:pPr lvl="1" eaLnBrk="1" hangingPunct="1"/>
            <a:r>
              <a:rPr lang="en-US" smtClean="0"/>
              <a:t>3-5% of calcium is exchanged per year in an adult</a:t>
            </a:r>
          </a:p>
        </p:txBody>
      </p:sp>
      <p:pic>
        <p:nvPicPr>
          <p:cNvPr id="41987" name="Picture 4" descr="figur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73450"/>
            <a:ext cx="51054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Function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Shape, support, and protect body structures</a:t>
            </a:r>
          </a:p>
          <a:p>
            <a:pPr eaLnBrk="1" hangingPunct="1"/>
            <a:r>
              <a:rPr lang="en-US" smtClean="0"/>
              <a:t>Aid in movement</a:t>
            </a:r>
          </a:p>
          <a:p>
            <a:pPr eaLnBrk="1" hangingPunct="1"/>
            <a:r>
              <a:rPr lang="en-US" smtClean="0"/>
              <a:t>House tissues that produce blood cells</a:t>
            </a:r>
          </a:p>
          <a:p>
            <a:pPr eaLnBrk="1" hangingPunct="1"/>
            <a:r>
              <a:rPr lang="en-US" smtClean="0"/>
              <a:t>Store inorganic salts</a:t>
            </a:r>
          </a:p>
        </p:txBody>
      </p:sp>
      <p:pic>
        <p:nvPicPr>
          <p:cNvPr id="44035" name="Picture 4" descr="o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3143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upperb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 and Protection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Give shape to head, face , and thorax, and limbs </a:t>
            </a:r>
          </a:p>
          <a:p>
            <a:pPr eaLnBrk="1" hangingPunct="1"/>
            <a:r>
              <a:rPr lang="en-US" smtClean="0"/>
              <a:t>Lower limbs, pelvis, and backbone support the body’s weight</a:t>
            </a:r>
          </a:p>
          <a:p>
            <a:pPr eaLnBrk="1" hangingPunct="1"/>
            <a:r>
              <a:rPr lang="en-US" smtClean="0"/>
              <a:t>Skull: protects eyes, ears, and brain</a:t>
            </a:r>
          </a:p>
          <a:p>
            <a:pPr eaLnBrk="1" hangingPunct="1"/>
            <a:r>
              <a:rPr lang="en-US" smtClean="0"/>
              <a:t>Rib cage and Shoulder Girdle: protect the heart and lungs</a:t>
            </a:r>
          </a:p>
          <a:p>
            <a:pPr eaLnBrk="1" hangingPunct="1"/>
            <a:r>
              <a:rPr lang="en-US" smtClean="0"/>
              <a:t>Pelvic Girdle: protect the lower abdominal and internal reproductive organs</a:t>
            </a:r>
          </a:p>
        </p:txBody>
      </p:sp>
      <p:pic>
        <p:nvPicPr>
          <p:cNvPr id="46083" name="Picture 2" descr="http://www.gutenberg.org/files/22419/22419-h/images/fig41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14800"/>
            <a:ext cx="22860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www.uihealthcare.com/depts/medmuseum/wallexhibits/images/CorsetCo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343400"/>
            <a:ext cx="2298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seattletimes.nwsource.com/ABPub/2009/08/11/200964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2527300" cy="2920056"/>
          </a:xfrm>
          <a:prstGeom prst="rect">
            <a:avLst/>
          </a:prstGeom>
          <a:noFill/>
        </p:spPr>
      </p:pic>
      <p:pic>
        <p:nvPicPr>
          <p:cNvPr id="1028" name="Picture 4" descr="http://img2.etsystatic.com/il_570xN.90770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804" y="0"/>
            <a:ext cx="2949196" cy="3429000"/>
          </a:xfrm>
          <a:prstGeom prst="rect">
            <a:avLst/>
          </a:prstGeom>
          <a:noFill/>
        </p:spPr>
      </p:pic>
      <p:pic>
        <p:nvPicPr>
          <p:cNvPr id="1030" name="Picture 6" descr="http://www.knavickas.com/wp-content/uploads/2011/03/corset-history-wo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609600"/>
            <a:ext cx="3571875" cy="5353050"/>
          </a:xfrm>
          <a:prstGeom prst="rect">
            <a:avLst/>
          </a:prstGeom>
          <a:noFill/>
        </p:spPr>
      </p:pic>
      <p:pic>
        <p:nvPicPr>
          <p:cNvPr id="1032" name="Picture 8" descr="http://farm1.static.flickr.com/246/525018060_4caa8f5f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302000"/>
            <a:ext cx="2667000" cy="3556000"/>
          </a:xfrm>
          <a:prstGeom prst="rect">
            <a:avLst/>
          </a:prstGeom>
          <a:noFill/>
        </p:spPr>
      </p:pic>
      <p:pic>
        <p:nvPicPr>
          <p:cNvPr id="1034" name="Picture 10" descr="http://29.media.tumblr.com/tumblr_lvgo7fdFlk1qd99t3o1_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2400"/>
            <a:ext cx="2593171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Movement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Levers: how bones and muscles interact</a:t>
            </a:r>
          </a:p>
          <a:p>
            <a:pPr lvl="1" eaLnBrk="1" hangingPunct="1"/>
            <a:r>
              <a:rPr lang="en-US" smtClean="0"/>
              <a:t>Components of Leavers</a:t>
            </a:r>
          </a:p>
          <a:p>
            <a:pPr lvl="2" eaLnBrk="1" hangingPunct="1"/>
            <a:r>
              <a:rPr lang="en-US" smtClean="0"/>
              <a:t>Rigid rod or bar </a:t>
            </a:r>
            <a:r>
              <a:rPr lang="en-US" smtClean="0">
                <a:sym typeface="Wingdings" pitchFamily="2" charset="2"/>
              </a:rPr>
              <a:t> upper forearm bones</a:t>
            </a:r>
            <a:endParaRPr lang="en-US" smtClean="0"/>
          </a:p>
          <a:p>
            <a:pPr lvl="2" eaLnBrk="1" hangingPunct="1"/>
            <a:r>
              <a:rPr lang="en-US" smtClean="0"/>
              <a:t>Fulcrum or pivot on which the bar turns </a:t>
            </a:r>
            <a:r>
              <a:rPr lang="en-US" smtClean="0">
                <a:sym typeface="Wingdings" pitchFamily="2" charset="2"/>
              </a:rPr>
              <a:t> elbow joint</a:t>
            </a:r>
            <a:endParaRPr lang="en-US" smtClean="0"/>
          </a:p>
          <a:p>
            <a:pPr lvl="2" eaLnBrk="1" hangingPunct="1"/>
            <a:r>
              <a:rPr lang="en-US" smtClean="0"/>
              <a:t>An object that is moved against resistance </a:t>
            </a:r>
            <a:r>
              <a:rPr lang="en-US" smtClean="0">
                <a:sym typeface="Wingdings" pitchFamily="2" charset="2"/>
              </a:rPr>
              <a:t> hand is moved</a:t>
            </a:r>
            <a:endParaRPr lang="en-US" smtClean="0"/>
          </a:p>
          <a:p>
            <a:pPr lvl="2" eaLnBrk="1" hangingPunct="1"/>
            <a:r>
              <a:rPr lang="en-US" smtClean="0"/>
              <a:t>Energy supplying force </a:t>
            </a:r>
            <a:r>
              <a:rPr lang="en-US" smtClean="0">
                <a:sym typeface="Wingdings" pitchFamily="2" charset="2"/>
              </a:rPr>
              <a:t> muscles supply force</a:t>
            </a:r>
            <a:endParaRPr lang="en-US" smtClean="0"/>
          </a:p>
          <a:p>
            <a:pPr lvl="2" eaLnBrk="1" hangingPunct="1"/>
            <a:endParaRPr lang="en-US" smtClean="0"/>
          </a:p>
        </p:txBody>
      </p:sp>
      <p:pic>
        <p:nvPicPr>
          <p:cNvPr id="48131" name="Picture 2" descr="http://www.dkimages.com/discover/previews/740/60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36988"/>
            <a:ext cx="48006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Cell Formation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2400" smtClean="0"/>
              <a:t>Hematopoiesis: blood cell formation</a:t>
            </a:r>
          </a:p>
          <a:p>
            <a:pPr lvl="1" eaLnBrk="1" hangingPunct="1"/>
            <a:r>
              <a:rPr lang="en-US" sz="2100" smtClean="0"/>
              <a:t>Occurs in the yolk sac early in life</a:t>
            </a:r>
          </a:p>
          <a:p>
            <a:pPr lvl="1" eaLnBrk="1" hangingPunct="1"/>
            <a:r>
              <a:rPr lang="en-US" sz="2100" smtClean="0"/>
              <a:t>Liver and spleen</a:t>
            </a:r>
          </a:p>
          <a:p>
            <a:pPr lvl="1" eaLnBrk="1" hangingPunct="1"/>
            <a:r>
              <a:rPr lang="en-US" sz="2100" smtClean="0"/>
              <a:t>Bone marrow </a:t>
            </a:r>
          </a:p>
        </p:txBody>
      </p:sp>
      <p:pic>
        <p:nvPicPr>
          <p:cNvPr id="50179" name="Picture 4" descr="hematopoi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73247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Appears as an inactive organ</a:t>
            </a:r>
          </a:p>
          <a:p>
            <a:pPr eaLnBrk="1" hangingPunct="1"/>
            <a:r>
              <a:rPr lang="en-US" smtClean="0"/>
              <a:t>Actually, very active</a:t>
            </a:r>
          </a:p>
          <a:p>
            <a:pPr eaLnBrk="1" hangingPunct="1"/>
            <a:r>
              <a:rPr lang="en-US" smtClean="0"/>
              <a:t>Active Bone Tissues</a:t>
            </a:r>
          </a:p>
          <a:p>
            <a:pPr lvl="1" eaLnBrk="1" hangingPunct="1"/>
            <a:r>
              <a:rPr lang="en-US" smtClean="0"/>
              <a:t>bone tissue	</a:t>
            </a:r>
          </a:p>
          <a:p>
            <a:pPr lvl="1" eaLnBrk="1" hangingPunct="1"/>
            <a:r>
              <a:rPr lang="en-US" smtClean="0"/>
              <a:t>cartilage</a:t>
            </a:r>
          </a:p>
          <a:p>
            <a:pPr lvl="1" eaLnBrk="1" hangingPunct="1"/>
            <a:r>
              <a:rPr lang="en-US" smtClean="0"/>
              <a:t>dense connective tissue	</a:t>
            </a:r>
          </a:p>
          <a:p>
            <a:pPr lvl="1" eaLnBrk="1" hangingPunct="1"/>
            <a:r>
              <a:rPr lang="en-US" smtClean="0"/>
              <a:t>blood </a:t>
            </a:r>
          </a:p>
          <a:p>
            <a:pPr lvl="1" eaLnBrk="1" hangingPunct="1"/>
            <a:r>
              <a:rPr lang="en-US" smtClean="0"/>
              <a:t>nervous tissue</a:t>
            </a:r>
          </a:p>
          <a:p>
            <a:pPr eaLnBrk="1" hangingPunct="1"/>
            <a:r>
              <a:rPr lang="en-US" smtClean="0"/>
              <a:t>Bones </a:t>
            </a:r>
          </a:p>
          <a:p>
            <a:pPr lvl="1" eaLnBrk="1" hangingPunct="1"/>
            <a:r>
              <a:rPr lang="en-US" smtClean="0"/>
              <a:t>vary in size and shape</a:t>
            </a:r>
          </a:p>
          <a:p>
            <a:pPr lvl="1" eaLnBrk="1" hangingPunct="1"/>
            <a:r>
              <a:rPr lang="en-US" smtClean="0"/>
              <a:t>Similar in structure, development, and function</a:t>
            </a:r>
          </a:p>
          <a:p>
            <a:pPr eaLnBrk="1" hangingPunct="1"/>
            <a:endParaRPr lang="en-US" smtClean="0"/>
          </a:p>
        </p:txBody>
      </p:sp>
      <p:pic>
        <p:nvPicPr>
          <p:cNvPr id="17411" name="Picture 4" descr="Vesalius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50" y="228600"/>
            <a:ext cx="33210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Cell Formation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2400" smtClean="0"/>
              <a:t>Marrow: soft, netlike mass of connective tissue</a:t>
            </a:r>
          </a:p>
          <a:p>
            <a:pPr lvl="1" eaLnBrk="1" hangingPunct="1"/>
            <a:r>
              <a:rPr lang="en-US" sz="2100" smtClean="0"/>
              <a:t>Inside long bones</a:t>
            </a:r>
          </a:p>
          <a:p>
            <a:pPr lvl="1" eaLnBrk="1" hangingPunct="1"/>
            <a:r>
              <a:rPr lang="en-US" sz="2100" smtClean="0"/>
              <a:t>Red Marrow: formation of RBC (eryothrocytes) , WBC (leukocytes), blood platelets (thrombocytes)	</a:t>
            </a:r>
          </a:p>
          <a:p>
            <a:pPr lvl="2" eaLnBrk="1" hangingPunct="1"/>
            <a:r>
              <a:rPr lang="en-US" sz="1900" smtClean="0"/>
              <a:t>Red because of hemoglobin in the RBC</a:t>
            </a:r>
          </a:p>
          <a:p>
            <a:pPr lvl="2" eaLnBrk="1" hangingPunct="1"/>
            <a:r>
              <a:rPr lang="en-US" sz="1900" smtClean="0"/>
              <a:t>Adult: spongy bone of skull, ribs, sternum, clavicles, vertebrae, and pelvis</a:t>
            </a:r>
          </a:p>
          <a:p>
            <a:pPr lvl="1" eaLnBrk="1" hangingPunct="1"/>
            <a:r>
              <a:rPr lang="en-US" sz="2100" smtClean="0"/>
              <a:t>Yellow Marrow: stores fat and is inactive in blood cell production</a:t>
            </a:r>
          </a:p>
          <a:p>
            <a:pPr lvl="2" eaLnBrk="1" hangingPunct="1"/>
            <a:r>
              <a:rPr lang="en-US" sz="1900" smtClean="0"/>
              <a:t>Replaces red marrow with age</a:t>
            </a:r>
          </a:p>
        </p:txBody>
      </p:sp>
      <p:pic>
        <p:nvPicPr>
          <p:cNvPr id="52227" name="Picture 5" descr="M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7" descr="s_bonemarrow-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876800"/>
            <a:ext cx="2743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 of Inorganic Salt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Intercellular Matrix of bone tissue: rich in calcium salts</a:t>
            </a:r>
          </a:p>
          <a:p>
            <a:pPr lvl="1" eaLnBrk="1" hangingPunct="1"/>
            <a:r>
              <a:rPr lang="en-US" smtClean="0"/>
              <a:t>Calcium phosphate</a:t>
            </a:r>
          </a:p>
          <a:p>
            <a:pPr lvl="1" eaLnBrk="1" hangingPunct="1"/>
            <a:r>
              <a:rPr lang="en-US" smtClean="0"/>
              <a:t>Ca is vital in metabolic processes</a:t>
            </a:r>
          </a:p>
          <a:p>
            <a:pPr eaLnBrk="1" hangingPunct="1"/>
            <a:r>
              <a:rPr lang="en-US" smtClean="0"/>
              <a:t>When blood is low in Ca, parathroid hormone stimulates the break down of bone tissue</a:t>
            </a:r>
          </a:p>
          <a:p>
            <a:pPr lvl="1" eaLnBrk="1" hangingPunct="1"/>
            <a:r>
              <a:rPr lang="en-US" smtClean="0"/>
              <a:t>Release Ca to the blood</a:t>
            </a:r>
          </a:p>
          <a:p>
            <a:pPr eaLnBrk="1" hangingPunct="1"/>
            <a:r>
              <a:rPr lang="en-US" smtClean="0"/>
              <a:t>When Ca is high, calcitonin from thyroid glad stimulates bone tissue formation</a:t>
            </a:r>
          </a:p>
          <a:p>
            <a:pPr eaLnBrk="1" hangingPunct="1"/>
            <a:r>
              <a:rPr lang="en-US" smtClean="0"/>
              <a:t>Bones also store Mg, Na, K, carbonate ions</a:t>
            </a:r>
          </a:p>
          <a:p>
            <a:pPr lvl="1" eaLnBrk="1" hangingPunct="1"/>
            <a:r>
              <a:rPr lang="en-US" smtClean="0"/>
              <a:t>Toxins: lead, radium, or strontium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Organization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86400" cy="4937125"/>
          </a:xfrm>
        </p:spPr>
        <p:txBody>
          <a:bodyPr/>
          <a:lstStyle/>
          <a:p>
            <a:pPr eaLnBrk="1" hangingPunct="1"/>
            <a:r>
              <a:rPr lang="en-US" smtClean="0"/>
              <a:t>Axial</a:t>
            </a:r>
          </a:p>
          <a:p>
            <a:pPr lvl="1" eaLnBrk="1" hangingPunct="1"/>
            <a:r>
              <a:rPr lang="en-US" smtClean="0"/>
              <a:t>bony cartilaginous parts that support and protects the organs of the head, neck, and trunk</a:t>
            </a:r>
          </a:p>
          <a:p>
            <a:pPr eaLnBrk="1" hangingPunct="1"/>
            <a:r>
              <a:rPr lang="en-US" smtClean="0"/>
              <a:t>Appendicular</a:t>
            </a:r>
          </a:p>
          <a:p>
            <a:pPr lvl="1" eaLnBrk="1" hangingPunct="1"/>
            <a:r>
              <a:rPr lang="en-US" smtClean="0"/>
              <a:t>bones of the upper and lower limb </a:t>
            </a:r>
          </a:p>
          <a:p>
            <a:pPr lvl="1" eaLnBrk="1" hangingPunct="1"/>
            <a:r>
              <a:rPr lang="en-US" smtClean="0"/>
              <a:t>bones that anchor the limbs to the axial skeleton</a:t>
            </a:r>
          </a:p>
        </p:txBody>
      </p:sp>
      <p:pic>
        <p:nvPicPr>
          <p:cNvPr id="58371" name="Picture 4" descr="skeletal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825" y="914400"/>
            <a:ext cx="30511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Axial Skeleton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Skull: cranium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Hyoid Bone: in the neck between the lower jaw and larynx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Movement of the tongue</a:t>
            </a:r>
          </a:p>
        </p:txBody>
      </p:sp>
      <p:pic>
        <p:nvPicPr>
          <p:cNvPr id="60419" name="Picture 4" descr="humansk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33725"/>
            <a:ext cx="6057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Axial Skeleton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219200"/>
            <a:ext cx="56388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Vertebral Column: backbone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Vertebrae separated by intervertebral disk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Sacrum: several fused vertebrae at the distal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Coccyx: small, rudimentary tailbone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Thoracic Cage: protects organs of thoracic &amp; upper abdominal cavities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Ribs: 12 pairs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Sternum:  to which most ribs are attached</a:t>
            </a:r>
          </a:p>
        </p:txBody>
      </p:sp>
      <p:pic>
        <p:nvPicPr>
          <p:cNvPr id="62467" name="Picture 4" descr="240px-Axial_skeleton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241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Appendicular Skeleton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Pectoral girdle: connects bones of the upper limbs to the axial skeleton</a:t>
            </a:r>
          </a:p>
          <a:p>
            <a:pPr lvl="1" eaLnBrk="1" hangingPunct="1"/>
            <a:r>
              <a:rPr lang="en-US" smtClean="0"/>
              <a:t>Aid in movement</a:t>
            </a:r>
          </a:p>
          <a:p>
            <a:pPr lvl="1" eaLnBrk="1" hangingPunct="1"/>
            <a:r>
              <a:rPr lang="en-US" smtClean="0"/>
              <a:t>Clavicle (collar bone) and scapula (shoulder blade)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4515" name="Picture 4" descr="519px-Pectoral_girdle_front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0"/>
            <a:ext cx="42576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Appendicular Skeleton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Upper Limbs</a:t>
            </a:r>
          </a:p>
          <a:p>
            <a:pPr lvl="1" eaLnBrk="1" hangingPunct="1"/>
            <a:r>
              <a:rPr lang="en-US" smtClean="0"/>
              <a:t>Humerus: arm bone</a:t>
            </a:r>
          </a:p>
          <a:p>
            <a:pPr lvl="1" eaLnBrk="1" hangingPunct="1"/>
            <a:r>
              <a:rPr lang="en-US" smtClean="0"/>
              <a:t>Radius: forearm bone</a:t>
            </a:r>
          </a:p>
          <a:p>
            <a:pPr lvl="1" eaLnBrk="1" hangingPunct="1"/>
            <a:r>
              <a:rPr lang="en-US" smtClean="0"/>
              <a:t>Ulna: beside forearm bone, smaller</a:t>
            </a:r>
          </a:p>
          <a:p>
            <a:pPr lvl="1" eaLnBrk="1" hangingPunct="1"/>
            <a:r>
              <a:rPr lang="en-US" smtClean="0"/>
              <a:t>Carpals: wrist bones, 8</a:t>
            </a:r>
          </a:p>
          <a:p>
            <a:pPr lvl="1" eaLnBrk="1" hangingPunct="1"/>
            <a:r>
              <a:rPr lang="en-US" smtClean="0"/>
              <a:t>Metacarpals: five bones of palm</a:t>
            </a:r>
          </a:p>
          <a:p>
            <a:pPr lvl="1" eaLnBrk="1" hangingPunct="1"/>
            <a:r>
              <a:rPr lang="en-US" smtClean="0"/>
              <a:t>Phalanges: 14 finger bones</a:t>
            </a:r>
          </a:p>
        </p:txBody>
      </p:sp>
      <p:pic>
        <p:nvPicPr>
          <p:cNvPr id="66563" name="Picture 5" descr="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654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Appendicular Skeleton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Pelvic Girdle: connect lower limbs to the axial skeleton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Coxal bones: hipbones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Coxal and sacrum (part of backbone) form pelvis</a:t>
            </a:r>
          </a:p>
        </p:txBody>
      </p:sp>
      <p:pic>
        <p:nvPicPr>
          <p:cNvPr id="68611" name="Picture 4" descr="sacral_insufficiency_anatomy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Appendicular Skeleton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Lower Limbs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Femur: thighbone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Tibia: larger bone in lower leg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Fibula: smaller bone in lower leg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Patella: knee cap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Foot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Tarsals: 7 anklebones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Metatarsals: 5 bones of instep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Phalanges: 14 bones of the toes 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70659" name="Picture 5" descr="image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8" y="762000"/>
            <a:ext cx="31861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Structure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4937125"/>
          </a:xfrm>
        </p:spPr>
        <p:txBody>
          <a:bodyPr/>
          <a:lstStyle/>
          <a:p>
            <a:pPr eaLnBrk="1" hangingPunct="1"/>
            <a:r>
              <a:rPr lang="en-US" smtClean="0"/>
              <a:t>Parts of Long Bones</a:t>
            </a:r>
          </a:p>
          <a:p>
            <a:pPr lvl="1" eaLnBrk="1" hangingPunct="1"/>
            <a:r>
              <a:rPr lang="en-US" smtClean="0"/>
              <a:t>Groves and openings: passageways for blood vessels and nerves</a:t>
            </a:r>
          </a:p>
          <a:p>
            <a:pPr lvl="1" eaLnBrk="1" hangingPunct="1"/>
            <a:r>
              <a:rPr lang="en-US" smtClean="0"/>
              <a:t>Epiphysis: expanded portion at the end of a bone</a:t>
            </a:r>
          </a:p>
          <a:p>
            <a:pPr lvl="2" eaLnBrk="1" hangingPunct="1"/>
            <a:r>
              <a:rPr lang="en-US" smtClean="0"/>
              <a:t>Spongy Bone: thin layers of compact bone and many branching plates</a:t>
            </a:r>
          </a:p>
          <a:p>
            <a:pPr lvl="3" eaLnBrk="1" hangingPunct="1"/>
            <a:r>
              <a:rPr lang="en-US" smtClean="0"/>
              <a:t>Irregular connecting spaces lessens bone’s weight</a:t>
            </a:r>
          </a:p>
          <a:p>
            <a:pPr lvl="3" eaLnBrk="1" hangingPunct="1"/>
            <a:r>
              <a:rPr lang="en-US" smtClean="0"/>
              <a:t>Strong and resistant to bending</a:t>
            </a:r>
          </a:p>
          <a:p>
            <a:pPr lvl="2" eaLnBrk="1" hangingPunct="1"/>
            <a:r>
              <a:rPr lang="en-US" smtClean="0"/>
              <a:t>Forms a joint with another bone</a:t>
            </a:r>
          </a:p>
          <a:p>
            <a:pPr lvl="2" eaLnBrk="1" hangingPunct="1"/>
            <a:r>
              <a:rPr lang="en-US" smtClean="0"/>
              <a:t>Coated with hyaline cartilage, articular cartilage</a:t>
            </a:r>
          </a:p>
        </p:txBody>
      </p:sp>
      <p:pic>
        <p:nvPicPr>
          <p:cNvPr id="19459" name="Picture 4" descr="child_hip_slipped_cfe_anatomy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4114800"/>
            <a:ext cx="23193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Skull &amp; </a:t>
            </a:r>
            <a:br>
              <a:rPr lang="en-US" smtClean="0"/>
            </a:br>
            <a:r>
              <a:rPr lang="en-US" smtClean="0"/>
              <a:t>Vertebral Column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2707" name="Picture 7" descr="BE055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7480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 Man: Joseph Merrick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3731" name="Picture 2" descr="http://www.consortiuminfo.org/standardsblog/images/library/Image/elephant_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3909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http://health.discovery.com/convergence/elephantman/slideshow/gallery/skeleton_v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371600"/>
            <a:ext cx="3657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Skull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Consists of 22 bones</a:t>
            </a:r>
          </a:p>
          <a:p>
            <a:pPr lvl="1"/>
            <a:r>
              <a:rPr lang="en-US" smtClean="0"/>
              <a:t>All but the lower jaw are interlocked along suture line</a:t>
            </a:r>
          </a:p>
          <a:p>
            <a:pPr lvl="1"/>
            <a:r>
              <a:rPr lang="en-US" smtClean="0"/>
              <a:t>Cranium: 8 bones</a:t>
            </a:r>
          </a:p>
          <a:p>
            <a:pPr lvl="1"/>
            <a:r>
              <a:rPr lang="en-US" smtClean="0"/>
              <a:t>Facial Skeleton: 13 bones</a:t>
            </a:r>
          </a:p>
          <a:p>
            <a:r>
              <a:rPr lang="en-US" smtClean="0"/>
              <a:t>Mandible: lower jawbone</a:t>
            </a:r>
          </a:p>
          <a:p>
            <a:pPr lvl="1"/>
            <a:r>
              <a:rPr lang="en-US" smtClean="0"/>
              <a:t>Moveable bone held in place by ligaments</a:t>
            </a:r>
          </a:p>
        </p:txBody>
      </p:sp>
      <p:pic>
        <p:nvPicPr>
          <p:cNvPr id="74757" name="Picture 5" descr="99196-004-B91F3F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71925"/>
            <a:ext cx="337185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Cranium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Encloses and protects the brain</a:t>
            </a:r>
          </a:p>
          <a:p>
            <a:r>
              <a:rPr lang="en-US" smtClean="0"/>
              <a:t>Provides attachment site for muscles</a:t>
            </a:r>
          </a:p>
          <a:p>
            <a:pPr lvl="1"/>
            <a:r>
              <a:rPr lang="en-US" smtClean="0"/>
              <a:t>Chewing and head movement</a:t>
            </a:r>
          </a:p>
          <a:p>
            <a:r>
              <a:rPr lang="en-US" smtClean="0"/>
              <a:t>Paranasal sinuses: air filled cavities in some bones</a:t>
            </a:r>
          </a:p>
          <a:p>
            <a:pPr lvl="1"/>
            <a:r>
              <a:rPr lang="en-US" smtClean="0"/>
              <a:t>Lined with mucous membranes</a:t>
            </a:r>
          </a:p>
          <a:p>
            <a:pPr lvl="1"/>
            <a:r>
              <a:rPr lang="en-US" smtClean="0"/>
              <a:t>Connect to passageways to nasal cavity</a:t>
            </a:r>
          </a:p>
          <a:p>
            <a:pPr lvl="1"/>
            <a:r>
              <a:rPr lang="en-US" smtClean="0"/>
              <a:t>Reduce the skull’s weight and increase voice intensity</a:t>
            </a:r>
          </a:p>
          <a:p>
            <a:pPr lvl="2"/>
            <a:r>
              <a:rPr lang="en-US" smtClean="0"/>
              <a:t>Resonant sound chambers</a:t>
            </a:r>
          </a:p>
        </p:txBody>
      </p:sp>
      <p:pic>
        <p:nvPicPr>
          <p:cNvPr id="75781" name="Picture 5" descr="cran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00600"/>
            <a:ext cx="2209800" cy="176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Cranium Bones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4937125"/>
          </a:xfrm>
        </p:spPr>
        <p:txBody>
          <a:bodyPr/>
          <a:lstStyle/>
          <a:p>
            <a:r>
              <a:rPr lang="en-US" smtClean="0"/>
              <a:t>Frontal Bone: anterior portion of the skull above the eyes</a:t>
            </a:r>
          </a:p>
          <a:p>
            <a:pPr lvl="1"/>
            <a:r>
              <a:rPr lang="en-US" smtClean="0"/>
              <a:t>Supraorbital foramen: upper margin of each orbit (eye socket)</a:t>
            </a:r>
          </a:p>
          <a:p>
            <a:pPr lvl="2"/>
            <a:r>
              <a:rPr lang="en-US" smtClean="0"/>
              <a:t>Blood vessels and nerves pass of the tissues of the forehead</a:t>
            </a:r>
          </a:p>
          <a:p>
            <a:pPr lvl="1"/>
            <a:r>
              <a:rPr lang="en-US" smtClean="0"/>
              <a:t>Frontal Sinuses: one above each eye, near the middle</a:t>
            </a:r>
          </a:p>
          <a:p>
            <a:r>
              <a:rPr lang="en-US" smtClean="0"/>
              <a:t>Parietal Bone: one on each side of the skull behind the frontal bone</a:t>
            </a:r>
          </a:p>
          <a:p>
            <a:pPr lvl="1"/>
            <a:r>
              <a:rPr lang="en-US" smtClean="0"/>
              <a:t>Bulging sides &amp; roof of the cranium</a:t>
            </a:r>
          </a:p>
          <a:p>
            <a:endParaRPr lang="en-US" smtClean="0"/>
          </a:p>
        </p:txBody>
      </p:sp>
      <p:pic>
        <p:nvPicPr>
          <p:cNvPr id="76812" name="Picture 12" descr="parietal_b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21163"/>
            <a:ext cx="35814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Skull</a:t>
            </a:r>
          </a:p>
        </p:txBody>
      </p:sp>
      <p:pic>
        <p:nvPicPr>
          <p:cNvPr id="145412" name="Picture 4" descr="skullantf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038475" cy="3810000"/>
          </a:xfrm>
          <a:prstGeom prst="rect">
            <a:avLst/>
          </a:prstGeom>
          <a:noFill/>
        </p:spPr>
      </p:pic>
      <p:pic>
        <p:nvPicPr>
          <p:cNvPr id="145414" name="Picture 6" descr="f25-3_paranasal_sinuses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00200"/>
            <a:ext cx="4419600" cy="4076700"/>
          </a:xfrm>
          <a:prstGeom prst="rect">
            <a:avLst/>
          </a:prstGeom>
          <a:noFill/>
        </p:spPr>
      </p:pic>
      <p:sp>
        <p:nvSpPr>
          <p:cNvPr id="145415" name="Rectangle 7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229600" cy="491013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Cranium Bones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5486400" cy="4937125"/>
          </a:xfrm>
        </p:spPr>
        <p:txBody>
          <a:bodyPr/>
          <a:lstStyle/>
          <a:p>
            <a:r>
              <a:rPr lang="en-US" smtClean="0"/>
              <a:t>Occipital Bone: forms the back of the skull and base of the cranium</a:t>
            </a:r>
          </a:p>
          <a:p>
            <a:pPr lvl="1"/>
            <a:r>
              <a:rPr lang="en-US" smtClean="0"/>
              <a:t>Foramen magnum: opening from which nerve fiber pass from the brain to the spinal cord</a:t>
            </a:r>
          </a:p>
          <a:p>
            <a:r>
              <a:rPr lang="en-US" smtClean="0"/>
              <a:t>Temporal Bone: parts of the sides and base of cranium</a:t>
            </a:r>
          </a:p>
          <a:p>
            <a:pPr lvl="1"/>
            <a:r>
              <a:rPr lang="en-US" smtClean="0"/>
              <a:t>External auditory meatus: leads to ear</a:t>
            </a:r>
          </a:p>
          <a:p>
            <a:pPr lvl="1"/>
            <a:r>
              <a:rPr lang="en-US" smtClean="0"/>
              <a:t>Mandibular fossae: where mandible adhears</a:t>
            </a:r>
          </a:p>
          <a:p>
            <a:endParaRPr lang="en-US" smtClean="0"/>
          </a:p>
        </p:txBody>
      </p:sp>
      <p:pic>
        <p:nvPicPr>
          <p:cNvPr id="77832" name="Picture 8" descr="skul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9763"/>
            <a:ext cx="3505200" cy="296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Cranium Bones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Sphenoid Bone: forms the base of the cranium, the sides of the skull, and the floors and sides of the orbits</a:t>
            </a:r>
          </a:p>
          <a:p>
            <a:pPr lvl="1"/>
            <a:r>
              <a:rPr lang="en-US" smtClean="0"/>
              <a:t>Sella turcica: where pituitary glad resides</a:t>
            </a:r>
          </a:p>
          <a:p>
            <a:pPr lvl="1"/>
            <a:r>
              <a:rPr lang="en-US" smtClean="0"/>
              <a:t>Sphenoidal Sinuses: under eyes</a:t>
            </a:r>
          </a:p>
          <a:p>
            <a:r>
              <a:rPr lang="en-US" smtClean="0"/>
              <a:t>Ethmoid Bone: part of the roof of the nasal cavity</a:t>
            </a:r>
          </a:p>
        </p:txBody>
      </p:sp>
      <p:pic>
        <p:nvPicPr>
          <p:cNvPr id="78854" name="Picture 6" descr="skul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86200"/>
            <a:ext cx="327660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Facial Skeleton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Maxillae: upper jaw, parts of the roof of the mouth, floors of the orbits, and sides and floor of the nasal cavity</a:t>
            </a:r>
          </a:p>
          <a:p>
            <a:pPr lvl="1"/>
            <a:r>
              <a:rPr lang="en-US" smtClean="0"/>
              <a:t>Sockets for upper teeth</a:t>
            </a:r>
          </a:p>
          <a:p>
            <a:pPr lvl="1"/>
            <a:r>
              <a:rPr lang="en-US" smtClean="0"/>
              <a:t>Maxillary Sinuses: largest sinuses; beside the nose</a:t>
            </a:r>
          </a:p>
        </p:txBody>
      </p:sp>
      <p:pic>
        <p:nvPicPr>
          <p:cNvPr id="79877" name="Picture 5" descr="image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648075"/>
            <a:ext cx="3157538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Skeleton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Palatine bones: hard mouth plate and floor of nasal cavity</a:t>
            </a:r>
          </a:p>
          <a:p>
            <a:r>
              <a:rPr lang="en-US" dirty="0" err="1" smtClean="0"/>
              <a:t>Zygomatic</a:t>
            </a:r>
            <a:r>
              <a:rPr lang="en-US" dirty="0" smtClean="0"/>
              <a:t> bones: cheek bones</a:t>
            </a:r>
          </a:p>
          <a:p>
            <a:r>
              <a:rPr lang="en-US" dirty="0" err="1" smtClean="0"/>
              <a:t>Lacrimal</a:t>
            </a:r>
            <a:r>
              <a:rPr lang="en-US" dirty="0" smtClean="0"/>
              <a:t> Bones: thin, </a:t>
            </a:r>
            <a:r>
              <a:rPr lang="en-US" dirty="0" err="1" smtClean="0"/>
              <a:t>scalelike</a:t>
            </a:r>
            <a:r>
              <a:rPr lang="en-US" dirty="0" smtClean="0"/>
              <a:t> structure </a:t>
            </a:r>
          </a:p>
          <a:p>
            <a:pPr lvl="1"/>
            <a:r>
              <a:rPr lang="en-US" dirty="0" smtClean="0"/>
              <a:t>Located in each orbit</a:t>
            </a:r>
          </a:p>
          <a:p>
            <a:endParaRPr lang="en-US" dirty="0" smtClean="0"/>
          </a:p>
        </p:txBody>
      </p:sp>
      <p:pic>
        <p:nvPicPr>
          <p:cNvPr id="147461" name="Picture 5" descr="skul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62350"/>
            <a:ext cx="3895725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Parts of Bone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2800" smtClean="0"/>
              <a:t>Diaphysis: shaft of the bone</a:t>
            </a:r>
          </a:p>
          <a:p>
            <a:pPr lvl="1" eaLnBrk="1" hangingPunct="1"/>
            <a:r>
              <a:rPr lang="en-US" sz="2400" smtClean="0"/>
              <a:t>Compact Bone: tightly compact tissue</a:t>
            </a:r>
          </a:p>
          <a:p>
            <a:pPr lvl="2" eaLnBrk="1" hangingPunct="1"/>
            <a:r>
              <a:rPr lang="en-US" smtClean="0"/>
              <a:t>Continuous matrix with no gaps</a:t>
            </a:r>
          </a:p>
          <a:p>
            <a:pPr lvl="2" eaLnBrk="1" hangingPunct="1"/>
            <a:r>
              <a:rPr lang="en-US" smtClean="0"/>
              <a:t>Strong and resistant to bending</a:t>
            </a:r>
          </a:p>
          <a:p>
            <a:pPr lvl="1" eaLnBrk="1" hangingPunct="1"/>
            <a:r>
              <a:rPr lang="en-US" sz="2400" smtClean="0"/>
              <a:t>Medullary Cavity: hollow chamber in compact bone</a:t>
            </a:r>
          </a:p>
          <a:p>
            <a:pPr lvl="2" eaLnBrk="1" hangingPunct="1"/>
            <a:r>
              <a:rPr lang="en-US" smtClean="0"/>
              <a:t>Endosteum  and marrow line area</a:t>
            </a:r>
          </a:p>
          <a:p>
            <a:pPr lvl="3" eaLnBrk="1" hangingPunct="1"/>
            <a:r>
              <a:rPr lang="en-US" smtClean="0"/>
              <a:t>Endosteu: thin layer of cells</a:t>
            </a:r>
          </a:p>
          <a:p>
            <a:pPr lvl="3" eaLnBrk="1" hangingPunct="1"/>
            <a:r>
              <a:rPr lang="en-US" smtClean="0"/>
              <a:t> marrow: soft connective tissue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</p:txBody>
      </p:sp>
      <p:pic>
        <p:nvPicPr>
          <p:cNvPr id="21507" name="Picture 4" descr="child_knee_blounts_anatomy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505325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Facial Skeleton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Nasal Bones: long, thin and nearly rectangular</a:t>
            </a:r>
          </a:p>
          <a:p>
            <a:pPr lvl="1"/>
            <a:r>
              <a:rPr lang="en-US" smtClean="0"/>
              <a:t>Bridge of nose</a:t>
            </a:r>
          </a:p>
          <a:p>
            <a:r>
              <a:rPr lang="en-US" smtClean="0"/>
              <a:t>Vomer Bone: thin, flat bone in the midline of nasal cavity</a:t>
            </a:r>
          </a:p>
          <a:p>
            <a:r>
              <a:rPr lang="en-US" smtClean="0"/>
              <a:t>Inferior nasal conchae: support mucous membranes</a:t>
            </a:r>
          </a:p>
          <a:p>
            <a:pPr lvl="1"/>
            <a:r>
              <a:rPr lang="en-US" smtClean="0"/>
              <a:t>fragile, scroll-shaped bones in nasal cavity</a:t>
            </a:r>
          </a:p>
          <a:p>
            <a:r>
              <a:rPr lang="en-US" smtClean="0"/>
              <a:t>Mandible: lower jaw bone</a:t>
            </a:r>
          </a:p>
          <a:p>
            <a:pPr lvl="1"/>
            <a:r>
              <a:rPr lang="en-US" smtClean="0"/>
              <a:t>Alveolar arch: hollow sockets that bear lower teeth</a:t>
            </a:r>
          </a:p>
          <a:p>
            <a:endParaRPr lang="en-US" smtClean="0"/>
          </a:p>
        </p:txBody>
      </p:sp>
      <p:pic>
        <p:nvPicPr>
          <p:cNvPr id="80901" name="Picture 5" descr="Zafarraya_mand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29175"/>
            <a:ext cx="240982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Infantile Skull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At birth, the skull is incompletely developed</a:t>
            </a:r>
          </a:p>
          <a:p>
            <a:pPr lvl="1"/>
            <a:r>
              <a:rPr lang="en-US" dirty="0" smtClean="0"/>
              <a:t>Fontanels: fibrous membranes connecting cranial bones</a:t>
            </a:r>
          </a:p>
          <a:p>
            <a:pPr lvl="2"/>
            <a:r>
              <a:rPr lang="en-US" dirty="0" smtClean="0"/>
              <a:t>Soft spots</a:t>
            </a:r>
          </a:p>
          <a:p>
            <a:pPr lvl="2"/>
            <a:r>
              <a:rPr lang="en-US" dirty="0" smtClean="0"/>
              <a:t>Allow some movement so developing skull is partially compressible and can slightly change shape</a:t>
            </a:r>
          </a:p>
          <a:p>
            <a:pPr lvl="3"/>
            <a:r>
              <a:rPr lang="en-US" dirty="0" smtClean="0"/>
              <a:t>Easier passage through the birth canal</a:t>
            </a:r>
          </a:p>
          <a:p>
            <a:pPr lvl="2"/>
            <a:r>
              <a:rPr lang="en-US" dirty="0" smtClean="0"/>
              <a:t>Eventually, the fontanels close as the cranial bones growth together</a:t>
            </a:r>
          </a:p>
          <a:p>
            <a:r>
              <a:rPr lang="en-US" dirty="0" smtClean="0"/>
              <a:t>Small face, jaw, and nasal cavity</a:t>
            </a:r>
          </a:p>
          <a:p>
            <a:r>
              <a:rPr lang="en-US" dirty="0" smtClean="0"/>
              <a:t>Prominent forehead and large orbits</a:t>
            </a:r>
          </a:p>
          <a:p>
            <a:r>
              <a:rPr lang="en-US" dirty="0" smtClean="0"/>
              <a:t>Skull bones are thin and somewhat flexible</a:t>
            </a:r>
          </a:p>
          <a:p>
            <a:pPr lvl="1"/>
            <a:r>
              <a:rPr lang="en-US" dirty="0" smtClean="0"/>
              <a:t>Less easily fractured than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50533" name="Picture 5" descr="infant_sk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91400" cy="570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Vertebral Column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686800" cy="4937125"/>
          </a:xfrm>
        </p:spPr>
        <p:txBody>
          <a:bodyPr/>
          <a:lstStyle/>
          <a:p>
            <a:r>
              <a:rPr lang="en-US" smtClean="0"/>
              <a:t>Supports the head and trunk of the body</a:t>
            </a:r>
          </a:p>
          <a:p>
            <a:r>
              <a:rPr lang="en-US" smtClean="0"/>
              <a:t>Protects the spinal cord, which passes through the vertebral canal</a:t>
            </a:r>
          </a:p>
          <a:p>
            <a:r>
              <a:rPr lang="en-US" smtClean="0"/>
              <a:t>Extends from the skull to the pelvis</a:t>
            </a:r>
          </a:p>
          <a:p>
            <a:r>
              <a:rPr lang="en-US" smtClean="0"/>
              <a:t>Vertical axis of the skeleton</a:t>
            </a:r>
          </a:p>
          <a:p>
            <a:r>
              <a:rPr lang="en-US" smtClean="0"/>
              <a:t>Composed of vertebrae</a:t>
            </a:r>
          </a:p>
          <a:p>
            <a:pPr lvl="1"/>
            <a:r>
              <a:rPr lang="en-US" smtClean="0"/>
              <a:t>Separated by masses of fibrocartilage called intervertebral disks</a:t>
            </a:r>
          </a:p>
          <a:p>
            <a:pPr lvl="1"/>
            <a:r>
              <a:rPr lang="en-US" smtClean="0"/>
              <a:t>Connect by ligaments</a:t>
            </a:r>
          </a:p>
        </p:txBody>
      </p:sp>
      <p:pic>
        <p:nvPicPr>
          <p:cNvPr id="82951" name="Picture 7" descr="19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41838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Vertebral Column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629400" cy="4937125"/>
          </a:xfrm>
        </p:spPr>
        <p:txBody>
          <a:bodyPr/>
          <a:lstStyle/>
          <a:p>
            <a:r>
              <a:rPr lang="en-US" smtClean="0"/>
              <a:t>Cervical vertebrae: 7 vertebrae</a:t>
            </a:r>
          </a:p>
          <a:p>
            <a:pPr lvl="1"/>
            <a:r>
              <a:rPr lang="en-US" smtClean="0"/>
              <a:t>Bony axis of the neck</a:t>
            </a:r>
          </a:p>
          <a:p>
            <a:pPr lvl="1"/>
            <a:r>
              <a:rPr lang="en-US" smtClean="0"/>
              <a:t>Atlas: 1</a:t>
            </a:r>
            <a:r>
              <a:rPr lang="en-US" baseline="30000" smtClean="0"/>
              <a:t>st</a:t>
            </a:r>
            <a:r>
              <a:rPr lang="en-US" smtClean="0"/>
              <a:t> vertebrae, supports the head</a:t>
            </a:r>
          </a:p>
          <a:p>
            <a:pPr lvl="1"/>
            <a:r>
              <a:rPr lang="en-US" smtClean="0"/>
              <a:t>Axis: 2</a:t>
            </a:r>
            <a:r>
              <a:rPr lang="en-US" baseline="30000" smtClean="0"/>
              <a:t>nd</a:t>
            </a:r>
            <a:r>
              <a:rPr lang="en-US" smtClean="0"/>
              <a:t> vertebrae, atlas pivots on the axis</a:t>
            </a:r>
          </a:p>
          <a:p>
            <a:r>
              <a:rPr lang="en-US" smtClean="0"/>
              <a:t>Thoracic vertebrae: 12 vertebrae</a:t>
            </a:r>
          </a:p>
          <a:p>
            <a:pPr lvl="1"/>
            <a:r>
              <a:rPr lang="en-US" smtClean="0"/>
              <a:t>Larger than cervical</a:t>
            </a:r>
          </a:p>
          <a:p>
            <a:pPr lvl="1"/>
            <a:r>
              <a:rPr lang="en-US" smtClean="0"/>
              <a:t>Has a pointed spinous process which increase with size as you move down the column</a:t>
            </a:r>
          </a:p>
          <a:p>
            <a:pPr lvl="2"/>
            <a:r>
              <a:rPr lang="en-US" smtClean="0"/>
              <a:t>Adapted to bear increasing loads of weight</a:t>
            </a:r>
          </a:p>
        </p:txBody>
      </p:sp>
      <p:pic>
        <p:nvPicPr>
          <p:cNvPr id="83972" name="Picture 4" descr="spine3-BB"/>
          <p:cNvPicPr>
            <a:picLocks noChangeAspect="1" noChangeArrowheads="1"/>
          </p:cNvPicPr>
          <p:nvPr/>
        </p:nvPicPr>
        <p:blipFill>
          <a:blip r:embed="rId3" cstate="print"/>
          <a:srcRect l="48651"/>
          <a:stretch>
            <a:fillRect/>
          </a:stretch>
        </p:blipFill>
        <p:spPr bwMode="auto">
          <a:xfrm>
            <a:off x="6824663" y="1143000"/>
            <a:ext cx="209073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Vertebral Column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10600" cy="4937125"/>
          </a:xfrm>
        </p:spPr>
        <p:txBody>
          <a:bodyPr/>
          <a:lstStyle/>
          <a:p>
            <a:r>
              <a:rPr lang="en-US" smtClean="0"/>
              <a:t>Lumbar Vertebrae: 5 vertebrae</a:t>
            </a:r>
          </a:p>
          <a:p>
            <a:pPr lvl="1"/>
            <a:r>
              <a:rPr lang="en-US" smtClean="0"/>
              <a:t>Small of the back, loin</a:t>
            </a:r>
          </a:p>
          <a:p>
            <a:pPr lvl="1"/>
            <a:r>
              <a:rPr lang="en-US" smtClean="0"/>
              <a:t>Adapted with larger and stronger bodies to support more weight</a:t>
            </a:r>
          </a:p>
          <a:p>
            <a:r>
              <a:rPr lang="en-US" smtClean="0"/>
              <a:t>Sacrum: triangular structure, composed of five fused vertebrae</a:t>
            </a:r>
          </a:p>
          <a:p>
            <a:pPr lvl="1"/>
            <a:r>
              <a:rPr lang="en-US" smtClean="0"/>
              <a:t>Forms base of the vertebral column</a:t>
            </a:r>
          </a:p>
          <a:p>
            <a:r>
              <a:rPr lang="en-US" smtClean="0"/>
              <a:t>Coccyx: lowest part of vertebral                                                            column</a:t>
            </a:r>
          </a:p>
          <a:p>
            <a:pPr lvl="1"/>
            <a:r>
              <a:rPr lang="en-US" smtClean="0"/>
              <a:t>4 fused vertebrae</a:t>
            </a:r>
          </a:p>
          <a:p>
            <a:pPr lvl="1"/>
            <a:r>
              <a:rPr lang="en-US" smtClean="0"/>
              <a:t>Tail bone</a:t>
            </a:r>
          </a:p>
          <a:p>
            <a:endParaRPr lang="en-US" smtClean="0"/>
          </a:p>
        </p:txBody>
      </p:sp>
      <p:pic>
        <p:nvPicPr>
          <p:cNvPr id="84997" name="Picture 5" descr="vert-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71800"/>
            <a:ext cx="30591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Thoracic Cage, Pectoral Girdle, Upper Limbs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parenting.leehansen.com/downloads/clipart/cinco-de-mayo/images/skeleton-muertos2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"/>
            <a:ext cx="2113569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Thoracic Cage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Includes the ribs, thoracic </a:t>
            </a:r>
            <a:r>
              <a:rPr lang="en-US" dirty="0" err="1" smtClean="0"/>
              <a:t>vertebtrae</a:t>
            </a:r>
            <a:r>
              <a:rPr lang="en-US" dirty="0" smtClean="0"/>
              <a:t>, sternum, and costal cartilage between ribs and sternum</a:t>
            </a:r>
          </a:p>
          <a:p>
            <a:r>
              <a:rPr lang="en-US" dirty="0" smtClean="0"/>
              <a:t>Support shoulder girdle and upper limbs</a:t>
            </a:r>
          </a:p>
          <a:p>
            <a:r>
              <a:rPr lang="en-US" dirty="0" smtClean="0"/>
              <a:t>Protect viscera</a:t>
            </a:r>
          </a:p>
          <a:p>
            <a:r>
              <a:rPr lang="en-US" dirty="0" smtClean="0"/>
              <a:t>Role in breathing</a:t>
            </a:r>
          </a:p>
        </p:txBody>
      </p:sp>
      <p:pic>
        <p:nvPicPr>
          <p:cNvPr id="5" name="Picture 2" descr="http://www.web-books.com/eLibrary/Medicine/Physiology/Skeletal/thoracic_c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333375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Thoracic Cage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10200" cy="4937125"/>
          </a:xfrm>
        </p:spPr>
        <p:txBody>
          <a:bodyPr/>
          <a:lstStyle/>
          <a:p>
            <a:r>
              <a:rPr lang="en-US" dirty="0" smtClean="0"/>
              <a:t>Ribs: 12, one pair attached to attached to thoracic vertebrae</a:t>
            </a:r>
          </a:p>
          <a:p>
            <a:pPr lvl="1"/>
            <a:r>
              <a:rPr lang="en-US" dirty="0" smtClean="0"/>
              <a:t>True ribs: 1</a:t>
            </a:r>
            <a:r>
              <a:rPr lang="en-US" baseline="30000" dirty="0" smtClean="0"/>
              <a:t>st</a:t>
            </a:r>
            <a:r>
              <a:rPr lang="en-US" dirty="0" smtClean="0"/>
              <a:t> 7</a:t>
            </a:r>
          </a:p>
          <a:p>
            <a:pPr lvl="2"/>
            <a:r>
              <a:rPr lang="en-US" dirty="0" smtClean="0"/>
              <a:t>join the sternum directly by costal cartilage</a:t>
            </a:r>
          </a:p>
          <a:p>
            <a:pPr lvl="1"/>
            <a:r>
              <a:rPr lang="en-US" dirty="0" smtClean="0"/>
              <a:t>False ribs: last 5</a:t>
            </a:r>
          </a:p>
          <a:p>
            <a:pPr lvl="2"/>
            <a:r>
              <a:rPr lang="en-US" dirty="0" smtClean="0"/>
              <a:t>their cartilages do not reach the sternum</a:t>
            </a:r>
          </a:p>
          <a:p>
            <a:pPr lvl="2"/>
            <a:r>
              <a:rPr lang="en-US" dirty="0" smtClean="0"/>
              <a:t>The upper 3 false ribs joins the seventh</a:t>
            </a:r>
          </a:p>
          <a:p>
            <a:pPr lvl="2"/>
            <a:r>
              <a:rPr lang="en-US" dirty="0" smtClean="0"/>
              <a:t>The last 2, or sometimes 3, are floating ribs</a:t>
            </a:r>
          </a:p>
          <a:p>
            <a:pPr lvl="3"/>
            <a:r>
              <a:rPr lang="en-US" dirty="0" smtClean="0"/>
              <a:t>No cartilaginous attachments</a:t>
            </a:r>
          </a:p>
          <a:p>
            <a:r>
              <a:rPr lang="en-US" dirty="0" smtClean="0"/>
              <a:t>Sternum: breastbone</a:t>
            </a:r>
          </a:p>
          <a:p>
            <a:pPr lvl="1"/>
            <a:r>
              <a:rPr lang="en-US" dirty="0" smtClean="0"/>
              <a:t>Midline in the anterior portion of the thoracic cage</a:t>
            </a:r>
          </a:p>
        </p:txBody>
      </p:sp>
      <p:pic>
        <p:nvPicPr>
          <p:cNvPr id="32770" name="Picture 2" descr="http://www.pa-med.com/web/images-bones/axial-thoracic-c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3124200" cy="250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Girdle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Shoulder girdle: 2 clavicles and 2 scapulae</a:t>
            </a:r>
          </a:p>
          <a:p>
            <a:pPr lvl="1"/>
            <a:r>
              <a:rPr lang="en-US" smtClean="0"/>
              <a:t>Incomplete ring</a:t>
            </a:r>
          </a:p>
          <a:p>
            <a:pPr lvl="1"/>
            <a:r>
              <a:rPr lang="en-US" smtClean="0"/>
              <a:t>Supports the upper limbs</a:t>
            </a:r>
          </a:p>
          <a:p>
            <a:r>
              <a:rPr lang="en-US" smtClean="0"/>
              <a:t>Clavicles: collarbone</a:t>
            </a:r>
          </a:p>
          <a:p>
            <a:pPr lvl="1"/>
            <a:r>
              <a:rPr lang="en-US" smtClean="0"/>
              <a:t>Slender, rod-like bones with S-shape</a:t>
            </a:r>
          </a:p>
          <a:p>
            <a:pPr lvl="1"/>
            <a:r>
              <a:rPr lang="en-US" smtClean="0"/>
              <a:t>Brace the freely movable scapulae; hold shoulder in place</a:t>
            </a:r>
          </a:p>
          <a:p>
            <a:pPr lvl="1"/>
            <a:r>
              <a:rPr lang="en-US" smtClean="0"/>
              <a:t>Attachments for muscles of upper limbs, chest, and back</a:t>
            </a:r>
          </a:p>
          <a:p>
            <a:r>
              <a:rPr lang="en-US" smtClean="0"/>
              <a:t>Scapulae: shoulder blades</a:t>
            </a:r>
          </a:p>
          <a:p>
            <a:pPr lvl="1"/>
            <a:r>
              <a:rPr lang="en-US" smtClean="0"/>
              <a:t>Broad, somewhat triangular bones</a:t>
            </a:r>
          </a:p>
          <a:p>
            <a:pPr lvl="1"/>
            <a:r>
              <a:rPr lang="en-US" smtClean="0"/>
              <a:t>Provides attachment for muscles of upper limbs and chest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Parts of Bones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 eaLnBrk="1" hangingPunct="1"/>
            <a:r>
              <a:rPr lang="en-US" smtClean="0"/>
              <a:t>Periosteum: tough, vascular covering of fibrous tissue</a:t>
            </a:r>
          </a:p>
          <a:p>
            <a:pPr lvl="2" eaLnBrk="1" hangingPunct="1"/>
            <a:r>
              <a:rPr lang="en-US" smtClean="0"/>
              <a:t>Completely encloses the bone, except at the end</a:t>
            </a:r>
          </a:p>
          <a:p>
            <a:pPr lvl="2" eaLnBrk="1" hangingPunct="1"/>
            <a:r>
              <a:rPr lang="en-US" smtClean="0"/>
              <a:t>Periosteal fibers are continuous with ligament and tendons</a:t>
            </a:r>
          </a:p>
          <a:p>
            <a:pPr lvl="3" eaLnBrk="1" hangingPunct="1"/>
            <a:r>
              <a:rPr lang="en-US" smtClean="0"/>
              <a:t>Processes:  bony projections </a:t>
            </a:r>
          </a:p>
          <a:p>
            <a:pPr lvl="4" eaLnBrk="1" hangingPunct="1"/>
            <a:r>
              <a:rPr lang="en-US" smtClean="0"/>
              <a:t>site of  ligament and tendon attachment</a:t>
            </a:r>
          </a:p>
          <a:p>
            <a:pPr lvl="2" eaLnBrk="1" hangingPunct="1"/>
            <a:r>
              <a:rPr lang="en-US" smtClean="0"/>
              <a:t>Helps form and repair bone tissue</a:t>
            </a:r>
          </a:p>
          <a:p>
            <a:pPr eaLnBrk="1" hangingPunct="1"/>
            <a:endParaRPr lang="en-US" smtClean="0"/>
          </a:p>
        </p:txBody>
      </p:sp>
      <p:pic>
        <p:nvPicPr>
          <p:cNvPr id="23555" name="Picture 4" descr="9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052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Girdle</a:t>
            </a:r>
            <a:endParaRPr lang="en-US" dirty="0"/>
          </a:p>
        </p:txBody>
      </p:sp>
      <p:pic>
        <p:nvPicPr>
          <p:cNvPr id="141314" name="Picture 2" descr="http://upload.wikimedia.org/wikipedia/commons/thumb/2/22/Pectoral_girdle_front_diagram.svg/519px-Pectoral_girdle_front_diagram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019812" cy="473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Upper Limbs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5029200" cy="4910138"/>
          </a:xfrm>
        </p:spPr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Form the framework of the arm, forearm, and hand</a:t>
            </a:r>
          </a:p>
          <a:p>
            <a:pPr lvl="1"/>
            <a:r>
              <a:rPr lang="en-US" dirty="0" smtClean="0"/>
              <a:t>Provide attachments for muscles</a:t>
            </a:r>
          </a:p>
          <a:p>
            <a:pPr lvl="1"/>
            <a:r>
              <a:rPr lang="en-US" dirty="0" smtClean="0"/>
              <a:t>Function in levers that move limbs</a:t>
            </a:r>
          </a:p>
          <a:p>
            <a:r>
              <a:rPr lang="en-US" dirty="0" smtClean="0"/>
              <a:t>Bones	</a:t>
            </a:r>
          </a:p>
          <a:p>
            <a:pPr lvl="1"/>
            <a:r>
              <a:rPr lang="en-US" dirty="0" err="1" smtClean="0"/>
              <a:t>humerus</a:t>
            </a:r>
            <a:r>
              <a:rPr lang="en-US" dirty="0" smtClean="0"/>
              <a:t>, radius, ulna, carpals, metacarpals, and phalanges</a:t>
            </a:r>
          </a:p>
        </p:txBody>
      </p:sp>
      <p:pic>
        <p:nvPicPr>
          <p:cNvPr id="28674" name="Picture 2" descr="http://www.dmacc.edu/instructors/rbwollaston/Skeletal_System/pectoral_gird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14400"/>
            <a:ext cx="357187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Upper Limb Bones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smtClean="0"/>
              <a:t>Humerus: heavy bone that extends from the scapula to the elbow</a:t>
            </a:r>
          </a:p>
          <a:p>
            <a:r>
              <a:rPr lang="en-US" smtClean="0"/>
              <a:t>Radius: located on the thumb-side of forearm</a:t>
            </a:r>
          </a:p>
          <a:p>
            <a:pPr lvl="1"/>
            <a:r>
              <a:rPr lang="en-US" smtClean="0"/>
              <a:t>Extends from the elbow to the wrist</a:t>
            </a:r>
          </a:p>
          <a:p>
            <a:pPr lvl="1"/>
            <a:r>
              <a:rPr lang="en-US" smtClean="0"/>
              <a:t>Crosses over the ulna when the hand is turned</a:t>
            </a:r>
          </a:p>
          <a:p>
            <a:r>
              <a:rPr lang="en-US" smtClean="0"/>
              <a:t>Ulna: longer than the radius and overlaps the end of the humerus posteriorly</a:t>
            </a:r>
          </a:p>
        </p:txBody>
      </p:sp>
      <p:pic>
        <p:nvPicPr>
          <p:cNvPr id="26628" name="Picture 4" descr="http://www.usm.maine.edu/gany/bonebuddies/arm2.jpg"/>
          <p:cNvPicPr>
            <a:picLocks noChangeAspect="1" noChangeArrowheads="1"/>
          </p:cNvPicPr>
          <p:nvPr/>
        </p:nvPicPr>
        <p:blipFill>
          <a:blip r:embed="rId3" cstate="print"/>
          <a:srcRect t="20000" b="18000"/>
          <a:stretch>
            <a:fillRect/>
          </a:stretch>
        </p:blipFill>
        <p:spPr bwMode="auto">
          <a:xfrm>
            <a:off x="2133600" y="4495800"/>
            <a:ext cx="5048865" cy="2086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Upper Limb Bones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7315200" cy="4910138"/>
          </a:xfrm>
        </p:spPr>
        <p:txBody>
          <a:bodyPr/>
          <a:lstStyle/>
          <a:p>
            <a:r>
              <a:rPr lang="en-US" dirty="0" smtClean="0"/>
              <a:t>Hand: wrist, palm, and five fingers</a:t>
            </a:r>
          </a:p>
          <a:p>
            <a:pPr lvl="1"/>
            <a:r>
              <a:rPr lang="en-US" dirty="0" smtClean="0"/>
              <a:t>Carpal Bones: 8 small bones of wrist</a:t>
            </a:r>
          </a:p>
          <a:p>
            <a:pPr lvl="2"/>
            <a:r>
              <a:rPr lang="en-US" dirty="0" err="1" smtClean="0"/>
              <a:t>Carpus</a:t>
            </a:r>
            <a:r>
              <a:rPr lang="en-US" dirty="0" smtClean="0"/>
              <a:t>: bones firmly bond in 2 row of 4</a:t>
            </a:r>
          </a:p>
          <a:p>
            <a:pPr lvl="1"/>
            <a:r>
              <a:rPr lang="en-US" dirty="0" smtClean="0"/>
              <a:t>Metacarpal Bones:  5 bones; one in line with each finger</a:t>
            </a:r>
          </a:p>
          <a:p>
            <a:pPr lvl="2"/>
            <a:r>
              <a:rPr lang="en-US" dirty="0" smtClean="0"/>
              <a:t>Framework of the palm</a:t>
            </a:r>
          </a:p>
          <a:p>
            <a:pPr lvl="2"/>
            <a:r>
              <a:rPr lang="en-US" dirty="0" smtClean="0"/>
              <a:t>Cylindrical with rounded distal ends that form knuckles</a:t>
            </a:r>
          </a:p>
          <a:p>
            <a:pPr lvl="1"/>
            <a:r>
              <a:rPr lang="en-US" dirty="0" smtClean="0"/>
              <a:t>Phalanges: finger bones</a:t>
            </a:r>
          </a:p>
          <a:p>
            <a:pPr lvl="2"/>
            <a:r>
              <a:rPr lang="en-US" dirty="0" smtClean="0"/>
              <a:t>Each finger has three phalanges, except the thumb,                  which has two</a:t>
            </a:r>
          </a:p>
        </p:txBody>
      </p:sp>
      <p:pic>
        <p:nvPicPr>
          <p:cNvPr id="24578" name="Picture 2" descr="http://images.main.uab.edu/healthsys/ei_02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737" y="4038600"/>
            <a:ext cx="2793264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the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2338" name="Picture 2" descr="http://www.daviddarling.info/images/hand_anatom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579259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Pelvic Girdle and Lower Limbs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ptdirectonline.com/resources/common/images/products/full/70574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0"/>
            <a:ext cx="2667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Girdle</a:t>
            </a:r>
          </a:p>
        </p:txBody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Supports the trunk of the body</a:t>
            </a:r>
          </a:p>
          <a:p>
            <a:pPr lvl="1"/>
            <a:r>
              <a:rPr lang="en-US" smtClean="0"/>
              <a:t>Provides attachment for lower limbs</a:t>
            </a:r>
          </a:p>
          <a:p>
            <a:pPr lvl="1"/>
            <a:r>
              <a:rPr lang="en-US" smtClean="0"/>
              <a:t>Protects the urinary bladder, distal end of large intestines, and internal reproductive organs</a:t>
            </a:r>
          </a:p>
          <a:p>
            <a:r>
              <a:rPr lang="en-US" smtClean="0"/>
              <a:t>Form</a:t>
            </a:r>
          </a:p>
          <a:p>
            <a:pPr lvl="1"/>
            <a:r>
              <a:rPr lang="en-US" smtClean="0"/>
              <a:t>Two coxal bones</a:t>
            </a:r>
          </a:p>
          <a:p>
            <a:pPr lvl="1"/>
            <a:r>
              <a:rPr lang="en-US" smtClean="0"/>
              <a:t>Attached to each other anteriorly </a:t>
            </a:r>
          </a:p>
          <a:p>
            <a:pPr lvl="1"/>
            <a:r>
              <a:rPr lang="en-US" smtClean="0"/>
              <a:t>Attach with the sacrum posteriorly</a:t>
            </a:r>
          </a:p>
        </p:txBody>
      </p:sp>
      <p:pic>
        <p:nvPicPr>
          <p:cNvPr id="20482" name="Picture 2" descr="http://www.shoppingtrolley.net/images/anatomy/pelvic-gir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00400"/>
            <a:ext cx="330098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Pelvic Bones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5334000" cy="4910138"/>
          </a:xfrm>
        </p:spPr>
        <p:txBody>
          <a:bodyPr/>
          <a:lstStyle/>
          <a:p>
            <a:r>
              <a:rPr lang="en-US" dirty="0" err="1" smtClean="0"/>
              <a:t>Coxal</a:t>
            </a:r>
            <a:r>
              <a:rPr lang="en-US" dirty="0" smtClean="0"/>
              <a:t> Bone: </a:t>
            </a:r>
            <a:r>
              <a:rPr lang="en-US" dirty="0" err="1" smtClean="0"/>
              <a:t>ilium</a:t>
            </a:r>
            <a:r>
              <a:rPr lang="en-US" dirty="0" smtClean="0"/>
              <a:t>, </a:t>
            </a:r>
            <a:r>
              <a:rPr lang="en-US" dirty="0" err="1" smtClean="0"/>
              <a:t>ischium</a:t>
            </a:r>
            <a:r>
              <a:rPr lang="en-US" dirty="0" smtClean="0"/>
              <a:t>, &amp; pubis</a:t>
            </a:r>
          </a:p>
          <a:p>
            <a:pPr lvl="1"/>
            <a:r>
              <a:rPr lang="en-US" dirty="0" smtClean="0"/>
              <a:t>Ilium: largest and most upper portion</a:t>
            </a:r>
          </a:p>
          <a:p>
            <a:pPr lvl="2"/>
            <a:r>
              <a:rPr lang="en-US" dirty="0" smtClean="0"/>
              <a:t>Flares outward to form the prominence of the hip</a:t>
            </a:r>
          </a:p>
          <a:p>
            <a:pPr lvl="1"/>
            <a:r>
              <a:rPr lang="en-US" dirty="0" err="1" smtClean="0"/>
              <a:t>Ischium</a:t>
            </a:r>
            <a:r>
              <a:rPr lang="en-US" dirty="0" smtClean="0"/>
              <a:t>: lower portion</a:t>
            </a:r>
          </a:p>
          <a:p>
            <a:pPr lvl="2"/>
            <a:r>
              <a:rPr lang="en-US" dirty="0" smtClean="0"/>
              <a:t>L-shaped, pointing </a:t>
            </a:r>
            <a:r>
              <a:rPr lang="en-US" dirty="0" err="1" smtClean="0"/>
              <a:t>posteriorly</a:t>
            </a:r>
            <a:r>
              <a:rPr lang="en-US" dirty="0" smtClean="0"/>
              <a:t> and downward</a:t>
            </a:r>
          </a:p>
          <a:p>
            <a:pPr lvl="2"/>
            <a:r>
              <a:rPr lang="en-US" dirty="0" smtClean="0"/>
              <a:t>Supports body weight during sitting</a:t>
            </a:r>
          </a:p>
          <a:p>
            <a:pPr lvl="1"/>
            <a:r>
              <a:rPr lang="en-US" dirty="0" smtClean="0"/>
              <a:t>Pubis: anterior portion of the </a:t>
            </a:r>
            <a:r>
              <a:rPr lang="en-US" dirty="0" err="1" smtClean="0"/>
              <a:t>coxal</a:t>
            </a:r>
            <a:r>
              <a:rPr lang="en-US" dirty="0" smtClean="0"/>
              <a:t> bone</a:t>
            </a:r>
          </a:p>
          <a:p>
            <a:pPr lvl="2"/>
            <a:r>
              <a:rPr lang="en-US" dirty="0" smtClean="0"/>
              <a:t>Two pubis bones join at the at the midline</a:t>
            </a:r>
          </a:p>
          <a:p>
            <a:endParaRPr lang="en-US" dirty="0" smtClean="0"/>
          </a:p>
        </p:txBody>
      </p:sp>
      <p:pic>
        <p:nvPicPr>
          <p:cNvPr id="18434" name="Picture 2" descr="http://www.shockfamily.net/skeleton/PEL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3017609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Limbs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5334000" cy="4910138"/>
          </a:xfrm>
        </p:spPr>
        <p:txBody>
          <a:bodyPr/>
          <a:lstStyle/>
          <a:p>
            <a:r>
              <a:rPr lang="en-US" dirty="0" smtClean="0"/>
              <a:t>Functions	</a:t>
            </a:r>
          </a:p>
          <a:p>
            <a:pPr lvl="1"/>
            <a:r>
              <a:rPr lang="en-US" dirty="0" smtClean="0"/>
              <a:t>Form the framework of the thigh, leg, and foot	</a:t>
            </a:r>
          </a:p>
          <a:p>
            <a:r>
              <a:rPr lang="en-US" dirty="0" smtClean="0"/>
              <a:t>Femur: longest bone in the body</a:t>
            </a:r>
          </a:p>
          <a:p>
            <a:pPr lvl="1"/>
            <a:r>
              <a:rPr lang="en-US" dirty="0" smtClean="0"/>
              <a:t>Extends from the hip to the knee</a:t>
            </a:r>
          </a:p>
          <a:p>
            <a:pPr lvl="1"/>
            <a:r>
              <a:rPr lang="en-US" dirty="0" smtClean="0"/>
              <a:t>Neck of the femur is the most common site of hip fracture</a:t>
            </a:r>
          </a:p>
          <a:p>
            <a:r>
              <a:rPr lang="en-US" dirty="0" smtClean="0"/>
              <a:t>Patella: kneecap</a:t>
            </a:r>
          </a:p>
        </p:txBody>
      </p:sp>
      <p:pic>
        <p:nvPicPr>
          <p:cNvPr id="16386" name="Picture 2" descr="http://upload.wikimedia.org/wikipedia/en/thumb/7/7e/Human_leg_bones_labeled.svg/436px-Human_leg_bones_labeled.svg.png"/>
          <p:cNvPicPr>
            <a:picLocks noChangeAspect="1" noChangeArrowheads="1"/>
          </p:cNvPicPr>
          <p:nvPr/>
        </p:nvPicPr>
        <p:blipFill>
          <a:blip r:embed="rId3" cstate="print"/>
          <a:srcRect r="28440"/>
          <a:stretch>
            <a:fillRect/>
          </a:stretch>
        </p:blipFill>
        <p:spPr bwMode="auto">
          <a:xfrm>
            <a:off x="5943600" y="1143000"/>
            <a:ext cx="29718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Lower Limb Bones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smtClean="0"/>
              <a:t>Tibia: shin bone</a:t>
            </a:r>
          </a:p>
          <a:p>
            <a:pPr lvl="1"/>
            <a:r>
              <a:rPr lang="en-US" smtClean="0"/>
              <a:t>Larger of the two leg bones</a:t>
            </a:r>
          </a:p>
          <a:p>
            <a:pPr lvl="1"/>
            <a:r>
              <a:rPr lang="en-US" smtClean="0"/>
              <a:t>Located on the medial side</a:t>
            </a:r>
          </a:p>
          <a:p>
            <a:r>
              <a:rPr lang="en-US" smtClean="0"/>
              <a:t>Fibula: long, slender bone on the lateral side of the tibia</a:t>
            </a:r>
          </a:p>
          <a:p>
            <a:pPr lvl="1"/>
            <a:r>
              <a:rPr lang="en-US" smtClean="0"/>
              <a:t>Doesn’t enter into the knee joint </a:t>
            </a:r>
          </a:p>
          <a:p>
            <a:pPr lvl="1"/>
            <a:r>
              <a:rPr lang="en-US" smtClean="0"/>
              <a:t>Doesn’t bear any body weight</a:t>
            </a:r>
          </a:p>
          <a:p>
            <a:pPr lvl="1"/>
            <a:endParaRPr lang="en-US" smtClean="0"/>
          </a:p>
        </p:txBody>
      </p:sp>
      <p:pic>
        <p:nvPicPr>
          <p:cNvPr id="14338" name="Picture 2" descr="http://www.health.com/health/static/hw/media/medical/hw/n555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Microscopic Structure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Intracellular material: largely collagen and inorganic salts</a:t>
            </a:r>
          </a:p>
          <a:p>
            <a:pPr lvl="1" eaLnBrk="1" hangingPunct="1"/>
            <a:r>
              <a:rPr lang="en-US" smtClean="0"/>
              <a:t>Collagen: strength and resilience</a:t>
            </a:r>
          </a:p>
          <a:p>
            <a:pPr lvl="1" eaLnBrk="1" hangingPunct="1"/>
            <a:r>
              <a:rPr lang="en-US" smtClean="0"/>
              <a:t>Salts: hardness and resistance to crushing</a:t>
            </a:r>
          </a:p>
          <a:p>
            <a:pPr eaLnBrk="1" hangingPunct="1"/>
            <a:r>
              <a:rPr lang="en-US" smtClean="0"/>
              <a:t>Osteocytes (bone cells): located in bony chambers called lacunae</a:t>
            </a:r>
          </a:p>
          <a:p>
            <a:pPr lvl="1" eaLnBrk="1" hangingPunct="1"/>
            <a:r>
              <a:rPr lang="en-US" smtClean="0"/>
              <a:t>Osteonic Canals:  concentric circles</a:t>
            </a:r>
          </a:p>
          <a:p>
            <a:pPr lvl="2" eaLnBrk="1" hangingPunct="1"/>
            <a:r>
              <a:rPr lang="en-US" smtClean="0"/>
              <a:t>Contains blood vessels and nerve fibers</a:t>
            </a:r>
          </a:p>
          <a:p>
            <a:pPr lvl="2" eaLnBrk="1" hangingPunct="1"/>
            <a:r>
              <a:rPr lang="en-US" smtClean="0"/>
              <a:t>Surrounded by loose connective tissue</a:t>
            </a:r>
          </a:p>
        </p:txBody>
      </p:sp>
      <p:pic>
        <p:nvPicPr>
          <p:cNvPr id="25603" name="Picture 4" descr="b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4691063"/>
            <a:ext cx="30765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Lower Limb Bones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876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Foot: ankle, instep, and five toes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Tarsal Bones: 7 ankle bones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Talus: can move freely where it joints the tibia and fibula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Other bones are bond firmly together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Calcaneus</a:t>
            </a:r>
            <a:r>
              <a:rPr lang="en-US" dirty="0" smtClean="0"/>
              <a:t>: heel bone; largest ankle bone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Support body weight and muscle attachment site</a:t>
            </a:r>
          </a:p>
        </p:txBody>
      </p:sp>
      <p:pic>
        <p:nvPicPr>
          <p:cNvPr id="12290" name="Picture 2" descr="http://www.newyorkinjurycasesblog.com/uploads/image/fb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960" y="1143000"/>
            <a:ext cx="413004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Lower Limb Bones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Metatarsals: five instep bones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Distal ends form the ball of the foot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Longitudinal Arch: heel to toe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Transverse Arch: across the foot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Arches provide stable, springy base for body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Phalanges: toes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Align with metatarsals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Each toe has three, except the great toe, which has two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43362" name="Picture 2" descr="http://www.pt.ntu.edu.tw/hmchai/SurfaceAnatomy/SFAlower/AnkleFoot.files/FootBo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191000"/>
            <a:ext cx="33337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4386" name="Picture 2" descr="http://cdn.channel.aol.com/body/hv/102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4191000" cy="6357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Joints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dirty="0" smtClean="0"/>
              <a:t>Fibrous Joints: lie between bones that closely contact one another</a:t>
            </a:r>
          </a:p>
          <a:p>
            <a:pPr lvl="1"/>
            <a:r>
              <a:rPr lang="en-US" dirty="0" smtClean="0"/>
              <a:t>Thin layer of connective tissue joins the bones</a:t>
            </a:r>
          </a:p>
          <a:p>
            <a:pPr lvl="1"/>
            <a:r>
              <a:rPr lang="en-US" dirty="0" smtClean="0"/>
              <a:t>No movement to very limited</a:t>
            </a:r>
          </a:p>
          <a:p>
            <a:pPr lvl="1"/>
            <a:r>
              <a:rPr lang="en-US" dirty="0" smtClean="0"/>
              <a:t>Suture between flat bones of the skull</a:t>
            </a:r>
          </a:p>
          <a:p>
            <a:pPr lvl="2"/>
            <a:endParaRPr lang="en-US" dirty="0" smtClean="0"/>
          </a:p>
        </p:txBody>
      </p:sp>
      <p:pic>
        <p:nvPicPr>
          <p:cNvPr id="10244" name="Picture 4" descr="http://faculty.clintoncc.suny.edu/faculty/michael.gregory/files/bio%20102/Bio%20102%20lectures/Motor%20Systems/immovable_j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314700" cy="2857500"/>
          </a:xfrm>
          <a:prstGeom prst="rect">
            <a:avLst/>
          </a:prstGeom>
          <a:noFill/>
        </p:spPr>
      </p:pic>
      <p:pic>
        <p:nvPicPr>
          <p:cNvPr id="10246" name="Picture 6" descr="http://upload.wikimedia.org/wikipedia/commons/2/2c/Gray1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81400"/>
            <a:ext cx="3200400" cy="2963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Cartilaginous Joints: disks of </a:t>
            </a:r>
            <a:r>
              <a:rPr lang="en-US" dirty="0" err="1" smtClean="0"/>
              <a:t>fibrocartilage</a:t>
            </a:r>
            <a:r>
              <a:rPr lang="en-US" dirty="0" smtClean="0"/>
              <a:t> or hyaline cartilage connect the bones</a:t>
            </a:r>
          </a:p>
          <a:p>
            <a:pPr lvl="1"/>
            <a:r>
              <a:rPr lang="en-US" dirty="0" smtClean="0"/>
              <a:t>Disk absorbs shocks and helps equalize pressure</a:t>
            </a:r>
          </a:p>
          <a:p>
            <a:pPr lvl="1"/>
            <a:r>
              <a:rPr lang="en-US" dirty="0" smtClean="0"/>
              <a:t>Slight flexibility of disk allows for limited movement</a:t>
            </a:r>
          </a:p>
          <a:p>
            <a:pPr lvl="1"/>
            <a:r>
              <a:rPr lang="en-US" dirty="0" smtClean="0"/>
              <a:t>Separate the vertebrae, first rib</a:t>
            </a:r>
          </a:p>
          <a:p>
            <a:endParaRPr lang="en-US" dirty="0"/>
          </a:p>
        </p:txBody>
      </p:sp>
      <p:pic>
        <p:nvPicPr>
          <p:cNvPr id="146434" name="Picture 2" descr="http://www.shoppingtrolley.net/images/anatomy/cartilaginous-j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733800"/>
            <a:ext cx="2622176" cy="2286000"/>
          </a:xfrm>
          <a:prstGeom prst="rect">
            <a:avLst/>
          </a:prstGeom>
          <a:noFill/>
        </p:spPr>
      </p:pic>
      <p:pic>
        <p:nvPicPr>
          <p:cNvPr id="146436" name="Picture 4" descr="http://www.personal.psu.edu/staff/m/b/mbt102/bisci4online/bone/ri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2647950" cy="282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Joints</a:t>
            </a:r>
          </a:p>
        </p:txBody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dirty="0" smtClean="0"/>
              <a:t>Synovial Joints: most joints </a:t>
            </a:r>
          </a:p>
          <a:p>
            <a:pPr lvl="1"/>
            <a:r>
              <a:rPr lang="en-US" dirty="0" smtClean="0"/>
              <a:t>Allow free movement</a:t>
            </a:r>
          </a:p>
          <a:p>
            <a:pPr lvl="1"/>
            <a:r>
              <a:rPr lang="en-US" dirty="0" smtClean="0"/>
              <a:t>Synovial fluid is released to lubricated joints</a:t>
            </a:r>
          </a:p>
          <a:p>
            <a:pPr lvl="1"/>
            <a:r>
              <a:rPr lang="en-US" dirty="0" smtClean="0"/>
              <a:t>Menisci: flatted, shock-absorbing pads of </a:t>
            </a:r>
            <a:r>
              <a:rPr lang="en-US" dirty="0" err="1" smtClean="0"/>
              <a:t>fibrocartilage</a:t>
            </a:r>
            <a:endParaRPr lang="en-US" dirty="0" smtClean="0"/>
          </a:p>
          <a:p>
            <a:pPr lvl="2"/>
            <a:r>
              <a:rPr lang="en-US" dirty="0" err="1" smtClean="0"/>
              <a:t>Bursae</a:t>
            </a:r>
            <a:r>
              <a:rPr lang="en-US" dirty="0" smtClean="0"/>
              <a:t>: fluid filled sacs</a:t>
            </a:r>
          </a:p>
          <a:p>
            <a:pPr lvl="2"/>
            <a:r>
              <a:rPr lang="en-US" dirty="0" smtClean="0"/>
              <a:t>Patella</a:t>
            </a:r>
          </a:p>
        </p:txBody>
      </p:sp>
      <p:pic>
        <p:nvPicPr>
          <p:cNvPr id="8194" name="Picture 2" descr="http://www.web-books.com/eLibrary/Medicine/Physiology/Skeletal/synovial_j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30861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Synovial Joint</a:t>
            </a:r>
          </a:p>
        </p:txBody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833938"/>
          </a:xfrm>
        </p:spPr>
        <p:txBody>
          <a:bodyPr/>
          <a:lstStyle/>
          <a:p>
            <a:r>
              <a:rPr lang="en-US" dirty="0" smtClean="0"/>
              <a:t>Ball-and-socket: bone with ball-shaped                                   head in a cup-shaped cavity</a:t>
            </a:r>
          </a:p>
          <a:p>
            <a:pPr lvl="1"/>
            <a:r>
              <a:rPr lang="en-US" dirty="0" smtClean="0"/>
              <a:t>Widest range of motion</a:t>
            </a:r>
          </a:p>
          <a:p>
            <a:pPr lvl="1"/>
            <a:r>
              <a:rPr lang="en-US" dirty="0" smtClean="0"/>
              <a:t>Movement in all planes</a:t>
            </a:r>
          </a:p>
          <a:p>
            <a:pPr lvl="1"/>
            <a:r>
              <a:rPr lang="en-US" dirty="0" smtClean="0"/>
              <a:t>Rotational movement around central axis</a:t>
            </a:r>
          </a:p>
          <a:p>
            <a:r>
              <a:rPr lang="en-US" dirty="0" err="1" smtClean="0"/>
              <a:t>Condyloid</a:t>
            </a:r>
            <a:r>
              <a:rPr lang="en-US" dirty="0" smtClean="0"/>
              <a:t> Joint: oval-shaped </a:t>
            </a:r>
            <a:r>
              <a:rPr lang="en-US" dirty="0" err="1" smtClean="0"/>
              <a:t>condyle</a:t>
            </a:r>
            <a:r>
              <a:rPr lang="en-US" dirty="0" smtClean="0"/>
              <a:t> of one bone fits into an elliptical cavity</a:t>
            </a:r>
          </a:p>
          <a:p>
            <a:pPr lvl="1"/>
            <a:r>
              <a:rPr lang="en-US" dirty="0" smtClean="0"/>
              <a:t>Joint between metacarpals and phalanges</a:t>
            </a:r>
          </a:p>
          <a:p>
            <a:pPr lvl="1"/>
            <a:r>
              <a:rPr lang="en-US" dirty="0" smtClean="0"/>
              <a:t>Movement in variety of plans, but no rotation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http://ovrt.nist.gov/projects/vrml/h-anim/joint1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152400"/>
            <a:ext cx="3352800" cy="2770717"/>
          </a:xfrm>
          <a:prstGeom prst="rect">
            <a:avLst/>
          </a:prstGeom>
          <a:noFill/>
        </p:spPr>
      </p:pic>
      <p:pic>
        <p:nvPicPr>
          <p:cNvPr id="6148" name="Picture 4" descr="http://ovrt.nist.gov/projects/vrml/h-anim/joint1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9396" y="4267200"/>
            <a:ext cx="288460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Synovial Joint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534400" cy="4910138"/>
          </a:xfrm>
        </p:spPr>
        <p:txBody>
          <a:bodyPr/>
          <a:lstStyle/>
          <a:p>
            <a:r>
              <a:rPr lang="en-US" dirty="0" smtClean="0"/>
              <a:t>Gliding Joint: wrist and ankle joints </a:t>
            </a:r>
          </a:p>
          <a:p>
            <a:pPr lvl="1"/>
            <a:r>
              <a:rPr lang="en-US" dirty="0" smtClean="0"/>
              <a:t>flat articulating surfaces or slightly curved</a:t>
            </a:r>
          </a:p>
          <a:p>
            <a:pPr lvl="1"/>
            <a:r>
              <a:rPr lang="en-US" dirty="0" smtClean="0"/>
              <a:t>Sliding and twisting motion</a:t>
            </a:r>
          </a:p>
          <a:p>
            <a:pPr lvl="1"/>
            <a:r>
              <a:rPr lang="en-US" dirty="0" err="1" smtClean="0"/>
              <a:t>Sacroilic</a:t>
            </a:r>
            <a:r>
              <a:rPr lang="en-US" dirty="0" smtClean="0"/>
              <a:t> joints and joints formed in the ribs</a:t>
            </a:r>
          </a:p>
          <a:p>
            <a:r>
              <a:rPr lang="en-US" dirty="0" smtClean="0"/>
              <a:t>Hinge Joint: convex surface of one bone fits into the concave surface of another</a:t>
            </a:r>
          </a:p>
          <a:p>
            <a:pPr lvl="1"/>
            <a:r>
              <a:rPr lang="en-US" dirty="0" smtClean="0"/>
              <a:t>Elbow and joints of the phalanges</a:t>
            </a:r>
          </a:p>
          <a:p>
            <a:pPr lvl="1"/>
            <a:r>
              <a:rPr lang="en-US" dirty="0" smtClean="0"/>
              <a:t>Movement in one plane</a:t>
            </a:r>
          </a:p>
        </p:txBody>
      </p:sp>
      <p:pic>
        <p:nvPicPr>
          <p:cNvPr id="4098" name="Picture 2" descr="http://www.michael-laass.de/Gliding%20-%20Wri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673" y="1219200"/>
            <a:ext cx="3334327" cy="1447800"/>
          </a:xfrm>
          <a:prstGeom prst="rect">
            <a:avLst/>
          </a:prstGeom>
          <a:noFill/>
        </p:spPr>
      </p:pic>
      <p:pic>
        <p:nvPicPr>
          <p:cNvPr id="4100" name="Picture 4" descr="http://www.shockfamily.net/skeleton/HI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2385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Synovial Joint</a:t>
            </a:r>
          </a:p>
        </p:txBody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dirty="0" smtClean="0"/>
              <a:t>Pivot Joint: cylindrical surface of                                         one bone rotates within a ring                                     formed of bones and ligaments</a:t>
            </a:r>
          </a:p>
          <a:p>
            <a:pPr lvl="1"/>
            <a:r>
              <a:rPr lang="en-US" dirty="0" smtClean="0"/>
              <a:t>Rotation around the central axis</a:t>
            </a:r>
          </a:p>
          <a:p>
            <a:pPr lvl="1"/>
            <a:r>
              <a:rPr lang="en-US" dirty="0" smtClean="0"/>
              <a:t>Proximal end of the radius and ulna</a:t>
            </a:r>
          </a:p>
          <a:p>
            <a:r>
              <a:rPr lang="en-US" dirty="0" smtClean="0"/>
              <a:t>Saddle Joint: bones whose articulating surface have both concave and convex regions</a:t>
            </a:r>
          </a:p>
          <a:p>
            <a:pPr lvl="1"/>
            <a:r>
              <a:rPr lang="en-US" dirty="0" smtClean="0"/>
              <a:t>Variety of movements</a:t>
            </a:r>
          </a:p>
          <a:p>
            <a:pPr lvl="1"/>
            <a:r>
              <a:rPr lang="en-US" dirty="0" smtClean="0"/>
              <a:t>Carpal and metacarpal of thumb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http://content.answers.com/main/content/img/oxford/Oxford_Sports/0199210896.pivot-joint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9600"/>
            <a:ext cx="3505200" cy="2524293"/>
          </a:xfrm>
          <a:prstGeom prst="rect">
            <a:avLst/>
          </a:prstGeom>
          <a:noFill/>
        </p:spPr>
      </p:pic>
      <p:pic>
        <p:nvPicPr>
          <p:cNvPr id="2054" name="Picture 6" descr="http://www.tbeeb.com/ph/files/1/health_topics/saddle_joint.gif"/>
          <p:cNvPicPr>
            <a:picLocks noChangeAspect="1" noChangeArrowheads="1"/>
          </p:cNvPicPr>
          <p:nvPr/>
        </p:nvPicPr>
        <p:blipFill>
          <a:blip r:embed="rId4" cstate="print"/>
          <a:srcRect l="46939" t="16364" b="29091"/>
          <a:stretch>
            <a:fillRect/>
          </a:stretch>
        </p:blipFill>
        <p:spPr bwMode="auto">
          <a:xfrm>
            <a:off x="5791200" y="3810000"/>
            <a:ext cx="2590800" cy="2989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Microscopic Structure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Spongy Bone: bone cells don’t aggregate around osteonic canals</a:t>
            </a:r>
          </a:p>
          <a:p>
            <a:pPr lvl="1" eaLnBrk="1" hangingPunct="1"/>
            <a:r>
              <a:rPr lang="en-US" smtClean="0"/>
              <a:t>Substances diffuse to the surface of this bony plates</a:t>
            </a:r>
          </a:p>
        </p:txBody>
      </p:sp>
      <p:pic>
        <p:nvPicPr>
          <p:cNvPr id="27651" name="Picture 6" descr="31-2946%20Human%20Spongy%20Bone%20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64075"/>
            <a:ext cx="27146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14-Compact%20bone%20-%20Oste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3" y="2667000"/>
            <a:ext cx="273843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Anatomy_and_physiology_of_animals_Spongy_bone"/>
          <p:cNvPicPr>
            <a:picLocks noChangeAspect="1" noChangeArrowheads="1"/>
          </p:cNvPicPr>
          <p:nvPr/>
        </p:nvPicPr>
        <p:blipFill>
          <a:blip r:embed="rId5" cstate="print"/>
          <a:srcRect l="41212" r="3030"/>
          <a:stretch>
            <a:fillRect/>
          </a:stretch>
        </p:blipFill>
        <p:spPr bwMode="auto">
          <a:xfrm>
            <a:off x="3170238" y="3276600"/>
            <a:ext cx="27733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Bone Development, Growth, and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Development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Begins during 1</a:t>
            </a:r>
            <a:r>
              <a:rPr lang="en-US" baseline="30000" smtClean="0"/>
              <a:t>st</a:t>
            </a:r>
            <a:r>
              <a:rPr lang="en-US" smtClean="0"/>
              <a:t> weeks of pregnancy</a:t>
            </a:r>
          </a:p>
          <a:p>
            <a:pPr eaLnBrk="1" hangingPunct="1"/>
            <a:r>
              <a:rPr lang="en-US" smtClean="0"/>
              <a:t>Form by replacing existing connective tissue</a:t>
            </a:r>
          </a:p>
          <a:p>
            <a:pPr lvl="1" eaLnBrk="1" hangingPunct="1"/>
            <a:r>
              <a:rPr lang="en-US" smtClean="0"/>
              <a:t>Intramembranous bones originate between sheet like layers of connective tissue</a:t>
            </a:r>
          </a:p>
          <a:p>
            <a:pPr lvl="1" eaLnBrk="1" hangingPunct="1"/>
            <a:r>
              <a:rPr lang="en-US" smtClean="0"/>
              <a:t>Endochondral bones begin as masses of cartilage that bone tissue latter replaces</a:t>
            </a:r>
          </a:p>
        </p:txBody>
      </p:sp>
      <p:pic>
        <p:nvPicPr>
          <p:cNvPr id="31747" name="Picture 4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87788"/>
            <a:ext cx="3705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3546</TotalTime>
  <Words>2433</Words>
  <Application>Microsoft Office PowerPoint</Application>
  <PresentationFormat>On-screen Show (4:3)</PresentationFormat>
  <Paragraphs>397</Paragraphs>
  <Slides>68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Origin</vt:lpstr>
      <vt:lpstr>Skeletal System</vt:lpstr>
      <vt:lpstr>Bones</vt:lpstr>
      <vt:lpstr>Bone Structure</vt:lpstr>
      <vt:lpstr>Parts of Bone</vt:lpstr>
      <vt:lpstr>Parts of Bones</vt:lpstr>
      <vt:lpstr>Microscopic Structure</vt:lpstr>
      <vt:lpstr>Microscopic Structure</vt:lpstr>
      <vt:lpstr>Bone Development, Growth, and Function</vt:lpstr>
      <vt:lpstr>Bone Development</vt:lpstr>
      <vt:lpstr>Intramembranous Bone</vt:lpstr>
      <vt:lpstr>Intramembranous Bone</vt:lpstr>
      <vt:lpstr>Endochondral Bones</vt:lpstr>
      <vt:lpstr>Endochondral Bones</vt:lpstr>
      <vt:lpstr>Homeostasis of Bone Tissue</vt:lpstr>
      <vt:lpstr>Bone Function</vt:lpstr>
      <vt:lpstr>Support and Protection</vt:lpstr>
      <vt:lpstr>Slide 17</vt:lpstr>
      <vt:lpstr>Body Movement</vt:lpstr>
      <vt:lpstr>Blood Cell Formation</vt:lpstr>
      <vt:lpstr>Blood Cell Formation</vt:lpstr>
      <vt:lpstr>Storage of Inorganic Salt</vt:lpstr>
      <vt:lpstr>Skeletal Organization</vt:lpstr>
      <vt:lpstr>Skeletal Organization</vt:lpstr>
      <vt:lpstr>Axial Skeleton</vt:lpstr>
      <vt:lpstr>Axial Skeleton</vt:lpstr>
      <vt:lpstr>Appendicular Skeleton</vt:lpstr>
      <vt:lpstr>Appendicular Skeleton</vt:lpstr>
      <vt:lpstr>Appendicular Skeleton</vt:lpstr>
      <vt:lpstr>Appendicular Skeleton</vt:lpstr>
      <vt:lpstr>Skull &amp;  Vertebral Column</vt:lpstr>
      <vt:lpstr>Elephant Man: Joseph Merrick</vt:lpstr>
      <vt:lpstr>Skull</vt:lpstr>
      <vt:lpstr>Cranium</vt:lpstr>
      <vt:lpstr>Cranium Bones</vt:lpstr>
      <vt:lpstr>Skull</vt:lpstr>
      <vt:lpstr>Cranium Bones</vt:lpstr>
      <vt:lpstr>Cranium Bones</vt:lpstr>
      <vt:lpstr>Facial Skeleton</vt:lpstr>
      <vt:lpstr>Facial Skeleton</vt:lpstr>
      <vt:lpstr>Facial Skeleton</vt:lpstr>
      <vt:lpstr>Infantile Skull</vt:lpstr>
      <vt:lpstr>Slide 42</vt:lpstr>
      <vt:lpstr>Vertebral Column</vt:lpstr>
      <vt:lpstr>Vertebral Column</vt:lpstr>
      <vt:lpstr>Vertebral Column</vt:lpstr>
      <vt:lpstr>Thoracic Cage, Pectoral Girdle, Upper Limbs</vt:lpstr>
      <vt:lpstr>Thoracic Cage</vt:lpstr>
      <vt:lpstr>Thoracic Cage</vt:lpstr>
      <vt:lpstr>Pectoral Girdle</vt:lpstr>
      <vt:lpstr>Pectoral Girdle</vt:lpstr>
      <vt:lpstr>Upper Limbs</vt:lpstr>
      <vt:lpstr>Upper Limb Bones</vt:lpstr>
      <vt:lpstr>Upper Limb Bones</vt:lpstr>
      <vt:lpstr>Bones of the Hand</vt:lpstr>
      <vt:lpstr>Pelvic Girdle and Lower Limbs</vt:lpstr>
      <vt:lpstr>Pelvic Girdle</vt:lpstr>
      <vt:lpstr>Pelvic Bones</vt:lpstr>
      <vt:lpstr>Lower Limbs</vt:lpstr>
      <vt:lpstr>Lower Limb Bones</vt:lpstr>
      <vt:lpstr>Lower Limb Bones</vt:lpstr>
      <vt:lpstr>Lower Limb Bones</vt:lpstr>
      <vt:lpstr>Joints</vt:lpstr>
      <vt:lpstr>Joints</vt:lpstr>
      <vt:lpstr>Joints</vt:lpstr>
      <vt:lpstr>Joints</vt:lpstr>
      <vt:lpstr>Types of Synovial Joint</vt:lpstr>
      <vt:lpstr>Types of Synovial Joint</vt:lpstr>
      <vt:lpstr>Types of Synovial Joint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default</dc:creator>
  <cp:lastModifiedBy>SCS</cp:lastModifiedBy>
  <cp:revision>129</cp:revision>
  <dcterms:created xsi:type="dcterms:W3CDTF">2009-02-27T15:13:48Z</dcterms:created>
  <dcterms:modified xsi:type="dcterms:W3CDTF">2012-02-23T21:02:57Z</dcterms:modified>
</cp:coreProperties>
</file>