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64" r:id="rId11"/>
    <p:sldId id="265" r:id="rId12"/>
    <p:sldId id="266" r:id="rId13"/>
    <p:sldId id="267" r:id="rId14"/>
    <p:sldId id="287" r:id="rId15"/>
    <p:sldId id="28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85" r:id="rId26"/>
    <p:sldId id="278" r:id="rId27"/>
    <p:sldId id="282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8733E3-6707-4874-A0A4-F6F9BB7B52DB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E3717C-6F2B-4DC6-B1B0-61E0C1AC96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Rules of 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Insignificant Digit</a:t>
            </a:r>
          </a:p>
          <a:p>
            <a:pPr lvl="0"/>
            <a:r>
              <a:rPr lang="en-US" sz="2800" dirty="0" smtClean="0"/>
              <a:t>Trailing zeros without a decimal point.</a:t>
            </a:r>
          </a:p>
          <a:p>
            <a:pPr lvl="1"/>
            <a:r>
              <a:rPr lang="en-US" dirty="0" smtClean="0"/>
              <a:t>100 has </a:t>
            </a:r>
            <a:r>
              <a:rPr lang="en-US" i="1" dirty="0" smtClean="0"/>
              <a:t>one</a:t>
            </a:r>
            <a:r>
              <a:rPr lang="en-US" dirty="0" smtClean="0"/>
              <a:t> significant digit; 100. has </a:t>
            </a:r>
            <a:r>
              <a:rPr lang="en-US" i="1" dirty="0" smtClean="0"/>
              <a:t>three</a:t>
            </a:r>
            <a:endParaRPr lang="en-US" dirty="0" smtClean="0"/>
          </a:p>
          <a:p>
            <a:pPr lvl="0"/>
            <a:r>
              <a:rPr lang="en-US" sz="2800" dirty="0" smtClean="0"/>
              <a:t>Zeros to the left of the first nonzero integer </a:t>
            </a:r>
          </a:p>
          <a:p>
            <a:pPr lvl="1"/>
            <a:r>
              <a:rPr lang="en-US" dirty="0" smtClean="0"/>
              <a:t>0.0032 has </a:t>
            </a:r>
            <a:r>
              <a:rPr lang="en-US" i="1" dirty="0" smtClean="0"/>
              <a:t>two</a:t>
            </a:r>
            <a:r>
              <a:rPr lang="en-US" dirty="0" smtClean="0"/>
              <a:t> significant digits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significant figures are in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3.400</a:t>
            </a:r>
          </a:p>
          <a:p>
            <a:endParaRPr lang="en-US" dirty="0" smtClean="0"/>
          </a:p>
          <a:p>
            <a:r>
              <a:rPr lang="en-US" dirty="0" smtClean="0"/>
              <a:t>3004</a:t>
            </a:r>
          </a:p>
          <a:p>
            <a:endParaRPr lang="en-US" dirty="0" smtClean="0"/>
          </a:p>
          <a:p>
            <a:r>
              <a:rPr lang="en-US" dirty="0" smtClean="0"/>
              <a:t>300.</a:t>
            </a:r>
          </a:p>
          <a:p>
            <a:endParaRPr lang="en-US" dirty="0" smtClean="0"/>
          </a:p>
          <a:p>
            <a:r>
              <a:rPr lang="en-US" dirty="0" smtClean="0"/>
              <a:t>0.003040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Figures in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Rules for Addition and Subtraction</a:t>
            </a:r>
            <a:r>
              <a:rPr lang="en-US" dirty="0" smtClean="0"/>
              <a:t> : the answer has the same number of digits after the decimal as the number with the smallest number of digests after the decimal in the problem</a:t>
            </a:r>
          </a:p>
          <a:p>
            <a:r>
              <a:rPr lang="en-US" dirty="0" smtClean="0"/>
              <a:t>      	     37.68        liters</a:t>
            </a:r>
          </a:p>
          <a:p>
            <a:r>
              <a:rPr lang="en-US" dirty="0" smtClean="0"/>
              <a:t>               6.71862  liters</a:t>
            </a:r>
          </a:p>
          <a:p>
            <a:r>
              <a:rPr lang="en-US" dirty="0" smtClean="0"/>
              <a:t>	   </a:t>
            </a:r>
            <a:r>
              <a:rPr lang="en-US" u="sng" dirty="0" smtClean="0"/>
              <a:t>108.428      liters</a:t>
            </a:r>
            <a:endParaRPr lang="en-US" dirty="0" smtClean="0"/>
          </a:p>
          <a:p>
            <a:r>
              <a:rPr lang="en-US" dirty="0" smtClean="0"/>
              <a:t>	    152.82662  liters   </a:t>
            </a:r>
          </a:p>
          <a:p>
            <a:r>
              <a:rPr lang="en-US" dirty="0" smtClean="0"/>
              <a:t>ADD = DAD : addition &amp; subtraction = digits after the decimal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answer can be no more precise than the least precise number from which the answer is derived</a:t>
            </a:r>
          </a:p>
          <a:p>
            <a:pPr lvl="0"/>
            <a:r>
              <a:rPr lang="en-US" dirty="0" smtClean="0"/>
              <a:t>The least precise number is the one with the fewest significant figures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 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Which number has the fewest significant figures?    4.2 x 10</a:t>
            </a:r>
            <a:r>
              <a:rPr lang="en-US" baseline="30000" dirty="0" smtClean="0"/>
              <a:t>3</a:t>
            </a:r>
            <a:r>
              <a:rPr lang="en-US" dirty="0" smtClean="0"/>
              <a:t> has only 2</a:t>
            </a:r>
          </a:p>
          <a:p>
            <a:pPr lvl="0"/>
            <a:r>
              <a:rPr lang="en-US" dirty="0" smtClean="0"/>
              <a:t>The answer is therefore, 3.0 x 10</a:t>
            </a:r>
            <a:r>
              <a:rPr lang="en-US" baseline="30000" dirty="0" smtClean="0"/>
              <a:t>-8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990600" y="3200400"/>
          <a:ext cx="7235825" cy="982663"/>
        </p:xfrm>
        <a:graphic>
          <a:graphicData uri="http://schemas.openxmlformats.org/presentationml/2006/ole">
            <p:oleObj spid="_x0000_s16385" name="Equation" r:id="rId3" imgW="3085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to Scientific Notation</a:t>
            </a:r>
          </a:p>
          <a:p>
            <a:pPr lvl="1"/>
            <a:r>
              <a:rPr lang="en-US" dirty="0" smtClean="0"/>
              <a:t>5,230,000</a:t>
            </a:r>
          </a:p>
          <a:p>
            <a:pPr lvl="1"/>
            <a:r>
              <a:rPr lang="en-US" dirty="0" smtClean="0"/>
              <a:t>0.000 000 6985</a:t>
            </a:r>
          </a:p>
          <a:p>
            <a:pPr lvl="1"/>
            <a:r>
              <a:rPr lang="en-US" dirty="0" smtClean="0"/>
              <a:t>520,300,000,000,000</a:t>
            </a:r>
          </a:p>
          <a:p>
            <a:endParaRPr lang="en-US" dirty="0" smtClean="0"/>
          </a:p>
          <a:p>
            <a:r>
              <a:rPr lang="en-US" dirty="0" smtClean="0"/>
              <a:t>Determine the correct answer with the correct number of significant figures.</a:t>
            </a:r>
          </a:p>
          <a:p>
            <a:pPr lvl="1"/>
            <a:r>
              <a:rPr lang="en-US" dirty="0" smtClean="0"/>
              <a:t>5.0 + 0.23 + 8.999</a:t>
            </a:r>
          </a:p>
          <a:p>
            <a:pPr lvl="1"/>
            <a:r>
              <a:rPr lang="en-US" dirty="0" smtClean="0"/>
              <a:t>77.23 –  54.231</a:t>
            </a:r>
          </a:p>
          <a:p>
            <a:pPr lvl="1"/>
            <a:r>
              <a:rPr lang="en-US" dirty="0" smtClean="0"/>
              <a:t>8.65 x 75 x 2</a:t>
            </a:r>
          </a:p>
          <a:p>
            <a:pPr lvl="1"/>
            <a:r>
              <a:rPr lang="en-US" dirty="0" smtClean="0"/>
              <a:t>368.9/5.25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Rounding Off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When the number to be dropped is less than 5 the preceding number is not changed</a:t>
            </a:r>
          </a:p>
          <a:p>
            <a:pPr lvl="0"/>
            <a:r>
              <a:rPr lang="en-US" dirty="0" smtClean="0"/>
              <a:t>When the number to be dropped is 5 or larger, the preceding number is increased by one unit</a:t>
            </a:r>
          </a:p>
          <a:p>
            <a:pPr lvl="0"/>
            <a:r>
              <a:rPr lang="en-US" dirty="0" smtClean="0"/>
              <a:t>Round the following number to 3 significant figures</a:t>
            </a:r>
          </a:p>
          <a:p>
            <a:pPr lvl="1"/>
            <a:r>
              <a:rPr lang="en-US" dirty="0" smtClean="0"/>
              <a:t>3.34966 x 10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Round off each number to 3 significant figures:</a:t>
            </a:r>
          </a:p>
          <a:p>
            <a:pPr lvl="1"/>
            <a:r>
              <a:rPr lang="en-US" dirty="0" smtClean="0"/>
              <a:t>61.40</a:t>
            </a:r>
          </a:p>
          <a:p>
            <a:pPr lvl="1"/>
            <a:r>
              <a:rPr lang="en-US" dirty="0" smtClean="0"/>
              <a:t>6.171</a:t>
            </a:r>
          </a:p>
          <a:p>
            <a:pPr lvl="1"/>
            <a:r>
              <a:rPr lang="en-US" dirty="0" smtClean="0"/>
              <a:t>0.066494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Data, Results, and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Data</a:t>
            </a:r>
            <a:r>
              <a:rPr lang="en-US" sz="2800" dirty="0" smtClean="0"/>
              <a:t> - each piece is an individual result of a single measurement or observation</a:t>
            </a:r>
          </a:p>
          <a:p>
            <a:pPr lvl="1"/>
            <a:r>
              <a:rPr lang="en-US" dirty="0" smtClean="0"/>
              <a:t>mass of a sample or temperature of a solution</a:t>
            </a:r>
          </a:p>
          <a:p>
            <a:pPr lvl="0"/>
            <a:r>
              <a:rPr lang="en-US" sz="2800" b="1" dirty="0" smtClean="0"/>
              <a:t>Results</a:t>
            </a:r>
            <a:r>
              <a:rPr lang="en-US" sz="2800" dirty="0" smtClean="0"/>
              <a:t> - the outcome of the experiment</a:t>
            </a:r>
          </a:p>
          <a:p>
            <a:pPr lvl="1"/>
            <a:r>
              <a:rPr lang="en-US" dirty="0" smtClean="0"/>
              <a:t>Data and results may be identical, however usually related data are combined to generate a result</a:t>
            </a:r>
          </a:p>
          <a:p>
            <a:pPr lvl="0"/>
            <a:r>
              <a:rPr lang="en-US" sz="2800" b="1" dirty="0" smtClean="0"/>
              <a:t>Units</a:t>
            </a:r>
            <a:r>
              <a:rPr lang="en-US" sz="2800" dirty="0" smtClean="0"/>
              <a:t> - the basic quantity of mass, volume or whatever quantity is being measured</a:t>
            </a:r>
          </a:p>
          <a:p>
            <a:pPr lvl="1"/>
            <a:r>
              <a:rPr lang="en-US" b="1" dirty="0" smtClean="0"/>
              <a:t>A measurement is useless without its units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and Metric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English system</a:t>
            </a:r>
            <a:r>
              <a:rPr lang="en-US" dirty="0" smtClean="0"/>
              <a:t> - a collection of functionally unrelated units </a:t>
            </a:r>
          </a:p>
          <a:p>
            <a:pPr lvl="1"/>
            <a:r>
              <a:rPr lang="en-US" dirty="0" smtClean="0"/>
              <a:t>Difficult to convert from one unit to another </a:t>
            </a:r>
          </a:p>
          <a:p>
            <a:pPr lvl="1"/>
            <a:r>
              <a:rPr lang="en-US" dirty="0" smtClean="0"/>
              <a:t>1 foot = 12 inches = 0.33 yard = 1/5280 miles</a:t>
            </a:r>
          </a:p>
          <a:p>
            <a:endParaRPr lang="en-US" b="1" dirty="0" smtClean="0"/>
          </a:p>
          <a:p>
            <a:r>
              <a:rPr lang="en-US" b="1" dirty="0" smtClean="0"/>
              <a:t>Metric System</a:t>
            </a:r>
            <a:r>
              <a:rPr lang="en-US" dirty="0" smtClean="0"/>
              <a:t>  - composed of a set of units that are related to each other decimally, systematic </a:t>
            </a:r>
          </a:p>
          <a:p>
            <a:pPr lvl="1"/>
            <a:r>
              <a:rPr lang="en-US" dirty="0" smtClean="0"/>
              <a:t>Units relate by powers of tens</a:t>
            </a:r>
          </a:p>
          <a:p>
            <a:pPr lvl="1"/>
            <a:r>
              <a:rPr lang="en-US" dirty="0" smtClean="0"/>
              <a:t>1 meter = 10 decimeters = 100 centimeters = 1000 millimeters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Basic Units of the Metric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000" dirty="0" smtClean="0"/>
              <a:t>Mass		gram			g</a:t>
            </a:r>
          </a:p>
          <a:p>
            <a:endParaRPr lang="en-US" sz="3000" dirty="0" smtClean="0"/>
          </a:p>
          <a:p>
            <a:r>
              <a:rPr lang="en-US" sz="3000" dirty="0" smtClean="0"/>
              <a:t>Length		meter		m</a:t>
            </a:r>
          </a:p>
          <a:p>
            <a:endParaRPr lang="en-US" sz="3000" dirty="0" smtClean="0"/>
          </a:p>
          <a:p>
            <a:r>
              <a:rPr lang="en-US" sz="3000" dirty="0" smtClean="0"/>
              <a:t>Volume		liter			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logical, systematic approach to the solution of scientific problems</a:t>
            </a:r>
          </a:p>
          <a:p>
            <a:pPr lvl="1"/>
            <a:r>
              <a:rPr lang="en-US" dirty="0" smtClean="0"/>
              <a:t>Observation – the use of your senses to obtain information</a:t>
            </a:r>
          </a:p>
          <a:p>
            <a:pPr lvl="1"/>
            <a:r>
              <a:rPr lang="en-US" dirty="0" smtClean="0"/>
              <a:t>Hypothesis – proposed explanation for an observation </a:t>
            </a:r>
          </a:p>
          <a:p>
            <a:pPr lvl="1"/>
            <a:r>
              <a:rPr lang="en-US" dirty="0" smtClean="0"/>
              <a:t>Experiment – procedure that is used to test a hypothesis</a:t>
            </a:r>
          </a:p>
          <a:p>
            <a:pPr lvl="2"/>
            <a:r>
              <a:rPr lang="en-US" dirty="0" smtClean="0"/>
              <a:t>Manipulated variable – the variable you change</a:t>
            </a:r>
          </a:p>
          <a:p>
            <a:pPr lvl="2"/>
            <a:r>
              <a:rPr lang="en-US" dirty="0" smtClean="0"/>
              <a:t>Responding variable – the variable that is observed</a:t>
            </a:r>
          </a:p>
          <a:p>
            <a:pPr lvl="1"/>
            <a:r>
              <a:rPr lang="en-US" dirty="0" smtClean="0"/>
              <a:t>Theory – a well-tested explanation for a broad set of observations</a:t>
            </a:r>
          </a:p>
          <a:p>
            <a:pPr lvl="1"/>
            <a:r>
              <a:rPr lang="en-US" dirty="0" smtClean="0"/>
              <a:t>Scientific Law – a concise statement that summarized the results of many observations and 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Prefixes in the 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mega(M)	1 Mega-unit = 1,000,000 units</a:t>
            </a:r>
          </a:p>
          <a:p>
            <a:r>
              <a:rPr lang="en-US" dirty="0" smtClean="0"/>
              <a:t>kilo (k)	1kilo-unit = 1,000 units</a:t>
            </a:r>
          </a:p>
          <a:p>
            <a:r>
              <a:rPr lang="en-US" dirty="0" smtClean="0"/>
              <a:t>deka (da)	1 daka-unit = 10 units</a:t>
            </a:r>
          </a:p>
          <a:p>
            <a:r>
              <a:rPr lang="en-US" dirty="0" smtClean="0"/>
              <a:t>deci (d)	10 deci-units = 1 unit</a:t>
            </a:r>
          </a:p>
          <a:p>
            <a:r>
              <a:rPr lang="en-US" dirty="0" smtClean="0"/>
              <a:t>centi (c) 	100 centi-units = 1 unit</a:t>
            </a:r>
          </a:p>
          <a:p>
            <a:r>
              <a:rPr lang="en-US" dirty="0" smtClean="0"/>
              <a:t>milli (m)	1,000 milli-units = 1 unit</a:t>
            </a:r>
          </a:p>
          <a:p>
            <a:r>
              <a:rPr lang="en-US" dirty="0" smtClean="0"/>
              <a:t>micro (µ)	10</a:t>
            </a:r>
            <a:r>
              <a:rPr lang="en-US" baseline="30000" dirty="0" smtClean="0"/>
              <a:t>6</a:t>
            </a:r>
            <a:r>
              <a:rPr lang="en-US" dirty="0" smtClean="0"/>
              <a:t> micro-units = 1unit</a:t>
            </a:r>
          </a:p>
          <a:p>
            <a:r>
              <a:rPr lang="en-US" dirty="0" smtClean="0"/>
              <a:t>nano (n)	10</a:t>
            </a:r>
            <a:r>
              <a:rPr lang="en-US" baseline="30000" dirty="0" smtClean="0"/>
              <a:t>9</a:t>
            </a:r>
            <a:r>
              <a:rPr lang="en-US" dirty="0" smtClean="0"/>
              <a:t> nano-units =  unit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UNIT CONVERSION</a:t>
            </a:r>
            <a:r>
              <a:rPr lang="en-US" sz="2800" dirty="0" smtClean="0"/>
              <a:t> : Dimensional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many donuts are in one dozen? </a:t>
            </a:r>
            <a:endParaRPr lang="en-US" dirty="0" smtClean="0"/>
          </a:p>
          <a:p>
            <a:pPr lvl="0"/>
            <a:r>
              <a:rPr lang="en-US" dirty="0" smtClean="0"/>
              <a:t>We say: “Twelve donuts are in a dozen.”</a:t>
            </a:r>
          </a:p>
          <a:p>
            <a:pPr lvl="0"/>
            <a:r>
              <a:rPr lang="en-US" dirty="0" smtClean="0"/>
              <a:t>Or:  12 donuts = 1 dozen donuts</a:t>
            </a:r>
          </a:p>
          <a:p>
            <a:pPr lvl="0"/>
            <a:r>
              <a:rPr lang="en-US" dirty="0" smtClean="0"/>
              <a:t>This fraction is called a </a:t>
            </a:r>
            <a:r>
              <a:rPr lang="en-US" b="1" dirty="0" smtClean="0"/>
              <a:t>unit factor</a:t>
            </a:r>
            <a:endParaRPr lang="en-US" dirty="0" smtClean="0"/>
          </a:p>
          <a:p>
            <a:pPr lvl="0"/>
            <a:r>
              <a:rPr lang="en-US" dirty="0" smtClean="0"/>
              <a:t>Multiplication by a unit factor does not change the amount – only the unit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Example: </a:t>
            </a:r>
            <a:r>
              <a:rPr lang="en-US" dirty="0" smtClean="0"/>
              <a:t>How many donuts are in 3.5 dozen?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 (R46 Appendix 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 12 gallons to units of quarts</a:t>
            </a:r>
          </a:p>
          <a:p>
            <a:endParaRPr lang="en-US" dirty="0" smtClean="0"/>
          </a:p>
          <a:p>
            <a:r>
              <a:rPr lang="en-US" dirty="0" smtClean="0"/>
              <a:t>Convert 4.00 ounces to kilograms </a:t>
            </a:r>
          </a:p>
          <a:p>
            <a:pPr lvl="1"/>
            <a:r>
              <a:rPr lang="en-US" dirty="0" smtClean="0"/>
              <a:t>(1 pound = 16 ounces; 1 pound = 454 g)</a:t>
            </a:r>
          </a:p>
          <a:p>
            <a:endParaRPr lang="en-US" dirty="0" smtClean="0"/>
          </a:p>
          <a:p>
            <a:r>
              <a:rPr lang="en-US" dirty="0" smtClean="0"/>
              <a:t>Convert 5.5 inches to millimeters</a:t>
            </a:r>
          </a:p>
          <a:p>
            <a:endParaRPr lang="en-US" dirty="0" smtClean="0"/>
          </a:p>
          <a:p>
            <a:r>
              <a:rPr lang="en-US" dirty="0" smtClean="0"/>
              <a:t>Convert 50.0 milliliters to pints</a:t>
            </a:r>
          </a:p>
          <a:p>
            <a:endParaRPr lang="en-US" dirty="0" smtClean="0"/>
          </a:p>
          <a:p>
            <a:r>
              <a:rPr lang="en-US" dirty="0" smtClean="0"/>
              <a:t>Convert 1.8 in</a:t>
            </a:r>
            <a:r>
              <a:rPr lang="en-US" baseline="30000" dirty="0" smtClean="0"/>
              <a:t>2</a:t>
            </a:r>
            <a:r>
              <a:rPr lang="en-US" dirty="0" smtClean="0"/>
              <a:t> to cm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Mass</a:t>
            </a:r>
            <a:r>
              <a:rPr lang="en-US" sz="2800" dirty="0" smtClean="0"/>
              <a:t> - the quantity of matter in an object (gram)</a:t>
            </a:r>
          </a:p>
          <a:p>
            <a:pPr lvl="0"/>
            <a:r>
              <a:rPr lang="en-US" sz="2800" b="1" dirty="0" smtClean="0"/>
              <a:t>Weight</a:t>
            </a:r>
            <a:r>
              <a:rPr lang="en-US" sz="2800" dirty="0" smtClean="0"/>
              <a:t> = mass x acceleration due to gravity</a:t>
            </a:r>
          </a:p>
          <a:p>
            <a:pPr lvl="0"/>
            <a:r>
              <a:rPr lang="en-US" sz="2800" b="1" dirty="0" smtClean="0"/>
              <a:t>Length</a:t>
            </a:r>
            <a:r>
              <a:rPr lang="en-US" sz="2800" dirty="0" smtClean="0"/>
              <a:t> - the distance between two points (meter)</a:t>
            </a:r>
          </a:p>
          <a:p>
            <a:pPr lvl="0"/>
            <a:r>
              <a:rPr lang="en-US" sz="2800" b="1" dirty="0" smtClean="0"/>
              <a:t>Volume</a:t>
            </a:r>
            <a:r>
              <a:rPr lang="en-US" sz="2800" dirty="0" smtClean="0"/>
              <a:t> - the space occupied by an object (liter)</a:t>
            </a:r>
          </a:p>
          <a:p>
            <a:pPr lvl="1"/>
            <a:r>
              <a:rPr lang="en-US" dirty="0" smtClean="0"/>
              <a:t>1 mL = 1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pPr lvl="0"/>
            <a:r>
              <a:rPr lang="en-US" sz="2400" b="1" dirty="0" smtClean="0"/>
              <a:t>Time- </a:t>
            </a:r>
            <a:r>
              <a:rPr lang="en-US" sz="2400" dirty="0" smtClean="0"/>
              <a:t>metric unit is the second</a:t>
            </a:r>
          </a:p>
          <a:p>
            <a:pPr lvl="0"/>
            <a:r>
              <a:rPr lang="en-US" sz="2400" b="1" dirty="0" smtClean="0"/>
              <a:t>Temperature </a:t>
            </a:r>
            <a:r>
              <a:rPr lang="en-US" sz="2400" dirty="0" smtClean="0"/>
              <a:t>- the degree of “hotness” of an object</a:t>
            </a:r>
          </a:p>
          <a:p>
            <a:pPr lvl="0"/>
            <a:r>
              <a:rPr lang="en-US" sz="2400" dirty="0" smtClean="0"/>
              <a:t>K =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+ 273	</a:t>
            </a:r>
            <a:r>
              <a:rPr lang="en-US" sz="2400" dirty="0" smtClean="0"/>
              <a:t>ºF </a:t>
            </a:r>
            <a:r>
              <a:rPr lang="en-US" sz="2400" dirty="0" smtClean="0"/>
              <a:t>= 1.8x(ºC)+32	ºC = (ºF-32)/1.8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  Convert 75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to 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F 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2.  Convert -10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F to 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1. Ans. 167 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F 		2. Ans. -23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ability to do work</a:t>
            </a:r>
          </a:p>
          <a:p>
            <a:pPr lvl="0"/>
            <a:r>
              <a:rPr lang="en-US" sz="2800" b="1" dirty="0" smtClean="0"/>
              <a:t>kinetic energy</a:t>
            </a:r>
            <a:r>
              <a:rPr lang="en-US" sz="2800" dirty="0" smtClean="0"/>
              <a:t> - the energy of motion</a:t>
            </a:r>
          </a:p>
          <a:p>
            <a:pPr lvl="0"/>
            <a:r>
              <a:rPr lang="en-US" sz="2800" b="1" dirty="0" smtClean="0"/>
              <a:t>potential energy</a:t>
            </a:r>
            <a:r>
              <a:rPr lang="en-US" sz="2800" dirty="0" smtClean="0"/>
              <a:t> - the energy of position (stored energy)</a:t>
            </a:r>
          </a:p>
          <a:p>
            <a:pPr lvl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Characteristics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Energy cannot be created or destroyed</a:t>
            </a:r>
          </a:p>
          <a:p>
            <a:pPr lvl="0"/>
            <a:r>
              <a:rPr lang="en-US" sz="2800" dirty="0" smtClean="0"/>
              <a:t>Energy may be converted from one form to another</a:t>
            </a:r>
          </a:p>
          <a:p>
            <a:pPr lvl="0"/>
            <a:r>
              <a:rPr lang="en-US" sz="2800" dirty="0" smtClean="0"/>
              <a:t>Energy conversion always occurs with less than 100% efficiency</a:t>
            </a:r>
          </a:p>
          <a:p>
            <a:pPr lvl="0"/>
            <a:r>
              <a:rPr lang="en-US" sz="2800" dirty="0" smtClean="0"/>
              <a:t>All chemical reactions involve either a “gain” or “loss” of energy</a:t>
            </a:r>
          </a:p>
          <a:p>
            <a:pPr lvl="0"/>
            <a:r>
              <a:rPr lang="en-US" sz="2800" dirty="0" smtClean="0"/>
              <a:t>Basic Units:  calorie or joule</a:t>
            </a:r>
          </a:p>
          <a:p>
            <a:pPr lvl="1"/>
            <a:r>
              <a:rPr lang="en-US" dirty="0" smtClean="0"/>
              <a:t>1 calorie (cal) = 4.184 joules (J)</a:t>
            </a:r>
          </a:p>
          <a:p>
            <a:pPr lvl="0"/>
            <a:r>
              <a:rPr lang="en-US" sz="2800" dirty="0" smtClean="0"/>
              <a:t>A kilocalorie (kcal) also known as the Calorie, or a food Calories.</a:t>
            </a:r>
          </a:p>
          <a:p>
            <a:pPr lvl="1"/>
            <a:r>
              <a:rPr lang="en-US" dirty="0" smtClean="0"/>
              <a:t>1 kcal = 1 </a:t>
            </a:r>
            <a:r>
              <a:rPr lang="en-US" u="sng" dirty="0" smtClean="0"/>
              <a:t>C</a:t>
            </a:r>
            <a:r>
              <a:rPr lang="en-US" dirty="0" smtClean="0"/>
              <a:t>alorie = 1000 </a:t>
            </a:r>
            <a:r>
              <a:rPr lang="en-US" u="sng" dirty="0" smtClean="0"/>
              <a:t>c</a:t>
            </a:r>
            <a:r>
              <a:rPr lang="en-US" dirty="0" smtClean="0"/>
              <a:t>alories </a:t>
            </a:r>
          </a:p>
          <a:p>
            <a:pPr lvl="1"/>
            <a:r>
              <a:rPr lang="en-US" dirty="0" smtClean="0"/>
              <a:t>1 calorie = energy to increase 1 g of water 1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Density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ratio of mass to volume</a:t>
            </a:r>
          </a:p>
          <a:p>
            <a:pPr lvl="0"/>
            <a:r>
              <a:rPr lang="en-US" dirty="0" smtClean="0"/>
              <a:t>an intensive property</a:t>
            </a:r>
          </a:p>
          <a:p>
            <a:pPr lvl="0"/>
            <a:r>
              <a:rPr lang="en-US" dirty="0" smtClean="0"/>
              <a:t>each substance has a unique density</a:t>
            </a:r>
          </a:p>
          <a:p>
            <a:pPr lvl="1"/>
            <a:r>
              <a:rPr lang="en-US" dirty="0" smtClean="0"/>
              <a:t>The density of a substance generally decreases as its temperature increases</a:t>
            </a:r>
          </a:p>
          <a:p>
            <a:pPr lvl="1"/>
            <a:r>
              <a:rPr lang="en-US" dirty="0" smtClean="0"/>
              <a:t>Values of density are often related to a standard</a:t>
            </a:r>
          </a:p>
          <a:p>
            <a:pPr lvl="0"/>
            <a:r>
              <a:rPr lang="en-US" dirty="0" smtClean="0"/>
              <a:t>Units:  g/mL, g/cm</a:t>
            </a:r>
            <a:r>
              <a:rPr lang="en-US" baseline="30000" dirty="0" smtClean="0"/>
              <a:t>3, </a:t>
            </a:r>
            <a:r>
              <a:rPr lang="en-US" dirty="0" smtClean="0"/>
              <a:t>g/cc</a:t>
            </a:r>
          </a:p>
          <a:p>
            <a:pPr lvl="0"/>
            <a:r>
              <a:rPr lang="en-US" dirty="0" smtClean="0"/>
              <a:t>Density = mass/ volume = m/V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2.00 cm</a:t>
            </a:r>
            <a:r>
              <a:rPr lang="en-US" baseline="30000" dirty="0" smtClean="0"/>
              <a:t>3</a:t>
            </a:r>
            <a:r>
              <a:rPr lang="en-US" dirty="0" smtClean="0"/>
              <a:t> of aluminum are found to weigh 5.40g.  Calculate the density of aluminum in units of g/cm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the formula: d = m/V</a:t>
            </a:r>
          </a:p>
          <a:p>
            <a:pPr lvl="1"/>
            <a:r>
              <a:rPr lang="en-US" dirty="0" smtClean="0"/>
              <a:t>Substitute our values:  5.40 g/ 2.00 cm</a:t>
            </a:r>
            <a:r>
              <a:rPr lang="en-US" baseline="30000" dirty="0" smtClean="0"/>
              <a:t>3</a:t>
            </a:r>
            <a:r>
              <a:rPr lang="en-US" dirty="0" smtClean="0"/>
              <a:t>  =  2.70 g /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Measurement – quantity that has both a number and a unit</a:t>
            </a:r>
          </a:p>
          <a:p>
            <a:endParaRPr lang="en-US" b="1" dirty="0" smtClean="0"/>
          </a:p>
          <a:p>
            <a:r>
              <a:rPr lang="en-US" b="1" dirty="0" smtClean="0"/>
              <a:t>Scientific Notation: </a:t>
            </a:r>
            <a:r>
              <a:rPr lang="en-US" dirty="0" smtClean="0"/>
              <a:t>used to express very large or very small numbers easily and with the correct number of significant figures</a:t>
            </a:r>
          </a:p>
          <a:p>
            <a:pPr lvl="0"/>
            <a:r>
              <a:rPr lang="en-US" dirty="0" smtClean="0"/>
              <a:t>Represents a number as a power of ten</a:t>
            </a:r>
          </a:p>
          <a:p>
            <a:pPr lvl="1"/>
            <a:r>
              <a:rPr lang="en-US" dirty="0" smtClean="0"/>
              <a:t>Example:  4,300 = 4.3 x 1,000 = 4.3 x 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Air has a density of 0.0013 g/mL.  What is the mass of 6.0-L sample of air?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Calculate the mass in grams of 10.0 mL if mercury (Hg) if the density of Hg is 13.6 g/mL.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Calculate the volume in milliliters, of a liquid that has a density of 1.20 g/mL and a mass of 5.00 grams.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Greater than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original decimal point is moved left </a:t>
            </a:r>
            <a:r>
              <a:rPr lang="en-US" b="1" i="1" dirty="0" smtClean="0"/>
              <a:t>x</a:t>
            </a:r>
            <a:r>
              <a:rPr lang="en-US" dirty="0" smtClean="0"/>
              <a:t> places</a:t>
            </a:r>
          </a:p>
          <a:p>
            <a:pPr lvl="0"/>
            <a:r>
              <a:rPr lang="en-US" dirty="0" smtClean="0"/>
              <a:t>number is multiplied by 10</a:t>
            </a:r>
            <a:r>
              <a:rPr lang="en-US" i="1" baseline="30000" dirty="0" smtClean="0"/>
              <a:t>x</a:t>
            </a:r>
            <a:r>
              <a:rPr lang="en-US" dirty="0" smtClean="0"/>
              <a:t> </a:t>
            </a:r>
          </a:p>
          <a:p>
            <a:pPr lvl="0"/>
            <a:r>
              <a:rPr lang="en-US" b="1" i="1" dirty="0" smtClean="0"/>
              <a:t>x</a:t>
            </a:r>
            <a:r>
              <a:rPr lang="en-US" dirty="0" smtClean="0"/>
              <a:t> is a </a:t>
            </a:r>
            <a:r>
              <a:rPr lang="en-US" i="1" dirty="0" smtClean="0"/>
              <a:t>positive</a:t>
            </a:r>
            <a:r>
              <a:rPr lang="en-US" dirty="0" smtClean="0"/>
              <a:t> number equal to the number of places the decimal point moved</a:t>
            </a:r>
          </a:p>
          <a:p>
            <a:pPr lvl="1"/>
            <a:r>
              <a:rPr lang="en-US" dirty="0" smtClean="0"/>
              <a:t>5340 = 5.34 x 10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less than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original decimal point is moved right </a:t>
            </a:r>
            <a:r>
              <a:rPr lang="en-US" sz="2800" b="1" i="1" dirty="0" smtClean="0"/>
              <a:t>x</a:t>
            </a:r>
            <a:r>
              <a:rPr lang="en-US" sz="2800" dirty="0" smtClean="0"/>
              <a:t> places </a:t>
            </a:r>
          </a:p>
          <a:p>
            <a:pPr lvl="0"/>
            <a:r>
              <a:rPr lang="en-US" sz="2800" dirty="0" smtClean="0"/>
              <a:t> the resulting number is multiplied by 10</a:t>
            </a:r>
            <a:r>
              <a:rPr lang="en-US" sz="2800" baseline="30000" dirty="0" smtClean="0"/>
              <a:t>-</a:t>
            </a:r>
            <a:r>
              <a:rPr lang="en-US" sz="2800" i="1" baseline="30000" dirty="0" smtClean="0"/>
              <a:t>x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smtClean="0"/>
              <a:t>The exponent </a:t>
            </a:r>
            <a:r>
              <a:rPr lang="en-US" sz="2800" b="1" i="1" dirty="0" smtClean="0"/>
              <a:t>x</a:t>
            </a:r>
            <a:r>
              <a:rPr lang="en-US" sz="2800" dirty="0" smtClean="0"/>
              <a:t> is a </a:t>
            </a:r>
            <a:r>
              <a:rPr lang="en-US" sz="2800" i="1" dirty="0" smtClean="0"/>
              <a:t>negative</a:t>
            </a:r>
            <a:r>
              <a:rPr lang="en-US" sz="2800" dirty="0" smtClean="0"/>
              <a:t> number equal to the number of places the decimal point moved</a:t>
            </a:r>
          </a:p>
          <a:p>
            <a:pPr lvl="1"/>
            <a:r>
              <a:rPr lang="en-US" dirty="0" smtClean="0"/>
              <a:t>0.0534= 5.34 x 10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Accuracy, Precision, and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Accuracy – how close the true value is to the measurements</a:t>
            </a:r>
          </a:p>
          <a:p>
            <a:pPr lvl="0"/>
            <a:r>
              <a:rPr lang="en-US" sz="2800" dirty="0" smtClean="0"/>
              <a:t>Precision - how close a series of measurements are to one another</a:t>
            </a:r>
          </a:p>
          <a:p>
            <a:pPr lvl="0"/>
            <a:r>
              <a:rPr lang="en-US" sz="2800" dirty="0" smtClean="0"/>
              <a:t>Error </a:t>
            </a:r>
          </a:p>
          <a:p>
            <a:pPr lvl="1"/>
            <a:r>
              <a:rPr lang="en-US" dirty="0" smtClean="0"/>
              <a:t>Accepted value – the correct value based on reliable references</a:t>
            </a:r>
          </a:p>
          <a:p>
            <a:pPr lvl="1"/>
            <a:r>
              <a:rPr lang="en-US" dirty="0" smtClean="0"/>
              <a:t>Experimental value – the value measured in the lab</a:t>
            </a:r>
          </a:p>
          <a:p>
            <a:pPr lvl="2"/>
            <a:r>
              <a:rPr lang="en-US" dirty="0" smtClean="0"/>
              <a:t>Error = experimental value – accepted value</a:t>
            </a:r>
          </a:p>
          <a:p>
            <a:pPr lvl="1"/>
            <a:r>
              <a:rPr lang="en-US" dirty="0" smtClean="0"/>
              <a:t>Error can be positive or negative</a:t>
            </a:r>
          </a:p>
          <a:p>
            <a:pPr lvl="0"/>
            <a:r>
              <a:rPr lang="en-US" sz="2800" dirty="0" smtClean="0"/>
              <a:t>Percent Error : always positive</a:t>
            </a:r>
          </a:p>
          <a:p>
            <a:pPr lvl="1"/>
            <a:r>
              <a:rPr lang="en-US" dirty="0" smtClean="0"/>
              <a:t>Percent Error =      </a:t>
            </a:r>
            <a:r>
              <a:rPr lang="en-US" u="sng" dirty="0" smtClean="0"/>
              <a:t>	|error |         </a:t>
            </a:r>
            <a:r>
              <a:rPr lang="en-US" dirty="0" smtClean="0"/>
              <a:t>x 100            </a:t>
            </a:r>
          </a:p>
          <a:p>
            <a:r>
              <a:rPr lang="en-US" sz="2400" dirty="0" smtClean="0"/>
              <a:t>  		          accepted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antoine.frostburg.edu/chem/senese/101/measurement/slides/img0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645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Significant Figures in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Information-bearing digits or figures in a number are </a:t>
            </a:r>
            <a:r>
              <a:rPr lang="en-US" i="1" dirty="0" smtClean="0"/>
              <a:t>significant figures (Sig Figs)</a:t>
            </a:r>
            <a:endParaRPr lang="en-US" dirty="0" smtClean="0"/>
          </a:p>
          <a:p>
            <a:pPr lvl="0"/>
            <a:r>
              <a:rPr lang="en-US" dirty="0" smtClean="0"/>
              <a:t>Number of Sig Figs is determined by the measuring device</a:t>
            </a:r>
          </a:p>
          <a:p>
            <a:pPr lvl="0"/>
            <a:r>
              <a:rPr lang="en-US" dirty="0" smtClean="0"/>
              <a:t>Shows the amount of uncertainty in a measurement </a:t>
            </a:r>
            <a:endParaRPr lang="en-US" dirty="0"/>
          </a:p>
        </p:txBody>
      </p:sp>
      <p:pic>
        <p:nvPicPr>
          <p:cNvPr id="4" name="Picture 7" descr="ta01_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200400"/>
            <a:ext cx="7315200" cy="336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of Significant Figures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Digit</a:t>
            </a:r>
          </a:p>
          <a:p>
            <a:pPr lvl="1"/>
            <a:r>
              <a:rPr lang="en-US" dirty="0" smtClean="0"/>
              <a:t>All nonzero digits</a:t>
            </a:r>
          </a:p>
          <a:p>
            <a:pPr lvl="2"/>
            <a:r>
              <a:rPr lang="en-US" dirty="0" smtClean="0"/>
              <a:t>7.314 has </a:t>
            </a:r>
            <a:r>
              <a:rPr lang="en-US" i="1" dirty="0" smtClean="0"/>
              <a:t>four</a:t>
            </a:r>
            <a:r>
              <a:rPr lang="en-US" dirty="0" smtClean="0"/>
              <a:t> significant digits</a:t>
            </a:r>
          </a:p>
          <a:p>
            <a:pPr lvl="1"/>
            <a:r>
              <a:rPr lang="en-US" dirty="0" smtClean="0"/>
              <a:t>Significant digits are independent of the position of the decimal point</a:t>
            </a:r>
          </a:p>
          <a:p>
            <a:pPr lvl="2"/>
            <a:r>
              <a:rPr lang="en-US" dirty="0" smtClean="0"/>
              <a:t>73.14 also has </a:t>
            </a:r>
            <a:r>
              <a:rPr lang="en-US" i="1" dirty="0" smtClean="0"/>
              <a:t>four</a:t>
            </a:r>
            <a:r>
              <a:rPr lang="en-US" dirty="0" smtClean="0"/>
              <a:t> significant digits</a:t>
            </a:r>
          </a:p>
          <a:p>
            <a:pPr lvl="1"/>
            <a:r>
              <a:rPr lang="en-US" dirty="0" smtClean="0"/>
              <a:t>Zeros located between nonzero digits</a:t>
            </a:r>
          </a:p>
          <a:p>
            <a:pPr lvl="2"/>
            <a:r>
              <a:rPr lang="en-US" dirty="0" smtClean="0"/>
              <a:t>60.052 has </a:t>
            </a:r>
            <a:r>
              <a:rPr lang="en-US" i="1" dirty="0" smtClean="0"/>
              <a:t>five</a:t>
            </a:r>
            <a:r>
              <a:rPr lang="en-US" dirty="0" smtClean="0"/>
              <a:t> significant digits</a:t>
            </a:r>
          </a:p>
          <a:p>
            <a:pPr lvl="1"/>
            <a:r>
              <a:rPr lang="en-US" dirty="0" smtClean="0"/>
              <a:t>Zeros at the end of a number (</a:t>
            </a:r>
            <a:r>
              <a:rPr lang="en-US" i="1" dirty="0" smtClean="0"/>
              <a:t>trailing zeros</a:t>
            </a:r>
            <a:r>
              <a:rPr lang="en-US" dirty="0" smtClean="0"/>
              <a:t>) with a decimal point.</a:t>
            </a:r>
          </a:p>
          <a:p>
            <a:pPr lvl="2"/>
            <a:r>
              <a:rPr lang="en-US" dirty="0" smtClean="0"/>
              <a:t>4.70 has </a:t>
            </a:r>
            <a:r>
              <a:rPr lang="en-US" i="1" dirty="0" smtClean="0"/>
              <a:t>three</a:t>
            </a:r>
            <a:r>
              <a:rPr lang="en-US" dirty="0" smtClean="0"/>
              <a:t> significant digits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801</TotalTime>
  <Words>1246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Origin</vt:lpstr>
      <vt:lpstr>Equation</vt:lpstr>
      <vt:lpstr>The Scientific Method</vt:lpstr>
      <vt:lpstr>The Scientific Method</vt:lpstr>
      <vt:lpstr>Scientific Measurement</vt:lpstr>
      <vt:lpstr>Number Greater than 1</vt:lpstr>
      <vt:lpstr>Numbers less than 1</vt:lpstr>
      <vt:lpstr>Accuracy, Precision, and Error</vt:lpstr>
      <vt:lpstr>Slide 7</vt:lpstr>
      <vt:lpstr>Significant Figures in Measurements</vt:lpstr>
      <vt:lpstr>Rules of Significant Figures</vt:lpstr>
      <vt:lpstr>Rules of Significant Figures</vt:lpstr>
      <vt:lpstr>How many significant figures are in the following?</vt:lpstr>
      <vt:lpstr>Significant Figures in Calculations</vt:lpstr>
      <vt:lpstr>Rules for Multiplication and Division</vt:lpstr>
      <vt:lpstr>Practice Problems</vt:lpstr>
      <vt:lpstr>Measurements</vt:lpstr>
      <vt:lpstr>Rules for Rounding Off Numbers</vt:lpstr>
      <vt:lpstr>Data, Results, and Units</vt:lpstr>
      <vt:lpstr>English and Metric Units</vt:lpstr>
      <vt:lpstr>Basic Units of the Metric System </vt:lpstr>
      <vt:lpstr>Common Prefixes in the Metric System</vt:lpstr>
      <vt:lpstr>UNIT CONVERSION : Dimensional Analysis</vt:lpstr>
      <vt:lpstr>Practice Problems (R46 Appendix B)</vt:lpstr>
      <vt:lpstr>Units</vt:lpstr>
      <vt:lpstr>A Few Problems</vt:lpstr>
      <vt:lpstr>Density</vt:lpstr>
      <vt:lpstr>Energy</vt:lpstr>
      <vt:lpstr>Characteristics of Energy</vt:lpstr>
      <vt:lpstr>Density </vt:lpstr>
      <vt:lpstr>Practice Problem</vt:lpstr>
      <vt:lpstr>More Practice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default</dc:creator>
  <cp:lastModifiedBy>default</cp:lastModifiedBy>
  <cp:revision>64</cp:revision>
  <dcterms:created xsi:type="dcterms:W3CDTF">2009-01-14T20:00:59Z</dcterms:created>
  <dcterms:modified xsi:type="dcterms:W3CDTF">2009-01-27T17:54:25Z</dcterms:modified>
</cp:coreProperties>
</file>