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5"/>
  </p:sldMasterIdLst>
  <p:notesMasterIdLst>
    <p:notesMasterId r:id="rId22"/>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59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EC05AA66-3124-47D3-9B56-04A4D50B6E9E}" type="datetimeFigureOut">
              <a:rPr lang="en-US"/>
              <a:pPr>
                <a:defRPr/>
              </a:pPr>
              <a:t>1/30/2013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17BCED65-916E-471C-AE54-D40E5D65DB0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5A19C43-D0A4-4D38-8985-70A52D9530C3}"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1DEF106-A57A-41CC-99D4-490D87277707}" type="slidenum">
              <a:rPr lang="en-US"/>
              <a:pPr fontAlgn="base">
                <a:spcBef>
                  <a:spcPct val="0"/>
                </a:spcBef>
                <a:spcAft>
                  <a:spcPct val="0"/>
                </a:spcAft>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233FCBB-4B8B-439C-A63D-6D15039064E4}" type="slidenum">
              <a:rPr lang="en-US"/>
              <a:pPr fontAlgn="base">
                <a:spcBef>
                  <a:spcPct val="0"/>
                </a:spcBef>
                <a:spcAft>
                  <a:spcPct val="0"/>
                </a:spcAft>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41644F7-44B9-4E1F-84CD-A923163E580E}" type="slidenum">
              <a:rPr lang="en-US"/>
              <a:pPr fontAlgn="base">
                <a:spcBef>
                  <a:spcPct val="0"/>
                </a:spcBef>
                <a:spcAft>
                  <a:spcPct val="0"/>
                </a:spcAft>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DB7C7A-1173-4DBB-85A1-57AEF4B63778}" type="slidenum">
              <a:rPr lang="en-US"/>
              <a:pPr fontAlgn="base">
                <a:spcBef>
                  <a:spcPct val="0"/>
                </a:spcBef>
                <a:spcAft>
                  <a:spcPct val="0"/>
                </a:spcAft>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094C1D0-BEAE-4E0E-9ACA-AC7B988D9355}" type="slidenum">
              <a:rPr lang="en-US"/>
              <a:pPr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64F2CA1-1CA4-4EB8-8873-CD25CBF1231B}"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63587D7-2BE2-4FAE-BC06-F2117AF9A68E}" type="slidenum">
              <a:rPr lang="en-US"/>
              <a:pPr fontAlgn="base">
                <a:spcBef>
                  <a:spcPct val="0"/>
                </a:spcBef>
                <a:spcAft>
                  <a:spcPct val="0"/>
                </a:spcAft>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4CA95E0-80E8-4AF1-8223-8622618142A3}" type="slidenum">
              <a:rPr lang="en-US"/>
              <a:pPr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AA7A763-EF91-4357-B3AE-7D506218C6B1}" type="slidenum">
              <a:rPr lang="en-US"/>
              <a:pPr fontAlgn="base">
                <a:spcBef>
                  <a:spcPct val="0"/>
                </a:spcBef>
                <a:spcAft>
                  <a:spcPct val="0"/>
                </a:spcAft>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CF04B3B-F4F3-4DA2-BC1D-D5D8F2506FA6}" type="slidenum">
              <a:rPr lang="en-US"/>
              <a:pPr fontAlgn="base">
                <a:spcBef>
                  <a:spcPct val="0"/>
                </a:spcBef>
                <a:spcAft>
                  <a:spcPct val="0"/>
                </a:spcAft>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24B9515-EA16-4092-90F0-3903A4B6CB66}" type="slidenum">
              <a:rPr lang="en-US"/>
              <a:pPr fontAlgn="base">
                <a:spcBef>
                  <a:spcPct val="0"/>
                </a:spcBef>
                <a:spcAft>
                  <a:spcPct val="0"/>
                </a:spcAft>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D6BD473-9582-4AD0-B14C-8B941F2239C9}" type="slidenum">
              <a:rPr lang="en-US"/>
              <a:pPr fontAlgn="base">
                <a:spcBef>
                  <a:spcPct val="0"/>
                </a:spcBef>
                <a:spcAft>
                  <a:spcPct val="0"/>
                </a:spcAft>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9" name="Title 28"/>
          <p:cNvSpPr>
            <a:spLocks noGrp="1"/>
          </p:cNvSpPr>
          <p:nvPr>
            <p:ph type="ctrTitle"/>
          </p:nvPr>
        </p:nvSpPr>
        <p:spPr>
          <a:xfrm>
            <a:off x="381000" y="4853411"/>
            <a:ext cx="8458200" cy="1222375"/>
          </a:xfrm>
        </p:spPr>
        <p:txBody>
          <a:bodyPr anchor="t"/>
          <a:lstStyle/>
          <a:p>
            <a:r>
              <a:rPr lang="en-US" smtClean="0"/>
              <a:t>Click to edit Master title style</a:t>
            </a:r>
            <a:endParaRPr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15"/>
          <p:cNvSpPr>
            <a:spLocks noGrp="1"/>
          </p:cNvSpPr>
          <p:nvPr>
            <p:ph type="dt" sz="half" idx="10"/>
          </p:nvPr>
        </p:nvSpPr>
        <p:spPr/>
        <p:txBody>
          <a:bodyPr/>
          <a:lstStyle>
            <a:lvl1pPr>
              <a:defRPr/>
            </a:lvl1pPr>
          </a:lstStyle>
          <a:p>
            <a:pPr>
              <a:defRPr/>
            </a:pPr>
            <a:fld id="{B4C37A55-B7DC-4878-9DBF-D38D814A8F48}" type="datetimeFigureOut">
              <a:rPr lang="en-US"/>
              <a:pPr>
                <a:defRPr/>
              </a:pPr>
              <a:t>1/30/2013</a:t>
            </a:fld>
            <a:endParaRPr lang="en-US"/>
          </a:p>
        </p:txBody>
      </p:sp>
      <p:sp>
        <p:nvSpPr>
          <p:cNvPr id="6" name="Footer Placeholder 1"/>
          <p:cNvSpPr>
            <a:spLocks noGrp="1"/>
          </p:cNvSpPr>
          <p:nvPr>
            <p:ph type="ftr" sz="quarter" idx="11"/>
          </p:nvPr>
        </p:nvSpPr>
        <p:spPr/>
        <p:txBody>
          <a:bodyPr/>
          <a:lstStyle>
            <a:lvl1pPr>
              <a:defRPr/>
            </a:lvl1pPr>
          </a:lstStyle>
          <a:p>
            <a:pPr>
              <a:defRPr/>
            </a:pPr>
            <a:endParaRPr lang="en-US"/>
          </a:p>
        </p:txBody>
      </p:sp>
      <p:sp>
        <p:nvSpPr>
          <p:cNvPr id="7" name="Slide Number Placeholder 14"/>
          <p:cNvSpPr>
            <a:spLocks noGrp="1"/>
          </p:cNvSpPr>
          <p:nvPr>
            <p:ph type="sldNum" sz="quarter" idx="12"/>
          </p:nvPr>
        </p:nvSpPr>
        <p:spPr>
          <a:xfrm>
            <a:off x="8229600" y="6473825"/>
            <a:ext cx="758825" cy="247650"/>
          </a:xfrm>
        </p:spPr>
        <p:txBody>
          <a:bodyPr/>
          <a:lstStyle>
            <a:lvl1pPr>
              <a:defRPr/>
            </a:lvl1pPr>
          </a:lstStyle>
          <a:p>
            <a:pPr>
              <a:defRPr/>
            </a:pPr>
            <a:fld id="{C9D13359-B1AD-474C-861E-B9BD93538CD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0"/>
          <p:cNvSpPr>
            <a:spLocks noGrp="1"/>
          </p:cNvSpPr>
          <p:nvPr>
            <p:ph type="dt" sz="half" idx="10"/>
          </p:nvPr>
        </p:nvSpPr>
        <p:spPr/>
        <p:txBody>
          <a:bodyPr/>
          <a:lstStyle>
            <a:lvl1pPr>
              <a:defRPr/>
            </a:lvl1pPr>
          </a:lstStyle>
          <a:p>
            <a:pPr>
              <a:defRPr/>
            </a:pPr>
            <a:fld id="{1C28506B-B6E1-4003-833B-BA2906B01890}" type="datetimeFigureOut">
              <a:rPr lang="en-US"/>
              <a:pPr>
                <a:defRPr/>
              </a:pPr>
              <a:t>1/30/2013</a:t>
            </a:fld>
            <a:endParaRPr lang="en-US"/>
          </a:p>
        </p:txBody>
      </p:sp>
      <p:sp>
        <p:nvSpPr>
          <p:cNvPr id="5" name="Footer Placeholder 2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3D8CD608-11EE-4BC0-98B8-0F86AF5BB5F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967B983-A96A-4365-9DFF-4495B0717273}" type="datetimeFigureOut">
              <a:rPr lang="en-US"/>
              <a:pPr>
                <a:defRPr/>
              </a:pPr>
              <a:t>1/30/2013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BA41803-028E-4063-A3BB-6D7B741063F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smtClean="0"/>
              <a:t>Click to edit Master title style</a:t>
            </a:r>
            <a:endParaRPr lang="en-US"/>
          </a:p>
        </p:txBody>
      </p:sp>
      <p:sp>
        <p:nvSpPr>
          <p:cNvPr id="27" name="Content Placeholder 26"/>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0EA026CC-9A08-4480-A4F7-5F2BD457541D}" type="datetimeFigureOut">
              <a:rPr lang="en-US"/>
              <a:pPr>
                <a:defRPr/>
              </a:pPr>
              <a:t>1/30/2013</a:t>
            </a:fld>
            <a:endParaRPr lang="en-US"/>
          </a:p>
        </p:txBody>
      </p:sp>
      <p:sp>
        <p:nvSpPr>
          <p:cNvPr id="5" name="Footer Placeholder 18"/>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p:cNvSpPr>
            <a:spLocks noGrp="1"/>
          </p:cNvSpPr>
          <p:nvPr>
            <p:ph type="sldNum" sz="quarter" idx="12"/>
          </p:nvPr>
        </p:nvSpPr>
        <p:spPr>
          <a:xfrm>
            <a:off x="8229600" y="6473825"/>
            <a:ext cx="758825" cy="247650"/>
          </a:xfrm>
        </p:spPr>
        <p:txBody>
          <a:bodyPr/>
          <a:lstStyle>
            <a:lvl1pPr>
              <a:defRPr/>
            </a:lvl1pPr>
          </a:lstStyle>
          <a:p>
            <a:pPr>
              <a:defRPr/>
            </a:pPr>
            <a:fld id="{CDCE82CF-61F1-461E-BE8B-C55798BF441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smtClean="0"/>
              <a:t>Click to edit Master title style</a:t>
            </a:r>
            <a:endParaRPr lang="en-US"/>
          </a:p>
        </p:txBody>
      </p:sp>
      <p:sp>
        <p:nvSpPr>
          <p:cNvPr id="5" name="Date Placeholder 18"/>
          <p:cNvSpPr>
            <a:spLocks noGrp="1"/>
          </p:cNvSpPr>
          <p:nvPr>
            <p:ph type="dt" sz="half" idx="10"/>
          </p:nvPr>
        </p:nvSpPr>
        <p:spPr/>
        <p:txBody>
          <a:bodyPr/>
          <a:lstStyle>
            <a:lvl1pPr>
              <a:defRPr/>
            </a:lvl1pPr>
          </a:lstStyle>
          <a:p>
            <a:pPr>
              <a:defRPr/>
            </a:pPr>
            <a:fld id="{25E3A937-16CC-4007-A1B4-667B4FD854EC}" type="datetimeFigureOut">
              <a:rPr lang="en-US"/>
              <a:pPr>
                <a:defRPr/>
              </a:pPr>
              <a:t>1/30/2013</a:t>
            </a:fld>
            <a:endParaRPr lang="en-US"/>
          </a:p>
        </p:txBody>
      </p:sp>
      <p:sp>
        <p:nvSpPr>
          <p:cNvPr id="7" name="Footer Placeholder 10"/>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19112B81-2C4B-407F-984D-7C62CA1FAD5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0"/>
          <p:cNvSpPr>
            <a:spLocks noGrp="1"/>
          </p:cNvSpPr>
          <p:nvPr>
            <p:ph type="dt" sz="half" idx="10"/>
          </p:nvPr>
        </p:nvSpPr>
        <p:spPr/>
        <p:txBody>
          <a:bodyPr/>
          <a:lstStyle>
            <a:lvl1pPr>
              <a:defRPr/>
            </a:lvl1pPr>
          </a:lstStyle>
          <a:p>
            <a:pPr>
              <a:defRPr/>
            </a:pPr>
            <a:fld id="{7F8256FA-4B39-47A7-A42C-0401C31673E5}" type="datetimeFigureOut">
              <a:rPr lang="en-US"/>
              <a:pPr>
                <a:defRPr/>
              </a:pPr>
              <a:t>1/30/2013</a:t>
            </a:fld>
            <a:endParaRPr lang="en-US"/>
          </a:p>
        </p:txBody>
      </p:sp>
      <p:sp>
        <p:nvSpPr>
          <p:cNvPr id="6" name="Footer Placeholder 2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5F5E7A45-DC31-4137-AF97-D15C7B7C31F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9" name="Title 28"/>
          <p:cNvSpPr>
            <a:spLocks noGrp="1"/>
          </p:cNvSpPr>
          <p:nvPr>
            <p:ph type="title"/>
          </p:nvPr>
        </p:nvSpPr>
        <p:spPr>
          <a:xfrm>
            <a:off x="304800" y="5410200"/>
            <a:ext cx="8610600" cy="882650"/>
          </a:xfrm>
        </p:spPr>
        <p:txBody>
          <a:bodyPr/>
          <a:lstStyle>
            <a:lvl1pPr>
              <a:defRPr/>
            </a:lvl1pPr>
          </a:lstStyle>
          <a:p>
            <a:r>
              <a:rPr lang="en-US" smtClean="0"/>
              <a:t>Click to edit Master title style</a:t>
            </a:r>
            <a:endParaRPr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9"/>
          <p:cNvSpPr>
            <a:spLocks noGrp="1"/>
          </p:cNvSpPr>
          <p:nvPr>
            <p:ph type="dt" sz="half" idx="10"/>
          </p:nvPr>
        </p:nvSpPr>
        <p:spPr/>
        <p:txBody>
          <a:bodyPr/>
          <a:lstStyle>
            <a:lvl1pPr>
              <a:defRPr/>
            </a:lvl1pPr>
          </a:lstStyle>
          <a:p>
            <a:pPr>
              <a:defRPr/>
            </a:pPr>
            <a:fld id="{69A1DF44-63BA-4F06-8E7B-23C195E4F42C}" type="datetimeFigureOut">
              <a:rPr lang="en-US"/>
              <a:pPr>
                <a:defRPr/>
              </a:pPr>
              <a:t>1/30/2013</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8229600" y="6477000"/>
            <a:ext cx="762000" cy="247650"/>
          </a:xfrm>
        </p:spPr>
        <p:txBody>
          <a:bodyPr/>
          <a:lstStyle>
            <a:lvl1pPr>
              <a:defRPr/>
            </a:lvl1pPr>
          </a:lstStyle>
          <a:p>
            <a:pPr>
              <a:defRPr/>
            </a:pPr>
            <a:fld id="{42388A8A-FDA1-4826-9AA8-66CCDE6EA7E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3" name="Date Placeholder 10"/>
          <p:cNvSpPr>
            <a:spLocks noGrp="1"/>
          </p:cNvSpPr>
          <p:nvPr>
            <p:ph type="dt" sz="half" idx="10"/>
          </p:nvPr>
        </p:nvSpPr>
        <p:spPr/>
        <p:txBody>
          <a:bodyPr/>
          <a:lstStyle>
            <a:lvl1pPr>
              <a:defRPr/>
            </a:lvl1pPr>
          </a:lstStyle>
          <a:p>
            <a:pPr>
              <a:defRPr/>
            </a:pPr>
            <a:fld id="{0935F51E-2DC7-4059-A78E-58632EEFEE8C}" type="datetimeFigureOut">
              <a:rPr lang="en-US"/>
              <a:pPr>
                <a:defRPr/>
              </a:pPr>
              <a:t>1/30/2013</a:t>
            </a:fld>
            <a:endParaRPr lang="en-US"/>
          </a:p>
        </p:txBody>
      </p:sp>
      <p:sp>
        <p:nvSpPr>
          <p:cNvPr id="4" name="Footer Placeholder 2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630A7F8F-D710-42E6-95EF-46B7BE81A40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pPr>
              <a:defRPr/>
            </a:pPr>
            <a:fld id="{7B9BD1B2-4779-4C52-9E8E-1D2E57E51EBE}" type="datetimeFigureOut">
              <a:rPr lang="en-US"/>
              <a:pPr>
                <a:defRPr/>
              </a:pPr>
              <a:t>1/30/2013</a:t>
            </a:fld>
            <a:endParaRPr lang="en-US"/>
          </a:p>
        </p:txBody>
      </p:sp>
      <p:sp>
        <p:nvSpPr>
          <p:cNvPr id="3" name="Footer Placeholder 23"/>
          <p:cNvSpPr>
            <a:spLocks noGrp="1"/>
          </p:cNvSpPr>
          <p:nvPr>
            <p:ph type="ftr" sz="quarter" idx="11"/>
          </p:nvPr>
        </p:nvSpPr>
        <p:spPr/>
        <p:txBody>
          <a:bodyPr/>
          <a:lstStyle>
            <a:lvl1pPr>
              <a:defRPr/>
            </a:lvl1pPr>
          </a:lstStyle>
          <a:p>
            <a:pPr>
              <a:defRPr/>
            </a:pPr>
            <a:endParaRPr lang="en-US"/>
          </a:p>
        </p:txBody>
      </p:sp>
      <p:sp>
        <p:nvSpPr>
          <p:cNvPr id="4" name="Slide Number Placeholder 6"/>
          <p:cNvSpPr>
            <a:spLocks noGrp="1"/>
          </p:cNvSpPr>
          <p:nvPr>
            <p:ph type="sldNum" sz="quarter" idx="12"/>
          </p:nvPr>
        </p:nvSpPr>
        <p:spPr/>
        <p:txBody>
          <a:bodyPr/>
          <a:lstStyle>
            <a:lvl1pPr>
              <a:defRPr/>
            </a:lvl1pPr>
          </a:lstStyle>
          <a:p>
            <a:pPr>
              <a:defRPr/>
            </a:pPr>
            <a:fld id="{B21E1924-16CE-4666-A499-6A20056E6F7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24"/>
          <p:cNvSpPr>
            <a:spLocks noGrp="1"/>
          </p:cNvSpPr>
          <p:nvPr>
            <p:ph type="dt" sz="half" idx="10"/>
          </p:nvPr>
        </p:nvSpPr>
        <p:spPr/>
        <p:txBody>
          <a:bodyPr/>
          <a:lstStyle>
            <a:lvl1pPr>
              <a:defRPr/>
            </a:lvl1pPr>
          </a:lstStyle>
          <a:p>
            <a:pPr>
              <a:defRPr/>
            </a:pPr>
            <a:fld id="{B291B98E-3EC9-401A-8DCD-86315DC6E497}" type="datetimeFigureOut">
              <a:rPr lang="en-US"/>
              <a:pPr>
                <a:defRPr/>
              </a:pPr>
              <a:t>1/30/2013</a:t>
            </a:fld>
            <a:endParaRPr lang="en-US"/>
          </a:p>
        </p:txBody>
      </p:sp>
      <p:sp>
        <p:nvSpPr>
          <p:cNvPr id="7" name="Footer Placeholder 28"/>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2683C52C-9D32-421A-AD70-0948D40B4E6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6"/>
          <p:cNvSpPr>
            <a:spLocks noGrp="1"/>
          </p:cNvSpPr>
          <p:nvPr>
            <p:ph type="dt" sz="half" idx="10"/>
          </p:nvPr>
        </p:nvSpPr>
        <p:spPr/>
        <p:txBody>
          <a:bodyPr/>
          <a:lstStyle>
            <a:lvl1pPr>
              <a:defRPr/>
            </a:lvl1pPr>
          </a:lstStyle>
          <a:p>
            <a:pPr>
              <a:defRPr/>
            </a:pPr>
            <a:fld id="{27812745-0A94-42EA-8518-5BC4F15E098D}" type="datetimeFigureOut">
              <a:rPr lang="en-US"/>
              <a:pPr>
                <a:defRPr/>
              </a:pPr>
              <a:t>1/30/2013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30"/>
          <p:cNvSpPr>
            <a:spLocks noGrp="1"/>
          </p:cNvSpPr>
          <p:nvPr>
            <p:ph type="sldNum" sz="quarter" idx="12"/>
          </p:nvPr>
        </p:nvSpPr>
        <p:spPr/>
        <p:txBody>
          <a:bodyPr/>
          <a:lstStyle>
            <a:lvl1pPr>
              <a:defRPr/>
            </a:lvl1pPr>
          </a:lstStyle>
          <a:p>
            <a:pPr>
              <a:defRPr/>
            </a:pPr>
            <a:fld id="{05197639-BAA3-4541-A6EC-AB586FB8D3A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9" name="Text Placeholder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smtClean="0">
                <a:solidFill>
                  <a:schemeClr val="accent1">
                    <a:shade val="75000"/>
                  </a:schemeClr>
                </a:solidFill>
                <a:latin typeface="+mn-lt"/>
              </a:defRPr>
            </a:lvl1pPr>
          </a:lstStyle>
          <a:p>
            <a:pPr>
              <a:defRPr/>
            </a:pPr>
            <a:fld id="{BA7B0AD1-7FDC-45DF-AC63-0B40DDCFF123}" type="datetimeFigureOut">
              <a:rPr lang="en-US"/>
              <a:pPr>
                <a:defRPr/>
              </a:pPr>
              <a:t>1/30/2013</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defRPr>
            </a:lvl1pPr>
          </a:lstStyle>
          <a:p>
            <a:pPr>
              <a:defRPr/>
            </a:pP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smtClean="0">
                <a:solidFill>
                  <a:schemeClr val="accent1">
                    <a:shade val="75000"/>
                  </a:schemeClr>
                </a:solidFill>
                <a:latin typeface="+mn-lt"/>
              </a:defRPr>
            </a:lvl1pPr>
          </a:lstStyle>
          <a:p>
            <a:pPr>
              <a:defRPr/>
            </a:pPr>
            <a:fld id="{1F7827AA-6A29-4A6A-92C9-87C7EEF93099}" type="slidenum">
              <a:rPr lang="en-US"/>
              <a:pPr>
                <a:defRPr/>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n-US" smtClean="0"/>
              <a:t>Click to edit Master title style</a:t>
            </a:r>
            <a:endParaRPr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Tree>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28" r:id="rId4"/>
    <p:sldLayoutId id="2147483734" r:id="rId5"/>
    <p:sldLayoutId id="2147483729" r:id="rId6"/>
    <p:sldLayoutId id="2147483735" r:id="rId7"/>
    <p:sldLayoutId id="2147483736" r:id="rId8"/>
    <p:sldLayoutId id="2147483737" r:id="rId9"/>
    <p:sldLayoutId id="2147483730" r:id="rId10"/>
    <p:sldLayoutId id="2147483738" r:id="rId11"/>
  </p:sldLayoutIdLst>
  <p:txStyles>
    <p:titleStyle>
      <a:lvl1pPr algn="l" rtl="0" fontAlgn="base">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fontAlgn="base">
        <a:spcBef>
          <a:spcPct val="0"/>
        </a:spcBef>
        <a:spcAft>
          <a:spcPct val="0"/>
        </a:spcAft>
        <a:defRPr sz="3600">
          <a:solidFill>
            <a:schemeClr val="tx2"/>
          </a:solidFill>
          <a:latin typeface="Franklin Gothic Medium" pitchFamily="34" charset="0"/>
        </a:defRPr>
      </a:lvl2pPr>
      <a:lvl3pPr algn="l" rtl="0" fontAlgn="base">
        <a:spcBef>
          <a:spcPct val="0"/>
        </a:spcBef>
        <a:spcAft>
          <a:spcPct val="0"/>
        </a:spcAft>
        <a:defRPr sz="3600">
          <a:solidFill>
            <a:schemeClr val="tx2"/>
          </a:solidFill>
          <a:latin typeface="Franklin Gothic Medium" pitchFamily="34" charset="0"/>
        </a:defRPr>
      </a:lvl3pPr>
      <a:lvl4pPr algn="l" rtl="0" fontAlgn="base">
        <a:spcBef>
          <a:spcPct val="0"/>
        </a:spcBef>
        <a:spcAft>
          <a:spcPct val="0"/>
        </a:spcAft>
        <a:defRPr sz="3600">
          <a:solidFill>
            <a:schemeClr val="tx2"/>
          </a:solidFill>
          <a:latin typeface="Franklin Gothic Medium" pitchFamily="34" charset="0"/>
        </a:defRPr>
      </a:lvl4pPr>
      <a:lvl5pPr algn="l" rtl="0" fontAlgn="base">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fontAlgn="base">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fontAlgn="base">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ucdenver.edu/scholarships" TargetMode="External"/><Relationship Id="rId2" Type="http://schemas.openxmlformats.org/officeDocument/2006/relationships/hyperlink" Target="http://www.ucdenver.edu/WritingCenter" TargetMode="External"/><Relationship Id="rId1" Type="http://schemas.openxmlformats.org/officeDocument/2006/relationships/slideLayout" Target="../slideLayouts/slideLayout2.xml"/><Relationship Id="rId5" Type="http://schemas.openxmlformats.org/officeDocument/2006/relationships/hyperlink" Target="http://www.accepted.com/grad/personalstatement.aspx" TargetMode="External"/><Relationship Id="rId4" Type="http://schemas.openxmlformats.org/officeDocument/2006/relationships/hyperlink" Target="mailto:careercenter@ucdenver.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en-US" dirty="0" smtClean="0">
                <a:solidFill>
                  <a:srgbClr val="006595"/>
                </a:solidFill>
              </a:rPr>
              <a:t>Effective scholarship </a:t>
            </a:r>
            <a:br>
              <a:rPr lang="en-US" dirty="0" smtClean="0">
                <a:solidFill>
                  <a:srgbClr val="006595"/>
                </a:solidFill>
              </a:rPr>
            </a:br>
            <a:r>
              <a:rPr lang="en-US" dirty="0" smtClean="0">
                <a:solidFill>
                  <a:srgbClr val="006595"/>
                </a:solidFill>
              </a:rPr>
              <a:t>application tips</a:t>
            </a:r>
            <a:endParaRPr lang="en-US" dirty="0">
              <a:solidFill>
                <a:srgbClr val="006595"/>
              </a:solidFill>
            </a:endParaRPr>
          </a:p>
        </p:txBody>
      </p:sp>
      <p:pic>
        <p:nvPicPr>
          <p:cNvPr id="10243" name="Picture 2" descr="C:\Documents and Settings\mfrancavilla\Local Settings\Temporary Internet Files\Content.IE5\PNG90UYE\MCBS01288_0000[1].wmf"/>
          <p:cNvPicPr>
            <a:picLocks noChangeAspect="1" noChangeArrowheads="1"/>
          </p:cNvPicPr>
          <p:nvPr/>
        </p:nvPicPr>
        <p:blipFill>
          <a:blip r:embed="rId3" cstate="print"/>
          <a:srcRect/>
          <a:stretch>
            <a:fillRect/>
          </a:stretch>
        </p:blipFill>
        <p:spPr bwMode="auto">
          <a:xfrm>
            <a:off x="5486400" y="304800"/>
            <a:ext cx="3217863" cy="451802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rgbClr val="006595"/>
                </a:solidFill>
              </a:rPr>
              <a:t>Tips for success…</a:t>
            </a:r>
            <a:endParaRPr lang="en-US" dirty="0">
              <a:solidFill>
                <a:srgbClr val="006595"/>
              </a:solidFill>
            </a:endParaRPr>
          </a:p>
        </p:txBody>
      </p:sp>
      <p:sp>
        <p:nvSpPr>
          <p:cNvPr id="3" name="Content Placeholder 2"/>
          <p:cNvSpPr>
            <a:spLocks noGrp="1"/>
          </p:cNvSpPr>
          <p:nvPr>
            <p:ph idx="1"/>
          </p:nvPr>
        </p:nvSpPr>
        <p:spPr/>
        <p:txBody>
          <a:bodyPr>
            <a:normAutofit fontScale="92500" lnSpcReduction="10000"/>
          </a:bodyPr>
          <a:lstStyle/>
          <a:p>
            <a:pPr fontAlgn="auto">
              <a:spcAft>
                <a:spcPts val="0"/>
              </a:spcAft>
              <a:buFont typeface="Wingdings 2"/>
              <a:buChar char=""/>
              <a:defRPr/>
            </a:pPr>
            <a:r>
              <a:rPr lang="en-US" dirty="0" smtClean="0">
                <a:solidFill>
                  <a:schemeClr val="tx1"/>
                </a:solidFill>
              </a:rPr>
              <a:t>Be concise. Succinct, clear, flowing essays that convey your meaning without unnecessary fluff. </a:t>
            </a:r>
          </a:p>
          <a:p>
            <a:pPr fontAlgn="auto">
              <a:spcAft>
                <a:spcPts val="0"/>
              </a:spcAft>
              <a:buFont typeface="Wingdings 2"/>
              <a:buChar char=""/>
              <a:defRPr/>
            </a:pPr>
            <a:r>
              <a:rPr lang="en-US" dirty="0" smtClean="0">
                <a:solidFill>
                  <a:schemeClr val="tx1"/>
                </a:solidFill>
              </a:rPr>
              <a:t>Be honest.</a:t>
            </a:r>
          </a:p>
          <a:p>
            <a:pPr fontAlgn="auto">
              <a:spcAft>
                <a:spcPts val="0"/>
              </a:spcAft>
              <a:buFont typeface="Wingdings 2"/>
              <a:buChar char=""/>
              <a:defRPr/>
            </a:pPr>
            <a:r>
              <a:rPr lang="en-US" dirty="0" smtClean="0">
                <a:solidFill>
                  <a:schemeClr val="tx1"/>
                </a:solidFill>
              </a:rPr>
              <a:t>Tell stories. If it helps explain your point of view.</a:t>
            </a:r>
          </a:p>
          <a:p>
            <a:pPr fontAlgn="auto">
              <a:spcAft>
                <a:spcPts val="0"/>
              </a:spcAft>
              <a:buFont typeface="Wingdings 2"/>
              <a:buChar char=""/>
              <a:defRPr/>
            </a:pPr>
            <a:r>
              <a:rPr lang="en-US" dirty="0" smtClean="0">
                <a:solidFill>
                  <a:schemeClr val="tx1"/>
                </a:solidFill>
              </a:rPr>
              <a:t>Write to be read and enjoyed.</a:t>
            </a:r>
          </a:p>
          <a:p>
            <a:pPr fontAlgn="auto">
              <a:spcAft>
                <a:spcPts val="0"/>
              </a:spcAft>
              <a:buFont typeface="Wingdings 2"/>
              <a:buChar char=""/>
              <a:defRPr/>
            </a:pPr>
            <a:r>
              <a:rPr lang="en-US" dirty="0" smtClean="0">
                <a:solidFill>
                  <a:schemeClr val="tx1"/>
                </a:solidFill>
              </a:rPr>
              <a:t>Be tactful.</a:t>
            </a:r>
          </a:p>
          <a:p>
            <a:pPr fontAlgn="auto">
              <a:spcAft>
                <a:spcPts val="0"/>
              </a:spcAft>
              <a:buFont typeface="Wingdings 2"/>
              <a:buChar char=""/>
              <a:defRPr/>
            </a:pPr>
            <a:r>
              <a:rPr lang="en-US" dirty="0" smtClean="0">
                <a:solidFill>
                  <a:schemeClr val="tx1"/>
                </a:solidFill>
              </a:rPr>
              <a:t>Own your accomplishments. Avoid comparing yourself to other students; rather seek to own what you’ve achieved. </a:t>
            </a:r>
            <a:endParaRPr lang="en-US"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rgbClr val="006595"/>
                </a:solidFill>
              </a:rPr>
              <a:t>Content ideas…</a:t>
            </a:r>
            <a:endParaRPr lang="en-US" dirty="0">
              <a:solidFill>
                <a:srgbClr val="006595"/>
              </a:solidFill>
            </a:endParaRPr>
          </a:p>
        </p:txBody>
      </p:sp>
      <p:sp>
        <p:nvSpPr>
          <p:cNvPr id="3" name="Content Placeholder 2"/>
          <p:cNvSpPr>
            <a:spLocks noGrp="1"/>
          </p:cNvSpPr>
          <p:nvPr>
            <p:ph idx="1"/>
          </p:nvPr>
        </p:nvSpPr>
        <p:spPr/>
        <p:txBody>
          <a:bodyPr>
            <a:normAutofit fontScale="77500" lnSpcReduction="20000"/>
          </a:bodyPr>
          <a:lstStyle/>
          <a:p>
            <a:pPr fontAlgn="auto">
              <a:spcAft>
                <a:spcPts val="0"/>
              </a:spcAft>
              <a:buFont typeface="Wingdings 2"/>
              <a:buChar char=""/>
              <a:defRPr/>
            </a:pPr>
            <a:r>
              <a:rPr lang="en-US" dirty="0" smtClean="0">
                <a:solidFill>
                  <a:schemeClr val="tx1"/>
                </a:solidFill>
              </a:rPr>
              <a:t>Personal anecdotes, as long as they relate to the essay topic</a:t>
            </a:r>
          </a:p>
          <a:p>
            <a:pPr fontAlgn="auto">
              <a:spcAft>
                <a:spcPts val="0"/>
              </a:spcAft>
              <a:buFont typeface="Wingdings 2"/>
              <a:buChar char=""/>
              <a:defRPr/>
            </a:pPr>
            <a:r>
              <a:rPr lang="en-US" dirty="0" smtClean="0">
                <a:solidFill>
                  <a:schemeClr val="tx1"/>
                </a:solidFill>
              </a:rPr>
              <a:t>Reasons for applying – beyond “needing the money”</a:t>
            </a:r>
          </a:p>
          <a:p>
            <a:pPr fontAlgn="auto">
              <a:spcAft>
                <a:spcPts val="0"/>
              </a:spcAft>
              <a:buFont typeface="Wingdings 2"/>
              <a:buChar char=""/>
              <a:defRPr/>
            </a:pPr>
            <a:r>
              <a:rPr lang="en-US" dirty="0" smtClean="0">
                <a:solidFill>
                  <a:schemeClr val="tx1"/>
                </a:solidFill>
              </a:rPr>
              <a:t>Future educational/career goals</a:t>
            </a:r>
          </a:p>
          <a:p>
            <a:pPr fontAlgn="auto">
              <a:spcAft>
                <a:spcPts val="0"/>
              </a:spcAft>
              <a:buFont typeface="Wingdings 2"/>
              <a:buChar char=""/>
              <a:defRPr/>
            </a:pPr>
            <a:r>
              <a:rPr lang="en-US" dirty="0" smtClean="0">
                <a:solidFill>
                  <a:schemeClr val="tx1"/>
                </a:solidFill>
              </a:rPr>
              <a:t>Why you are a unique candidate</a:t>
            </a:r>
          </a:p>
          <a:p>
            <a:pPr fontAlgn="auto">
              <a:spcAft>
                <a:spcPts val="0"/>
              </a:spcAft>
              <a:buFont typeface="Wingdings 2"/>
              <a:buChar char=""/>
              <a:defRPr/>
            </a:pPr>
            <a:r>
              <a:rPr lang="en-US" dirty="0" smtClean="0">
                <a:solidFill>
                  <a:schemeClr val="tx1"/>
                </a:solidFill>
              </a:rPr>
              <a:t>Work experiences as they relate to the essay topic</a:t>
            </a:r>
          </a:p>
          <a:p>
            <a:pPr fontAlgn="auto">
              <a:spcAft>
                <a:spcPts val="0"/>
              </a:spcAft>
              <a:buFont typeface="Wingdings 2"/>
              <a:buChar char=""/>
              <a:defRPr/>
            </a:pPr>
            <a:r>
              <a:rPr lang="en-US" dirty="0" smtClean="0">
                <a:solidFill>
                  <a:schemeClr val="tx1"/>
                </a:solidFill>
              </a:rPr>
              <a:t>Mentors – and what they have taught you</a:t>
            </a:r>
          </a:p>
          <a:p>
            <a:pPr fontAlgn="auto">
              <a:spcAft>
                <a:spcPts val="0"/>
              </a:spcAft>
              <a:buFont typeface="Wingdings 2"/>
              <a:buChar char=""/>
              <a:defRPr/>
            </a:pPr>
            <a:r>
              <a:rPr lang="en-US" dirty="0" smtClean="0">
                <a:solidFill>
                  <a:schemeClr val="tx1"/>
                </a:solidFill>
              </a:rPr>
              <a:t>Setbacks and Obstacles – put more emphasis on how you overcame them</a:t>
            </a:r>
          </a:p>
          <a:p>
            <a:pPr fontAlgn="auto">
              <a:spcAft>
                <a:spcPts val="0"/>
              </a:spcAft>
              <a:buFont typeface="Wingdings 2"/>
              <a:buChar char=""/>
              <a:defRPr/>
            </a:pPr>
            <a:r>
              <a:rPr lang="en-US" dirty="0" smtClean="0">
                <a:solidFill>
                  <a:schemeClr val="tx1"/>
                </a:solidFill>
              </a:rPr>
              <a:t>Lessons learned</a:t>
            </a:r>
          </a:p>
          <a:p>
            <a:pPr fontAlgn="auto">
              <a:spcAft>
                <a:spcPts val="0"/>
              </a:spcAft>
              <a:buFont typeface="Wingdings 2"/>
              <a:buChar char=""/>
              <a:defRPr/>
            </a:pPr>
            <a:r>
              <a:rPr lang="en-US" dirty="0" smtClean="0">
                <a:solidFill>
                  <a:schemeClr val="tx1"/>
                </a:solidFill>
              </a:rPr>
              <a:t>Family obligations</a:t>
            </a:r>
          </a:p>
          <a:p>
            <a:pPr fontAlgn="auto">
              <a:spcAft>
                <a:spcPts val="0"/>
              </a:spcAft>
              <a:buFont typeface="Wingdings 2"/>
              <a:buChar char=""/>
              <a:defRPr/>
            </a:pPr>
            <a:r>
              <a:rPr lang="en-US" dirty="0" smtClean="0">
                <a:solidFill>
                  <a:schemeClr val="tx1"/>
                </a:solidFill>
              </a:rPr>
              <a:t>Volunteer work/community involvement  - as it relates to the essay topic</a:t>
            </a:r>
          </a:p>
          <a:p>
            <a:pPr fontAlgn="auto">
              <a:spcAft>
                <a:spcPts val="0"/>
              </a:spcAft>
              <a:buFont typeface="Wingdings 2"/>
              <a:buChar char=""/>
              <a:defRPr/>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rgbClr val="006595"/>
                </a:solidFill>
              </a:rPr>
              <a:t>Common mistakes…</a:t>
            </a:r>
            <a:endParaRPr lang="en-US" dirty="0">
              <a:solidFill>
                <a:srgbClr val="006595"/>
              </a:solidFill>
            </a:endParaRPr>
          </a:p>
        </p:txBody>
      </p:sp>
      <p:sp>
        <p:nvSpPr>
          <p:cNvPr id="3" name="Content Placeholder 2"/>
          <p:cNvSpPr>
            <a:spLocks noGrp="1"/>
          </p:cNvSpPr>
          <p:nvPr>
            <p:ph idx="1"/>
          </p:nvPr>
        </p:nvSpPr>
        <p:spPr/>
        <p:txBody>
          <a:bodyPr>
            <a:normAutofit fontScale="85000" lnSpcReduction="10000"/>
          </a:bodyPr>
          <a:lstStyle/>
          <a:p>
            <a:pPr fontAlgn="auto">
              <a:spcAft>
                <a:spcPts val="0"/>
              </a:spcAft>
              <a:buFont typeface="Wingdings 2"/>
              <a:buChar char=""/>
              <a:defRPr/>
            </a:pPr>
            <a:r>
              <a:rPr lang="en-US" dirty="0" smtClean="0">
                <a:solidFill>
                  <a:schemeClr val="tx1"/>
                </a:solidFill>
              </a:rPr>
              <a:t>Not answering the question</a:t>
            </a:r>
          </a:p>
          <a:p>
            <a:pPr fontAlgn="auto">
              <a:spcAft>
                <a:spcPts val="0"/>
              </a:spcAft>
              <a:buFont typeface="Wingdings 2"/>
              <a:buChar char=""/>
              <a:defRPr/>
            </a:pPr>
            <a:r>
              <a:rPr lang="en-US" dirty="0" smtClean="0">
                <a:solidFill>
                  <a:schemeClr val="tx1"/>
                </a:solidFill>
              </a:rPr>
              <a:t>Wrong tone/voice</a:t>
            </a:r>
          </a:p>
          <a:p>
            <a:pPr fontAlgn="auto">
              <a:spcAft>
                <a:spcPts val="0"/>
              </a:spcAft>
              <a:buFont typeface="Wingdings 2"/>
              <a:buChar char=""/>
              <a:defRPr/>
            </a:pPr>
            <a:r>
              <a:rPr lang="en-US" dirty="0" smtClean="0">
                <a:solidFill>
                  <a:schemeClr val="tx1"/>
                </a:solidFill>
              </a:rPr>
              <a:t>Listing accomplishments instead of lessons learned</a:t>
            </a:r>
          </a:p>
          <a:p>
            <a:pPr fontAlgn="auto">
              <a:spcAft>
                <a:spcPts val="0"/>
              </a:spcAft>
              <a:buFont typeface="Wingdings 2"/>
              <a:buChar char=""/>
              <a:defRPr/>
            </a:pPr>
            <a:r>
              <a:rPr lang="en-US" dirty="0" smtClean="0">
                <a:solidFill>
                  <a:schemeClr val="tx1"/>
                </a:solidFill>
              </a:rPr>
              <a:t>Repeating information – especially repeating what’s in your resume</a:t>
            </a:r>
          </a:p>
          <a:p>
            <a:pPr fontAlgn="auto">
              <a:spcAft>
                <a:spcPts val="0"/>
              </a:spcAft>
              <a:buFont typeface="Wingdings 2"/>
              <a:buChar char=""/>
              <a:defRPr/>
            </a:pPr>
            <a:r>
              <a:rPr lang="en-US" dirty="0" smtClean="0">
                <a:solidFill>
                  <a:schemeClr val="tx1"/>
                </a:solidFill>
              </a:rPr>
              <a:t>Too intimate – balance sharing and professionalism</a:t>
            </a:r>
          </a:p>
          <a:p>
            <a:pPr fontAlgn="auto">
              <a:spcAft>
                <a:spcPts val="0"/>
              </a:spcAft>
              <a:buFont typeface="Wingdings 2"/>
              <a:buChar char=""/>
              <a:defRPr/>
            </a:pPr>
            <a:r>
              <a:rPr lang="en-US" dirty="0" smtClean="0">
                <a:solidFill>
                  <a:schemeClr val="tx1"/>
                </a:solidFill>
              </a:rPr>
              <a:t>False modesty – it’s ok to be confident</a:t>
            </a:r>
          </a:p>
          <a:p>
            <a:pPr fontAlgn="auto">
              <a:spcAft>
                <a:spcPts val="0"/>
              </a:spcAft>
              <a:buFont typeface="Wingdings 2"/>
              <a:buChar char=""/>
              <a:defRPr/>
            </a:pPr>
            <a:r>
              <a:rPr lang="en-US" dirty="0" smtClean="0">
                <a:solidFill>
                  <a:schemeClr val="tx1"/>
                </a:solidFill>
              </a:rPr>
              <a:t>Hiding your voice – trying to sound like someone you aren’t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rgbClr val="006595"/>
                </a:solidFill>
              </a:rPr>
              <a:t>Effective resumes...	</a:t>
            </a:r>
            <a:endParaRPr lang="en-US" dirty="0">
              <a:solidFill>
                <a:srgbClr val="006595"/>
              </a:solidFill>
            </a:endParaRPr>
          </a:p>
        </p:txBody>
      </p:sp>
      <p:sp>
        <p:nvSpPr>
          <p:cNvPr id="22531" name="Content Placeholder 2"/>
          <p:cNvSpPr>
            <a:spLocks noGrp="1"/>
          </p:cNvSpPr>
          <p:nvPr>
            <p:ph idx="1"/>
          </p:nvPr>
        </p:nvSpPr>
        <p:spPr/>
        <p:txBody>
          <a:bodyPr/>
          <a:lstStyle/>
          <a:p>
            <a:r>
              <a:rPr lang="en-US" dirty="0" smtClean="0">
                <a:solidFill>
                  <a:schemeClr val="tx1"/>
                </a:solidFill>
              </a:rPr>
              <a:t>Are up to date</a:t>
            </a:r>
          </a:p>
          <a:p>
            <a:pPr lvl="1"/>
            <a:r>
              <a:rPr lang="en-US" dirty="0" smtClean="0">
                <a:solidFill>
                  <a:schemeClr val="tx1"/>
                </a:solidFill>
              </a:rPr>
              <a:t>Reflect who you are today. Donors are interested in what you are currently doing to further your education and grow professionally.</a:t>
            </a:r>
          </a:p>
          <a:p>
            <a:r>
              <a:rPr lang="en-US" dirty="0" smtClean="0">
                <a:solidFill>
                  <a:schemeClr val="tx1"/>
                </a:solidFill>
              </a:rPr>
              <a:t>Are concise</a:t>
            </a:r>
          </a:p>
          <a:p>
            <a:pPr lvl="1"/>
            <a:r>
              <a:rPr lang="en-US" dirty="0" smtClean="0">
                <a:solidFill>
                  <a:schemeClr val="tx1"/>
                </a:solidFill>
              </a:rPr>
              <a:t>Instead of listing everything you’ve done, highlight the activities that you want the donor to remember you by and list your accomplishments. No paragraphs.</a:t>
            </a:r>
          </a:p>
          <a:p>
            <a:pPr>
              <a:buFont typeface="Wingdings 2" pitchFamily="18" charset="2"/>
              <a:buNone/>
            </a:pP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rgbClr val="006595"/>
                </a:solidFill>
              </a:rPr>
              <a:t>Effective resumes…</a:t>
            </a:r>
            <a:endParaRPr lang="en-US" dirty="0">
              <a:solidFill>
                <a:srgbClr val="006595"/>
              </a:solidFill>
            </a:endParaRPr>
          </a:p>
        </p:txBody>
      </p:sp>
      <p:sp>
        <p:nvSpPr>
          <p:cNvPr id="3" name="Content Placeholder 2"/>
          <p:cNvSpPr>
            <a:spLocks noGrp="1"/>
          </p:cNvSpPr>
          <p:nvPr>
            <p:ph idx="1"/>
          </p:nvPr>
        </p:nvSpPr>
        <p:spPr/>
        <p:txBody>
          <a:bodyPr>
            <a:normAutofit fontScale="92500" lnSpcReduction="10000"/>
          </a:bodyPr>
          <a:lstStyle/>
          <a:p>
            <a:pPr fontAlgn="auto">
              <a:spcAft>
                <a:spcPts val="0"/>
              </a:spcAft>
              <a:buFont typeface="Wingdings 2"/>
              <a:buChar char=""/>
              <a:defRPr/>
            </a:pPr>
            <a:r>
              <a:rPr lang="en-US" dirty="0" smtClean="0">
                <a:solidFill>
                  <a:schemeClr val="tx1"/>
                </a:solidFill>
              </a:rPr>
              <a:t>Are quantifiable</a:t>
            </a:r>
          </a:p>
          <a:p>
            <a:pPr lvl="1" fontAlgn="auto">
              <a:spcAft>
                <a:spcPts val="0"/>
              </a:spcAft>
              <a:buFont typeface="Wingdings 2"/>
              <a:buChar char=""/>
              <a:defRPr/>
            </a:pPr>
            <a:r>
              <a:rPr lang="en-US" dirty="0" smtClean="0">
                <a:solidFill>
                  <a:schemeClr val="tx1"/>
                </a:solidFill>
              </a:rPr>
              <a:t>Note the hours, months, days, and years that you have committed your time to your activities, memberships, work experiences and  volunteer efforts.</a:t>
            </a:r>
          </a:p>
          <a:p>
            <a:pPr fontAlgn="auto">
              <a:spcAft>
                <a:spcPts val="0"/>
              </a:spcAft>
              <a:buFont typeface="Wingdings 2"/>
              <a:buChar char=""/>
              <a:defRPr/>
            </a:pPr>
            <a:r>
              <a:rPr lang="en-US" dirty="0" smtClean="0">
                <a:solidFill>
                  <a:schemeClr val="tx1"/>
                </a:solidFill>
              </a:rPr>
              <a:t>Are relevant to the roles you created</a:t>
            </a:r>
          </a:p>
          <a:p>
            <a:pPr lvl="1" fontAlgn="auto">
              <a:spcAft>
                <a:spcPts val="0"/>
              </a:spcAft>
              <a:buFont typeface="Wingdings 2"/>
              <a:buChar char=""/>
              <a:defRPr/>
            </a:pPr>
            <a:r>
              <a:rPr lang="en-US" dirty="0" smtClean="0">
                <a:solidFill>
                  <a:schemeClr val="tx1"/>
                </a:solidFill>
              </a:rPr>
              <a:t>State the relevant leadership roles or activities that you helped create. It’s about showing your initiative.</a:t>
            </a:r>
          </a:p>
          <a:p>
            <a:pPr fontAlgn="auto">
              <a:spcAft>
                <a:spcPts val="0"/>
              </a:spcAft>
              <a:buFont typeface="Wingdings 2"/>
              <a:buChar char=""/>
              <a:defRPr/>
            </a:pPr>
            <a:r>
              <a:rPr lang="en-US" dirty="0" smtClean="0">
                <a:solidFill>
                  <a:schemeClr val="tx1"/>
                </a:solidFill>
              </a:rPr>
              <a:t>Are error-free</a:t>
            </a:r>
          </a:p>
          <a:p>
            <a:pPr lvl="1" fontAlgn="auto">
              <a:spcAft>
                <a:spcPts val="0"/>
              </a:spcAft>
              <a:buFont typeface="Wingdings 2"/>
              <a:buChar char=""/>
              <a:defRPr/>
            </a:pPr>
            <a:r>
              <a:rPr lang="en-US" dirty="0" smtClean="0">
                <a:solidFill>
                  <a:schemeClr val="tx1"/>
                </a:solidFill>
              </a:rPr>
              <a:t>Show that you invested the time and effort into a thorough resume and application.</a:t>
            </a:r>
            <a:endParaRPr lang="en-US"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4"/>
          <p:cNvSpPr>
            <a:spLocks noGrp="1"/>
          </p:cNvSpPr>
          <p:nvPr>
            <p:ph idx="1"/>
          </p:nvPr>
        </p:nvSpPr>
        <p:spPr>
          <a:xfrm>
            <a:off x="304800" y="1447800"/>
            <a:ext cx="8686800" cy="4632325"/>
          </a:xfrm>
        </p:spPr>
        <p:txBody>
          <a:bodyPr/>
          <a:lstStyle/>
          <a:p>
            <a:pPr>
              <a:buFont typeface="Wingdings 2" pitchFamily="18" charset="2"/>
              <a:buNone/>
            </a:pPr>
            <a:r>
              <a:rPr lang="en-US" sz="4400" dirty="0" smtClean="0">
                <a:solidFill>
                  <a:srgbClr val="006595"/>
                </a:solidFill>
              </a:rPr>
              <a:t>   Proof-Read and Spell Check! Don’t rely on the spell-check on your word processing program. Have someone else review your resume and essay before you submit it!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rgbClr val="006595"/>
                </a:solidFill>
              </a:rPr>
              <a:t>For more information on writing personal statements:</a:t>
            </a:r>
            <a:endParaRPr lang="en-US" dirty="0">
              <a:solidFill>
                <a:srgbClr val="006595"/>
              </a:solidFill>
            </a:endParaRPr>
          </a:p>
        </p:txBody>
      </p:sp>
      <p:sp>
        <p:nvSpPr>
          <p:cNvPr id="3" name="Content Placeholder 2"/>
          <p:cNvSpPr>
            <a:spLocks noGrp="1"/>
          </p:cNvSpPr>
          <p:nvPr>
            <p:ph idx="1"/>
          </p:nvPr>
        </p:nvSpPr>
        <p:spPr>
          <a:xfrm>
            <a:off x="228600" y="1554163"/>
            <a:ext cx="8763000" cy="4525962"/>
          </a:xfrm>
        </p:spPr>
        <p:txBody>
          <a:bodyPr>
            <a:normAutofit fontScale="77500" lnSpcReduction="20000"/>
          </a:bodyPr>
          <a:lstStyle/>
          <a:p>
            <a:pPr fontAlgn="auto">
              <a:spcAft>
                <a:spcPts val="0"/>
              </a:spcAft>
              <a:buFont typeface="Wingdings 2"/>
              <a:buChar char=""/>
              <a:defRPr/>
            </a:pPr>
            <a:r>
              <a:rPr lang="en-US" dirty="0" smtClean="0">
                <a:solidFill>
                  <a:schemeClr val="tx1"/>
                </a:solidFill>
              </a:rPr>
              <a:t>UCD Writing Center </a:t>
            </a:r>
          </a:p>
          <a:p>
            <a:pPr fontAlgn="auto">
              <a:spcAft>
                <a:spcPts val="0"/>
              </a:spcAft>
              <a:buFont typeface="Wingdings 2"/>
              <a:buNone/>
              <a:defRPr/>
            </a:pPr>
            <a:r>
              <a:rPr lang="en-US" dirty="0" smtClean="0">
                <a:solidFill>
                  <a:schemeClr val="tx1"/>
                </a:solidFill>
              </a:rPr>
              <a:t>	Center 206, 303-556-4845</a:t>
            </a:r>
          </a:p>
          <a:p>
            <a:pPr fontAlgn="auto">
              <a:spcAft>
                <a:spcPts val="0"/>
              </a:spcAft>
              <a:buFont typeface="Wingdings 2"/>
              <a:buNone/>
              <a:defRPr/>
            </a:pPr>
            <a:r>
              <a:rPr lang="en-US" dirty="0" smtClean="0">
                <a:solidFill>
                  <a:schemeClr val="tx1"/>
                </a:solidFill>
              </a:rPr>
              <a:t>	</a:t>
            </a:r>
            <a:r>
              <a:rPr lang="en-US" dirty="0" smtClean="0">
                <a:solidFill>
                  <a:schemeClr val="tx1"/>
                </a:solidFill>
                <a:hlinkClick r:id="rId2"/>
              </a:rPr>
              <a:t>http://thunder1.cudenver.edu/WritingCenter</a:t>
            </a:r>
            <a:r>
              <a:rPr lang="en-US" dirty="0" smtClean="0">
                <a:solidFill>
                  <a:schemeClr val="tx1"/>
                </a:solidFill>
              </a:rPr>
              <a:t> </a:t>
            </a:r>
          </a:p>
          <a:p>
            <a:pPr fontAlgn="auto">
              <a:spcAft>
                <a:spcPts val="0"/>
              </a:spcAft>
              <a:buFont typeface="Wingdings 2"/>
              <a:buChar char=""/>
              <a:defRPr/>
            </a:pPr>
            <a:r>
              <a:rPr lang="en-US" dirty="0" smtClean="0">
                <a:solidFill>
                  <a:schemeClr val="tx1"/>
                </a:solidFill>
              </a:rPr>
              <a:t>UCD Scholarship/Resource Office</a:t>
            </a:r>
          </a:p>
          <a:p>
            <a:pPr fontAlgn="auto">
              <a:spcAft>
                <a:spcPts val="0"/>
              </a:spcAft>
              <a:buFont typeface="Wingdings 2"/>
              <a:buNone/>
              <a:defRPr/>
            </a:pPr>
            <a:r>
              <a:rPr lang="en-US" dirty="0" smtClean="0">
                <a:solidFill>
                  <a:schemeClr val="tx1"/>
                </a:solidFill>
              </a:rPr>
              <a:t>	1250 14</a:t>
            </a:r>
            <a:r>
              <a:rPr lang="en-US" baseline="30000" dirty="0" smtClean="0">
                <a:solidFill>
                  <a:schemeClr val="tx1"/>
                </a:solidFill>
              </a:rPr>
              <a:t>th</a:t>
            </a:r>
            <a:r>
              <a:rPr lang="en-US" dirty="0" smtClean="0">
                <a:solidFill>
                  <a:schemeClr val="tx1"/>
                </a:solidFill>
              </a:rPr>
              <a:t> St., Suite 120, 303-352-3608</a:t>
            </a:r>
          </a:p>
          <a:p>
            <a:pPr fontAlgn="auto">
              <a:spcAft>
                <a:spcPts val="0"/>
              </a:spcAft>
              <a:buFont typeface="Wingdings 2"/>
              <a:buNone/>
              <a:defRPr/>
            </a:pPr>
            <a:r>
              <a:rPr lang="en-US" dirty="0" smtClean="0">
                <a:solidFill>
                  <a:schemeClr val="tx1"/>
                </a:solidFill>
              </a:rPr>
              <a:t>	</a:t>
            </a:r>
            <a:r>
              <a:rPr lang="en-US" dirty="0" smtClean="0">
                <a:solidFill>
                  <a:schemeClr val="tx1"/>
                </a:solidFill>
                <a:hlinkClick r:id="rId3"/>
              </a:rPr>
              <a:t>http://www.ucdenver.edu/scholarships</a:t>
            </a:r>
            <a:r>
              <a:rPr lang="en-US" dirty="0" smtClean="0">
                <a:solidFill>
                  <a:schemeClr val="tx1"/>
                </a:solidFill>
              </a:rPr>
              <a:t> </a:t>
            </a:r>
          </a:p>
          <a:p>
            <a:pPr fontAlgn="auto">
              <a:spcAft>
                <a:spcPts val="0"/>
              </a:spcAft>
              <a:buFont typeface="Wingdings 2"/>
              <a:buChar char=""/>
              <a:defRPr/>
            </a:pPr>
            <a:r>
              <a:rPr lang="en-US" dirty="0" smtClean="0">
                <a:solidFill>
                  <a:schemeClr val="tx1"/>
                </a:solidFill>
              </a:rPr>
              <a:t>UCD Career Center</a:t>
            </a:r>
          </a:p>
          <a:p>
            <a:pPr fontAlgn="auto">
              <a:spcAft>
                <a:spcPts val="0"/>
              </a:spcAft>
              <a:buFont typeface="Wingdings 2"/>
              <a:buNone/>
              <a:defRPr/>
            </a:pPr>
            <a:r>
              <a:rPr lang="en-US" dirty="0" smtClean="0">
                <a:solidFill>
                  <a:schemeClr val="tx1"/>
                </a:solidFill>
              </a:rPr>
              <a:t>	 Tivoli 259, 303-556-2250</a:t>
            </a:r>
          </a:p>
          <a:p>
            <a:pPr fontAlgn="auto">
              <a:spcAft>
                <a:spcPts val="0"/>
              </a:spcAft>
              <a:buFont typeface="Wingdings 2"/>
              <a:buNone/>
              <a:defRPr/>
            </a:pPr>
            <a:r>
              <a:rPr lang="en-US" dirty="0" smtClean="0">
                <a:solidFill>
                  <a:schemeClr val="tx1"/>
                </a:solidFill>
              </a:rPr>
              <a:t>	</a:t>
            </a:r>
            <a:r>
              <a:rPr lang="en-US" dirty="0" smtClean="0">
                <a:solidFill>
                  <a:schemeClr val="tx1"/>
                </a:solidFill>
                <a:hlinkClick r:id="rId4"/>
              </a:rPr>
              <a:t>careercenter@ucdenver.edu</a:t>
            </a:r>
            <a:r>
              <a:rPr lang="en-US" dirty="0" smtClean="0">
                <a:solidFill>
                  <a:schemeClr val="tx1"/>
                </a:solidFill>
              </a:rPr>
              <a:t> </a:t>
            </a:r>
          </a:p>
          <a:p>
            <a:pPr fontAlgn="auto">
              <a:spcAft>
                <a:spcPts val="0"/>
              </a:spcAft>
              <a:buFont typeface="Wingdings 2"/>
              <a:buChar char=""/>
              <a:defRPr/>
            </a:pPr>
            <a:r>
              <a:rPr lang="en-US" dirty="0" smtClean="0">
                <a:solidFill>
                  <a:schemeClr val="tx1"/>
                </a:solidFill>
              </a:rPr>
              <a:t>“Writing your Statement of Purpose for Grad School”</a:t>
            </a:r>
          </a:p>
          <a:p>
            <a:pPr fontAlgn="auto">
              <a:spcAft>
                <a:spcPts val="0"/>
              </a:spcAft>
              <a:buFont typeface="Wingdings 2"/>
              <a:buNone/>
              <a:defRPr/>
            </a:pPr>
            <a:r>
              <a:rPr lang="en-US" dirty="0" smtClean="0">
                <a:solidFill>
                  <a:schemeClr val="tx1"/>
                </a:solidFill>
              </a:rPr>
              <a:t>	</a:t>
            </a:r>
            <a:r>
              <a:rPr lang="en-US" dirty="0" smtClean="0">
                <a:solidFill>
                  <a:srgbClr val="002060"/>
                </a:solidFill>
                <a:hlinkClick r:id="rId5"/>
              </a:rPr>
              <a:t>http://www.accepted.com/grad/personalstatement.aspx</a:t>
            </a:r>
            <a:r>
              <a:rPr lang="en-US" dirty="0" smtClean="0">
                <a:solidFill>
                  <a:srgbClr val="002060"/>
                </a:solidFill>
              </a:rPr>
              <a:t> </a:t>
            </a:r>
            <a:endParaRPr lang="en-US" dirty="0">
              <a:solidFill>
                <a:srgbClr val="00206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rgbClr val="006595"/>
                </a:solidFill>
              </a:rPr>
              <a:t>essays</a:t>
            </a:r>
            <a:endParaRPr lang="en-US" dirty="0">
              <a:solidFill>
                <a:srgbClr val="006595"/>
              </a:solidFill>
            </a:endParaRPr>
          </a:p>
        </p:txBody>
      </p:sp>
      <p:sp>
        <p:nvSpPr>
          <p:cNvPr id="11267" name="Content Placeholder 2"/>
          <p:cNvSpPr>
            <a:spLocks noGrp="1"/>
          </p:cNvSpPr>
          <p:nvPr>
            <p:ph idx="1"/>
          </p:nvPr>
        </p:nvSpPr>
        <p:spPr/>
        <p:txBody>
          <a:bodyPr/>
          <a:lstStyle/>
          <a:p>
            <a:r>
              <a:rPr lang="en-US" dirty="0" smtClean="0">
                <a:solidFill>
                  <a:schemeClr val="tx1"/>
                </a:solidFill>
              </a:rPr>
              <a:t>The goal of the Scholarship Essay is to provide scholarship evaluators and donors an opportunity to learn more about you as a person beyond your GPA, test scores, and major/degree choice. Your essay allows you the opportunity to help us learn what makes you brilliant and uniquely qualified as an applicant.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rgbClr val="006595"/>
                </a:solidFill>
              </a:rPr>
              <a:t>Resume	</a:t>
            </a:r>
            <a:r>
              <a:rPr lang="en-US" dirty="0" smtClean="0"/>
              <a:t>	</a:t>
            </a:r>
            <a:endParaRPr lang="en-US" dirty="0"/>
          </a:p>
        </p:txBody>
      </p:sp>
      <p:sp>
        <p:nvSpPr>
          <p:cNvPr id="12291" name="Content Placeholder 2"/>
          <p:cNvSpPr>
            <a:spLocks noGrp="1"/>
          </p:cNvSpPr>
          <p:nvPr>
            <p:ph idx="1"/>
          </p:nvPr>
        </p:nvSpPr>
        <p:spPr/>
        <p:txBody>
          <a:bodyPr/>
          <a:lstStyle/>
          <a:p>
            <a:r>
              <a:rPr lang="en-US" dirty="0" smtClean="0">
                <a:solidFill>
                  <a:schemeClr val="tx1"/>
                </a:solidFill>
              </a:rPr>
              <a:t>A Scholarship Resume is different from a job resume in that while both contain employment information or histories, the scholarship resume also allows donors to know what you are committed to in terms of community or volunteer service as well as academic awards and honors you’ve received.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rgbClr val="006595"/>
                </a:solidFill>
              </a:rPr>
              <a:t>Remember…</a:t>
            </a:r>
            <a:endParaRPr lang="en-US" dirty="0">
              <a:solidFill>
                <a:srgbClr val="006595"/>
              </a:solidFill>
            </a:endParaRPr>
          </a:p>
        </p:txBody>
      </p:sp>
      <p:sp>
        <p:nvSpPr>
          <p:cNvPr id="13315" name="Content Placeholder 2"/>
          <p:cNvSpPr>
            <a:spLocks noGrp="1"/>
          </p:cNvSpPr>
          <p:nvPr>
            <p:ph idx="1"/>
          </p:nvPr>
        </p:nvSpPr>
        <p:spPr/>
        <p:txBody>
          <a:bodyPr/>
          <a:lstStyle/>
          <a:p>
            <a:r>
              <a:rPr lang="en-US" dirty="0" smtClean="0">
                <a:solidFill>
                  <a:schemeClr val="tx1"/>
                </a:solidFill>
              </a:rPr>
              <a:t>The Scholarship Resume informs donors of what you are doing. The Scholarship Essay informs donors of who you are.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rgbClr val="006595"/>
                </a:solidFill>
              </a:rPr>
              <a:t>Scholarship essays are </a:t>
            </a:r>
            <a:r>
              <a:rPr lang="en-US" b="1" i="1" u="sng" dirty="0" smtClean="0">
                <a:solidFill>
                  <a:srgbClr val="006595"/>
                </a:solidFill>
              </a:rPr>
              <a:t>not:</a:t>
            </a:r>
            <a:endParaRPr lang="en-US" b="1" i="1" u="sng" dirty="0">
              <a:solidFill>
                <a:srgbClr val="006595"/>
              </a:solidFill>
            </a:endParaRPr>
          </a:p>
        </p:txBody>
      </p:sp>
      <p:sp>
        <p:nvSpPr>
          <p:cNvPr id="3" name="Content Placeholder 2"/>
          <p:cNvSpPr>
            <a:spLocks noGrp="1"/>
          </p:cNvSpPr>
          <p:nvPr>
            <p:ph idx="1"/>
          </p:nvPr>
        </p:nvSpPr>
        <p:spPr/>
        <p:txBody>
          <a:bodyPr>
            <a:normAutofit lnSpcReduction="10000"/>
          </a:bodyPr>
          <a:lstStyle/>
          <a:p>
            <a:pPr fontAlgn="auto">
              <a:spcAft>
                <a:spcPts val="0"/>
              </a:spcAft>
              <a:buFont typeface="Wingdings 2"/>
              <a:buChar char=""/>
              <a:defRPr/>
            </a:pPr>
            <a:r>
              <a:rPr lang="en-US" b="1" dirty="0" smtClean="0">
                <a:solidFill>
                  <a:schemeClr val="tx1"/>
                </a:solidFill>
              </a:rPr>
              <a:t>Resumes</a:t>
            </a:r>
            <a:r>
              <a:rPr lang="en-US" dirty="0" smtClean="0">
                <a:solidFill>
                  <a:schemeClr val="tx1"/>
                </a:solidFill>
              </a:rPr>
              <a:t>: Donors are not looking for a repeat of your resume accomplishments.</a:t>
            </a:r>
          </a:p>
          <a:p>
            <a:pPr fontAlgn="auto">
              <a:spcAft>
                <a:spcPts val="0"/>
              </a:spcAft>
              <a:buFont typeface="Wingdings 2"/>
              <a:buChar char=""/>
              <a:defRPr/>
            </a:pPr>
            <a:r>
              <a:rPr lang="en-US" b="1" dirty="0" smtClean="0">
                <a:solidFill>
                  <a:schemeClr val="tx1"/>
                </a:solidFill>
              </a:rPr>
              <a:t>Journal Entries: </a:t>
            </a:r>
            <a:r>
              <a:rPr lang="en-US" dirty="0" smtClean="0">
                <a:solidFill>
                  <a:schemeClr val="tx1"/>
                </a:solidFill>
              </a:rPr>
              <a:t>There is clear distinction between personally revealing and intimate details.</a:t>
            </a:r>
          </a:p>
          <a:p>
            <a:pPr fontAlgn="auto">
              <a:spcAft>
                <a:spcPts val="0"/>
              </a:spcAft>
              <a:buFont typeface="Wingdings 2"/>
              <a:buChar char=""/>
              <a:defRPr/>
            </a:pPr>
            <a:r>
              <a:rPr lang="en-US" b="1" dirty="0" smtClean="0">
                <a:solidFill>
                  <a:schemeClr val="tx1"/>
                </a:solidFill>
              </a:rPr>
              <a:t>Formal Essays: </a:t>
            </a:r>
            <a:r>
              <a:rPr lang="en-US" dirty="0" smtClean="0">
                <a:solidFill>
                  <a:schemeClr val="tx1"/>
                </a:solidFill>
              </a:rPr>
              <a:t>Donors are not looking for a scholarly publication. Rather the key here is to strive for a personal tone and voice that conveys sincerity.</a:t>
            </a:r>
            <a:endParaRPr lang="en-US"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rgbClr val="006595"/>
                </a:solidFill>
              </a:rPr>
              <a:t>Effective essays…</a:t>
            </a:r>
            <a:endParaRPr lang="en-US" dirty="0">
              <a:solidFill>
                <a:srgbClr val="006595"/>
              </a:solidFill>
            </a:endParaRPr>
          </a:p>
        </p:txBody>
      </p:sp>
      <p:sp>
        <p:nvSpPr>
          <p:cNvPr id="3" name="Content Placeholder 2"/>
          <p:cNvSpPr>
            <a:spLocks noGrp="1"/>
          </p:cNvSpPr>
          <p:nvPr>
            <p:ph idx="1"/>
          </p:nvPr>
        </p:nvSpPr>
        <p:spPr/>
        <p:txBody>
          <a:bodyPr>
            <a:normAutofit lnSpcReduction="10000"/>
          </a:bodyPr>
          <a:lstStyle/>
          <a:p>
            <a:pPr fontAlgn="auto">
              <a:spcAft>
                <a:spcPts val="0"/>
              </a:spcAft>
              <a:buFont typeface="Wingdings 2"/>
              <a:buChar char=""/>
              <a:defRPr/>
            </a:pPr>
            <a:r>
              <a:rPr lang="en-US" b="1" dirty="0" smtClean="0">
                <a:solidFill>
                  <a:schemeClr val="tx1"/>
                </a:solidFill>
              </a:rPr>
              <a:t>Demonstrate insight </a:t>
            </a:r>
          </a:p>
          <a:p>
            <a:pPr lvl="1" fontAlgn="auto">
              <a:spcAft>
                <a:spcPts val="0"/>
              </a:spcAft>
              <a:buFont typeface="Wingdings 2"/>
              <a:buChar char=""/>
              <a:defRPr/>
            </a:pPr>
            <a:r>
              <a:rPr lang="en-US" dirty="0" smtClean="0">
                <a:solidFill>
                  <a:schemeClr val="tx1"/>
                </a:solidFill>
              </a:rPr>
              <a:t>Show who you are, how you think, how you decide to act, how you approach a problem, how you interact with your environment.</a:t>
            </a:r>
          </a:p>
          <a:p>
            <a:pPr fontAlgn="auto">
              <a:spcAft>
                <a:spcPts val="0"/>
              </a:spcAft>
              <a:buFont typeface="Wingdings 2"/>
              <a:buChar char=""/>
              <a:defRPr/>
            </a:pPr>
            <a:r>
              <a:rPr lang="en-US" b="1" dirty="0" smtClean="0">
                <a:solidFill>
                  <a:schemeClr val="tx1"/>
                </a:solidFill>
              </a:rPr>
              <a:t>Demonstrate how you organize and express your ideas </a:t>
            </a:r>
          </a:p>
          <a:p>
            <a:pPr lvl="1" fontAlgn="auto">
              <a:spcAft>
                <a:spcPts val="0"/>
              </a:spcAft>
              <a:buFont typeface="Wingdings 2"/>
              <a:buChar char=""/>
              <a:defRPr/>
            </a:pPr>
            <a:r>
              <a:rPr lang="en-US" dirty="0" smtClean="0">
                <a:solidFill>
                  <a:schemeClr val="tx1"/>
                </a:solidFill>
              </a:rPr>
              <a:t>Show a logical progression of your train of thought. Your sentences should relate to each other with smooth transitions between changes in your story and introduction of new ideas.</a:t>
            </a:r>
            <a:endParaRPr lang="en-US"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rgbClr val="006595"/>
                </a:solidFill>
              </a:rPr>
              <a:t>Effective essays…</a:t>
            </a:r>
            <a:endParaRPr lang="en-US" dirty="0"/>
          </a:p>
        </p:txBody>
      </p:sp>
      <p:sp>
        <p:nvSpPr>
          <p:cNvPr id="3" name="Content Placeholder 2"/>
          <p:cNvSpPr>
            <a:spLocks noGrp="1"/>
          </p:cNvSpPr>
          <p:nvPr>
            <p:ph idx="1"/>
          </p:nvPr>
        </p:nvSpPr>
        <p:spPr/>
        <p:txBody>
          <a:bodyPr>
            <a:normAutofit fontScale="92500" lnSpcReduction="20000"/>
          </a:bodyPr>
          <a:lstStyle/>
          <a:p>
            <a:pPr fontAlgn="auto">
              <a:spcAft>
                <a:spcPts val="0"/>
              </a:spcAft>
              <a:buFont typeface="Wingdings 2"/>
              <a:buChar char=""/>
              <a:defRPr/>
            </a:pPr>
            <a:r>
              <a:rPr lang="en-US" b="1" dirty="0" smtClean="0">
                <a:solidFill>
                  <a:schemeClr val="tx1"/>
                </a:solidFill>
              </a:rPr>
              <a:t>Demonstrate uniqueness</a:t>
            </a:r>
          </a:p>
          <a:p>
            <a:pPr lvl="1" fontAlgn="auto">
              <a:spcAft>
                <a:spcPts val="0"/>
              </a:spcAft>
              <a:buFont typeface="Wingdings 2"/>
              <a:buChar char=""/>
              <a:defRPr/>
            </a:pPr>
            <a:r>
              <a:rPr lang="en-US" dirty="0" smtClean="0">
                <a:solidFill>
                  <a:schemeClr val="tx1"/>
                </a:solidFill>
              </a:rPr>
              <a:t>Show your unique attributes. Avoid generic, trite, or meaningless statements.</a:t>
            </a:r>
          </a:p>
          <a:p>
            <a:pPr fontAlgn="auto">
              <a:spcAft>
                <a:spcPts val="0"/>
              </a:spcAft>
              <a:buFont typeface="Wingdings 2"/>
              <a:buChar char=""/>
              <a:defRPr/>
            </a:pPr>
            <a:r>
              <a:rPr lang="en-US" b="1" dirty="0" smtClean="0">
                <a:solidFill>
                  <a:schemeClr val="tx1"/>
                </a:solidFill>
              </a:rPr>
              <a:t>Demonstrate effort in the application process</a:t>
            </a:r>
          </a:p>
          <a:p>
            <a:pPr lvl="1" fontAlgn="auto">
              <a:spcAft>
                <a:spcPts val="0"/>
              </a:spcAft>
              <a:buFont typeface="Wingdings 2"/>
              <a:buChar char=""/>
              <a:defRPr/>
            </a:pPr>
            <a:r>
              <a:rPr lang="en-US" dirty="0" smtClean="0">
                <a:solidFill>
                  <a:schemeClr val="tx1"/>
                </a:solidFill>
              </a:rPr>
              <a:t>Show that you engaged in the writing process. Seek feedback and assistance from other sources.</a:t>
            </a:r>
          </a:p>
          <a:p>
            <a:pPr fontAlgn="auto">
              <a:spcAft>
                <a:spcPts val="0"/>
              </a:spcAft>
              <a:buFont typeface="Wingdings 2"/>
              <a:buChar char=""/>
              <a:defRPr/>
            </a:pPr>
            <a:r>
              <a:rPr lang="en-US" b="1" dirty="0" smtClean="0">
                <a:solidFill>
                  <a:schemeClr val="tx1"/>
                </a:solidFill>
              </a:rPr>
              <a:t>Demonstrate optimism</a:t>
            </a:r>
          </a:p>
          <a:p>
            <a:pPr lvl="1" fontAlgn="auto">
              <a:spcAft>
                <a:spcPts val="0"/>
              </a:spcAft>
              <a:buFont typeface="Wingdings 2"/>
              <a:buChar char=""/>
              <a:defRPr/>
            </a:pPr>
            <a:r>
              <a:rPr lang="en-US" dirty="0" smtClean="0">
                <a:solidFill>
                  <a:schemeClr val="tx1"/>
                </a:solidFill>
              </a:rPr>
              <a:t>Show that you are a worthwhile investment of donor’s dollars. Show that you have the attributes necessary to succeed academically and professionally. Now is not the time to bemoan your misfortunes.</a:t>
            </a:r>
            <a:endParaRPr lang="en-US"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rgbClr val="006595"/>
                </a:solidFill>
              </a:rPr>
              <a:t>Tips for success…	</a:t>
            </a:r>
            <a:endParaRPr lang="en-US" dirty="0">
              <a:solidFill>
                <a:srgbClr val="006595"/>
              </a:solidFill>
            </a:endParaRPr>
          </a:p>
        </p:txBody>
      </p:sp>
      <p:sp>
        <p:nvSpPr>
          <p:cNvPr id="17411" name="Content Placeholder 2"/>
          <p:cNvSpPr>
            <a:spLocks noGrp="1"/>
          </p:cNvSpPr>
          <p:nvPr>
            <p:ph idx="1"/>
          </p:nvPr>
        </p:nvSpPr>
        <p:spPr/>
        <p:txBody>
          <a:bodyPr/>
          <a:lstStyle/>
          <a:p>
            <a:r>
              <a:rPr lang="en-US" dirty="0" smtClean="0">
                <a:solidFill>
                  <a:schemeClr val="tx1"/>
                </a:solidFill>
              </a:rPr>
              <a:t>Start early. Don’t wait until the deadline to write your essay and pull your information together.</a:t>
            </a:r>
          </a:p>
          <a:p>
            <a:r>
              <a:rPr lang="en-US" dirty="0" smtClean="0">
                <a:solidFill>
                  <a:schemeClr val="tx1"/>
                </a:solidFill>
              </a:rPr>
              <a:t>Collect your  materials. Make sure you know everything required for the scholarship application. </a:t>
            </a:r>
          </a:p>
          <a:p>
            <a:r>
              <a:rPr lang="en-US" dirty="0" smtClean="0">
                <a:solidFill>
                  <a:schemeClr val="tx1"/>
                </a:solidFill>
              </a:rPr>
              <a:t>Tell a compelling story. Yours!</a:t>
            </a:r>
          </a:p>
          <a:p>
            <a:r>
              <a:rPr lang="en-US" dirty="0" smtClean="0">
                <a:solidFill>
                  <a:schemeClr val="tx1"/>
                </a:solidFill>
              </a:rPr>
              <a:t>Identify what makes you unique. If you don’t know, ask your friends and family.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rgbClr val="006595"/>
                </a:solidFill>
              </a:rPr>
              <a:t>Tips for success…	</a:t>
            </a:r>
            <a:endParaRPr lang="en-US" dirty="0">
              <a:solidFill>
                <a:srgbClr val="006595"/>
              </a:solidFill>
            </a:endParaRPr>
          </a:p>
        </p:txBody>
      </p:sp>
      <p:sp>
        <p:nvSpPr>
          <p:cNvPr id="3" name="Content Placeholder 2"/>
          <p:cNvSpPr>
            <a:spLocks noGrp="1"/>
          </p:cNvSpPr>
          <p:nvPr>
            <p:ph idx="1"/>
          </p:nvPr>
        </p:nvSpPr>
        <p:spPr/>
        <p:txBody>
          <a:bodyPr>
            <a:normAutofit lnSpcReduction="10000"/>
          </a:bodyPr>
          <a:lstStyle/>
          <a:p>
            <a:pPr fontAlgn="auto">
              <a:spcAft>
                <a:spcPts val="0"/>
              </a:spcAft>
              <a:buFont typeface="Wingdings 2"/>
              <a:buChar char=""/>
              <a:defRPr/>
            </a:pPr>
            <a:r>
              <a:rPr lang="en-US" dirty="0" smtClean="0">
                <a:solidFill>
                  <a:schemeClr val="tx1"/>
                </a:solidFill>
              </a:rPr>
              <a:t>Respond to the prompt. Direct your essay to respond to what the donor is asking. </a:t>
            </a:r>
          </a:p>
          <a:p>
            <a:pPr fontAlgn="auto">
              <a:spcAft>
                <a:spcPts val="0"/>
              </a:spcAft>
              <a:buFont typeface="Wingdings 2"/>
              <a:buChar char=""/>
              <a:defRPr/>
            </a:pPr>
            <a:r>
              <a:rPr lang="en-US" dirty="0" smtClean="0">
                <a:solidFill>
                  <a:schemeClr val="tx1"/>
                </a:solidFill>
              </a:rPr>
              <a:t>Relevancy of the award to your life. Does the award directly translate to an experience you’ve had, a goal you hold, or a dream you possess.</a:t>
            </a:r>
          </a:p>
          <a:p>
            <a:pPr fontAlgn="auto">
              <a:spcAft>
                <a:spcPts val="0"/>
              </a:spcAft>
              <a:buFont typeface="Wingdings 2"/>
              <a:buChar char=""/>
              <a:defRPr/>
            </a:pPr>
            <a:r>
              <a:rPr lang="en-US" dirty="0" smtClean="0">
                <a:solidFill>
                  <a:schemeClr val="tx1"/>
                </a:solidFill>
              </a:rPr>
              <a:t>Consider the audience. Don’t assume the scholarship evaluators will have in-depth or insider information if you’re addressing a particular interest or area of study.</a:t>
            </a:r>
            <a:endParaRPr lang="en-US" dirty="0">
              <a:solidFill>
                <a:schemeClr val="tx1"/>
              </a:solidFill>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39CA6D5D93AB54CA78936202F97D1E4" ma:contentTypeVersion="5" ma:contentTypeDescription="Create a new document." ma:contentTypeScope="" ma:versionID="fd76dd7ef93ca37594797233f6bbe06b">
  <xsd:schema xmlns:xsd="http://www.w3.org/2001/XMLSchema" xmlns:xs="http://www.w3.org/2001/XMLSchema" xmlns:p="http://schemas.microsoft.com/office/2006/metadata/properties" xmlns:ns1="http://schemas.microsoft.com/sharepoint/v3" targetNamespace="http://schemas.microsoft.com/office/2006/metadata/properties" ma:root="true" ma:fieldsID="1bc205e1f583d6984685fc42583e2344"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description=""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00A2132-27C4-42CB-AC52-0FB1D73BB78E}">
  <ds:schemaRefs>
    <ds:schemaRef ds:uri="http://schemas.microsoft.com/office/2006/metadata/longProperties"/>
  </ds:schemaRefs>
</ds:datastoreItem>
</file>

<file path=customXml/itemProps2.xml><?xml version="1.0" encoding="utf-8"?>
<ds:datastoreItem xmlns:ds="http://schemas.openxmlformats.org/officeDocument/2006/customXml" ds:itemID="{026D9AA4-D1AE-4CE6-8FB0-AB8412E534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934C6CD-940E-4893-A3F7-5FF63E11854B}">
  <ds:schemaRefs>
    <ds:schemaRef ds:uri="http://schemas.microsoft.com/sharepoint/v3/contenttype/forms"/>
  </ds:schemaRefs>
</ds:datastoreItem>
</file>

<file path=customXml/itemProps4.xml><?xml version="1.0" encoding="utf-8"?>
<ds:datastoreItem xmlns:ds="http://schemas.openxmlformats.org/officeDocument/2006/customXml" ds:itemID="{904DC2CC-096F-4CA2-9C0C-19E16ADE6538}">
  <ds:schemaRefs>
    <ds:schemaRef ds:uri="http://schemas.microsoft.com/office/2006/metadata/propertie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Trek</Template>
  <TotalTime>1074</TotalTime>
  <Words>862</Words>
  <Application>Microsoft Office PowerPoint</Application>
  <PresentationFormat>On-screen Show (4:3)</PresentationFormat>
  <Paragraphs>96</Paragraphs>
  <Slides>16</Slides>
  <Notes>13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Trek</vt:lpstr>
      <vt:lpstr>Effective scholarship  application tips</vt:lpstr>
      <vt:lpstr>essays</vt:lpstr>
      <vt:lpstr>Resume  </vt:lpstr>
      <vt:lpstr>Remember…</vt:lpstr>
      <vt:lpstr>Scholarship essays are not:</vt:lpstr>
      <vt:lpstr>Effective essays…</vt:lpstr>
      <vt:lpstr>Effective essays…</vt:lpstr>
      <vt:lpstr>Tips for success… </vt:lpstr>
      <vt:lpstr>Tips for success… </vt:lpstr>
      <vt:lpstr>Tips for success…</vt:lpstr>
      <vt:lpstr>Content ideas…</vt:lpstr>
      <vt:lpstr>Common mistakes…</vt:lpstr>
      <vt:lpstr>Effective resumes... </vt:lpstr>
      <vt:lpstr>Effective resumes…</vt:lpstr>
      <vt:lpstr>Slide 15</vt:lpstr>
      <vt:lpstr>For more information on writing personal statements: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scholarship  application tips</dc:title>
  <dc:creator>chthompson</dc:creator>
  <cp:lastModifiedBy>SCS</cp:lastModifiedBy>
  <cp:revision>115</cp:revision>
  <dcterms:created xsi:type="dcterms:W3CDTF">2010-02-17T22:27:04Z</dcterms:created>
  <dcterms:modified xsi:type="dcterms:W3CDTF">2013-01-30T18:20:14Z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Subject">
    <vt:lpwstr/>
  </property>
  <property fmtid="{D5CDD505-2E9C-101B-9397-08002B2CF9AE}" pid="4" name="Keywords">
    <vt:lpwstr/>
  </property>
  <property fmtid="{D5CDD505-2E9C-101B-9397-08002B2CF9AE}" pid="5" name="_Author">
    <vt:lpwstr>chthompson</vt:lpwstr>
  </property>
  <property fmtid="{D5CDD505-2E9C-101B-9397-08002B2CF9AE}" pid="6" name="_Category">
    <vt:lpwstr/>
  </property>
  <property fmtid="{D5CDD505-2E9C-101B-9397-08002B2CF9AE}" pid="7" name="Slides">
    <vt:lpwstr>16</vt:lpwstr>
  </property>
  <property fmtid="{D5CDD505-2E9C-101B-9397-08002B2CF9AE}" pid="8" name="Categories">
    <vt:lpwstr/>
  </property>
  <property fmtid="{D5CDD505-2E9C-101B-9397-08002B2CF9AE}" pid="9" name="Approval Level">
    <vt:lpwstr/>
  </property>
  <property fmtid="{D5CDD505-2E9C-101B-9397-08002B2CF9AE}" pid="10" name="_Comments">
    <vt:lpwstr/>
  </property>
  <property fmtid="{D5CDD505-2E9C-101B-9397-08002B2CF9AE}" pid="11" name="Assigned To">
    <vt:lpwstr/>
  </property>
</Properties>
</file>