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80" r:id="rId10"/>
    <p:sldId id="263" r:id="rId11"/>
    <p:sldId id="281" r:id="rId12"/>
    <p:sldId id="282" r:id="rId13"/>
    <p:sldId id="264" r:id="rId14"/>
    <p:sldId id="265" r:id="rId15"/>
    <p:sldId id="266" r:id="rId16"/>
    <p:sldId id="267" r:id="rId17"/>
    <p:sldId id="268" r:id="rId18"/>
    <p:sldId id="283" r:id="rId19"/>
    <p:sldId id="269" r:id="rId20"/>
    <p:sldId id="270" r:id="rId21"/>
    <p:sldId id="285" r:id="rId22"/>
    <p:sldId id="271" r:id="rId23"/>
    <p:sldId id="272" r:id="rId24"/>
    <p:sldId id="273" r:id="rId25"/>
    <p:sldId id="284" r:id="rId26"/>
    <p:sldId id="274" r:id="rId27"/>
    <p:sldId id="275" r:id="rId28"/>
    <p:sldId id="276" r:id="rId29"/>
    <p:sldId id="286" r:id="rId30"/>
    <p:sldId id="277" r:id="rId31"/>
    <p:sldId id="278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4FAB65-E3F3-4FD5-A9E7-EAB536185C9C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820FFD-490B-40C4-B5C3-F8F63B4D7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bolt.net/2006/07/19/what-happens-to-your-body-if-you-stop-smoking-right-no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healthk-12.uthscsa.edu/studentresources/AnatomyofBreathing3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6172200" cy="1447800"/>
          </a:xfrm>
        </p:spPr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www.cartage.org.lb/en/themes/Sciences/LifeScience/GeneralBiology/Physiology/RespiratorySystem/HumanRespiratory/humrespsys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438400"/>
            <a:ext cx="4848225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029200" cy="5541336"/>
          </a:xfrm>
        </p:spPr>
        <p:txBody>
          <a:bodyPr/>
          <a:lstStyle/>
          <a:p>
            <a:r>
              <a:rPr lang="en-US" dirty="0" smtClean="0"/>
              <a:t>Lungs</a:t>
            </a:r>
          </a:p>
          <a:p>
            <a:pPr lvl="1"/>
            <a:r>
              <a:rPr lang="en-US" dirty="0" smtClean="0"/>
              <a:t>Separated by the mediastinum</a:t>
            </a:r>
          </a:p>
          <a:p>
            <a:pPr lvl="1"/>
            <a:r>
              <a:rPr lang="en-US" dirty="0" smtClean="0"/>
              <a:t>Enclosed by diaphragm and thoracic cage</a:t>
            </a:r>
          </a:p>
          <a:p>
            <a:pPr lvl="1"/>
            <a:r>
              <a:rPr lang="en-US" dirty="0" smtClean="0"/>
              <a:t>Visceral Pleura: attaches to the surface of the lungs</a:t>
            </a:r>
          </a:p>
          <a:p>
            <a:pPr lvl="1"/>
            <a:r>
              <a:rPr lang="en-US" dirty="0" smtClean="0"/>
              <a:t>Parietal Pleura lines the thoracic cavity</a:t>
            </a:r>
          </a:p>
          <a:p>
            <a:pPr lvl="1"/>
            <a:r>
              <a:rPr lang="en-US" dirty="0" smtClean="0"/>
              <a:t>Each lobe is composed of alveoli, blood vessels, and supporting tissue</a:t>
            </a:r>
            <a:endParaRPr lang="en-US" dirty="0"/>
          </a:p>
        </p:txBody>
      </p:sp>
      <p:pic>
        <p:nvPicPr>
          <p:cNvPr id="16386" name="Picture 2" descr="http://www.odec.ca/projects/2005/thog5n0/public_html/lung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3909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umwa.org/images/jobs/lu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080000" cy="2743200"/>
          </a:xfrm>
          <a:prstGeom prst="rect">
            <a:avLst/>
          </a:prstGeom>
          <a:noFill/>
        </p:spPr>
      </p:pic>
      <p:pic>
        <p:nvPicPr>
          <p:cNvPr id="38916" name="Picture 4" descr="http://prdupl02.ynet.co.il/ForumFiles/11257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114800"/>
            <a:ext cx="5181600" cy="2481986"/>
          </a:xfrm>
          <a:prstGeom prst="rect">
            <a:avLst/>
          </a:prstGeom>
          <a:noFill/>
        </p:spPr>
      </p:pic>
      <p:pic>
        <p:nvPicPr>
          <p:cNvPr id="38918" name="Picture 6" descr="http://www.teeth.com.pk/blog/wp-content/uploads/2006/10/smokerslu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2819400" cy="254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"/>
            <a:ext cx="7924800" cy="746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Short Term Effect of Quitting Smoking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91400" cy="508413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 20 minutes</a:t>
            </a:r>
            <a:r>
              <a:rPr lang="en-US" dirty="0" smtClean="0"/>
              <a:t> your blood pressure will drop back down to normal. </a:t>
            </a:r>
          </a:p>
          <a:p>
            <a:r>
              <a:rPr lang="en-US" b="1" dirty="0" smtClean="0"/>
              <a:t>In 8 hours</a:t>
            </a:r>
            <a:r>
              <a:rPr lang="en-US" dirty="0" smtClean="0"/>
              <a:t> the carbon monoxide (a toxic gas) levels in your blood stream will drop by half, and oxygen levels will return to normal. </a:t>
            </a:r>
          </a:p>
          <a:p>
            <a:r>
              <a:rPr lang="en-US" b="1" dirty="0" smtClean="0"/>
              <a:t>In 48 hours</a:t>
            </a:r>
            <a:r>
              <a:rPr lang="en-US" dirty="0" smtClean="0"/>
              <a:t> your chance of having a heart attack will have decreased. All nicotine will have left your body. Your sense of taste and smell will return to a normal level. </a:t>
            </a:r>
          </a:p>
          <a:p>
            <a:r>
              <a:rPr lang="en-US" b="1" dirty="0" smtClean="0"/>
              <a:t>In 72 hours</a:t>
            </a:r>
            <a:r>
              <a:rPr lang="en-US" dirty="0" smtClean="0"/>
              <a:t> your bronchial tubes will relax, and your energy levels will increase. </a:t>
            </a:r>
          </a:p>
          <a:p>
            <a:r>
              <a:rPr lang="en-US" b="1" dirty="0" smtClean="0"/>
              <a:t>In 2 weeks</a:t>
            </a:r>
            <a:r>
              <a:rPr lang="en-US" dirty="0" smtClean="0"/>
              <a:t> your circulation will increase, and it will continue to improve for the next 10 weeks. </a:t>
            </a:r>
          </a:p>
          <a:p>
            <a:r>
              <a:rPr lang="en-US" b="1" dirty="0" smtClean="0"/>
              <a:t>In three to nine months</a:t>
            </a:r>
            <a:r>
              <a:rPr lang="en-US" dirty="0" smtClean="0"/>
              <a:t> coughs, wheezing and breathing problems will dissipate as your lung capacity improves by 10%. </a:t>
            </a:r>
          </a:p>
          <a:p>
            <a:r>
              <a:rPr lang="en-US" b="1" dirty="0" smtClean="0"/>
              <a:t>In 1 year</a:t>
            </a:r>
            <a:r>
              <a:rPr lang="en-US" dirty="0" smtClean="0"/>
              <a:t> your risk of having a heart attack will have dropped by half. </a:t>
            </a:r>
          </a:p>
          <a:p>
            <a:r>
              <a:rPr lang="en-US" b="1" dirty="0" smtClean="0"/>
              <a:t>In 5 years</a:t>
            </a:r>
            <a:r>
              <a:rPr lang="en-US" dirty="0" smtClean="0"/>
              <a:t> your risk of having a stroke returns to that of a non-smoker. </a:t>
            </a:r>
          </a:p>
          <a:p>
            <a:r>
              <a:rPr lang="en-US" b="1" dirty="0" smtClean="0"/>
              <a:t>In 10 years</a:t>
            </a:r>
            <a:r>
              <a:rPr lang="en-US" dirty="0" smtClean="0"/>
              <a:t> your risk of lung cancer will have returned to that of a non-smoker. </a:t>
            </a:r>
          </a:p>
          <a:p>
            <a:r>
              <a:rPr lang="en-US" b="1" dirty="0" smtClean="0"/>
              <a:t>In 15 years</a:t>
            </a:r>
            <a:r>
              <a:rPr lang="en-US" dirty="0" smtClean="0"/>
              <a:t> your risk of heart attack will have returned to that of a non-smoker. </a:t>
            </a:r>
          </a:p>
          <a:p>
            <a:pPr lvl="1"/>
            <a:r>
              <a:rPr lang="en-US" dirty="0" smtClean="0"/>
              <a:t>credit - </a:t>
            </a:r>
            <a:r>
              <a:rPr lang="en-US" dirty="0" err="1" smtClean="0">
                <a:hlinkClick r:id="rId2"/>
              </a:rPr>
              <a:t>Healthbolt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Breathing Mechanisms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 descr="http://pro.corbis.com/images/42-17322058.jpg?size=572&amp;uid=%7BB3E0FCD5-D9E3-436F-AAA2-428F6619A5E2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size of the thoracic cavity accompany inspiration and expiration</a:t>
            </a:r>
            <a:endParaRPr lang="en-US" dirty="0"/>
          </a:p>
        </p:txBody>
      </p:sp>
      <p:pic>
        <p:nvPicPr>
          <p:cNvPr id="14338" name="Picture 2" descr="http://www.singintune.org/breat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95600"/>
            <a:ext cx="4724400" cy="349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416"/>
            <a:ext cx="5029200" cy="4846320"/>
          </a:xfrm>
        </p:spPr>
        <p:txBody>
          <a:bodyPr/>
          <a:lstStyle/>
          <a:p>
            <a:r>
              <a:rPr lang="en-US" dirty="0" smtClean="0"/>
              <a:t>Atmospheric pressure forces air into the lungs</a:t>
            </a:r>
          </a:p>
          <a:p>
            <a:r>
              <a:rPr lang="en-US" dirty="0" smtClean="0"/>
              <a:t>Occurs when the pressure inside the alveoli decreases</a:t>
            </a:r>
          </a:p>
          <a:p>
            <a:pPr lvl="1"/>
            <a:r>
              <a:rPr lang="en-US" dirty="0" smtClean="0"/>
              <a:t>Diaphragm moves downward </a:t>
            </a:r>
          </a:p>
          <a:p>
            <a:pPr lvl="1"/>
            <a:r>
              <a:rPr lang="en-US" dirty="0" smtClean="0"/>
              <a:t>Thoracic cage moves upward and out</a:t>
            </a:r>
          </a:p>
          <a:p>
            <a:r>
              <a:rPr lang="en-US" dirty="0" smtClean="0"/>
              <a:t>Surface tension aids in lung expansion</a:t>
            </a:r>
            <a:endParaRPr lang="en-US" dirty="0"/>
          </a:p>
        </p:txBody>
      </p:sp>
      <p:pic>
        <p:nvPicPr>
          <p:cNvPr id="13314" name="Picture 2" descr="http://www.dkimages.com/discover/previews/836/90020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6004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876800" cy="4846320"/>
          </a:xfrm>
        </p:spPr>
        <p:txBody>
          <a:bodyPr/>
          <a:lstStyle/>
          <a:p>
            <a:r>
              <a:rPr lang="en-US" dirty="0" smtClean="0"/>
              <a:t>Elastic recoil of tissues and surface tension within alveoli provide the forces of expiration</a:t>
            </a:r>
          </a:p>
          <a:p>
            <a:pPr lvl="1"/>
            <a:r>
              <a:rPr lang="en-US" dirty="0" smtClean="0"/>
              <a:t>Thoracic and abdominal wall muscles aid expiration</a:t>
            </a:r>
            <a:endParaRPr lang="en-US" dirty="0"/>
          </a:p>
        </p:txBody>
      </p:sp>
      <p:pic>
        <p:nvPicPr>
          <p:cNvPr id="12290" name="Picture 2" descr="http://www.dkimages.com/discover/previews/863/75021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30670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Air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416"/>
            <a:ext cx="6096000" cy="4846320"/>
          </a:xfrm>
        </p:spPr>
        <p:txBody>
          <a:bodyPr/>
          <a:lstStyle/>
          <a:p>
            <a:r>
              <a:rPr lang="en-US" dirty="0" smtClean="0"/>
              <a:t>Respiratory cycle: one inspiration followed by one expiration</a:t>
            </a:r>
          </a:p>
          <a:p>
            <a:r>
              <a:rPr lang="en-US" dirty="0" smtClean="0"/>
              <a:t>Tidal Volume: amount of air that moves in/out during a single respiratory cycle</a:t>
            </a:r>
          </a:p>
          <a:p>
            <a:pPr lvl="1"/>
            <a:r>
              <a:rPr lang="en-US" dirty="0" smtClean="0"/>
              <a:t>Inspiration Reserve Volume: additional air that can be inhaled</a:t>
            </a:r>
          </a:p>
          <a:p>
            <a:pPr lvl="1"/>
            <a:r>
              <a:rPr lang="en-US" dirty="0" smtClean="0"/>
              <a:t>Expiratory Reserve Volume: additional air that can be exhaled</a:t>
            </a:r>
          </a:p>
          <a:p>
            <a:endParaRPr lang="en-US" dirty="0"/>
          </a:p>
        </p:txBody>
      </p:sp>
      <p:pic>
        <p:nvPicPr>
          <p:cNvPr id="11268" name="Picture 4" descr="http://www.encognitive.com/images/respiratory-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200400"/>
            <a:ext cx="28575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mfi.ku.dk/ppaulev/chapter16/images/16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32947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Air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4676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Residual Volume: air remaining in the lungs after a maximal expiration</a:t>
            </a:r>
          </a:p>
          <a:p>
            <a:r>
              <a:rPr lang="en-US" dirty="0" smtClean="0"/>
              <a:t>Vital Capacity: maximum amount of air a person can exhale after taking the deepest breath possible</a:t>
            </a:r>
          </a:p>
        </p:txBody>
      </p:sp>
      <p:pic>
        <p:nvPicPr>
          <p:cNvPr id="10242" name="Picture 2" descr="http://www.frca.co.uk/images/lung_v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52800"/>
            <a:ext cx="4724400" cy="3322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the tubes that remove the particles from incoming air </a:t>
            </a:r>
          </a:p>
          <a:p>
            <a:r>
              <a:rPr lang="en-US" dirty="0" smtClean="0"/>
              <a:t>Transport air to and from the lungs </a:t>
            </a:r>
          </a:p>
          <a:p>
            <a:r>
              <a:rPr lang="en-US" dirty="0" smtClean="0"/>
              <a:t>Respiration: gas exchange between body cells and atmosphere</a:t>
            </a:r>
          </a:p>
          <a:p>
            <a:pPr lvl="1"/>
            <a:r>
              <a:rPr lang="en-US" dirty="0" smtClean="0"/>
              <a:t>air sacs</a:t>
            </a:r>
            <a:endParaRPr lang="en-US" dirty="0"/>
          </a:p>
        </p:txBody>
      </p:sp>
      <p:pic>
        <p:nvPicPr>
          <p:cNvPr id="22530" name="Picture 2" descr="http://z.about.com/d/p/440/e/f/9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576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Air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8486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Inspiratory Capacity: maximum volume of air a person can inhale following exhalation of the tidal volume</a:t>
            </a:r>
          </a:p>
          <a:p>
            <a:r>
              <a:rPr lang="en-US" dirty="0" smtClean="0"/>
              <a:t>Functional residual capacity: volume of air that remains in the lungs after a person exhale the tidal volume</a:t>
            </a:r>
          </a:p>
          <a:p>
            <a:r>
              <a:rPr lang="en-US" dirty="0" smtClean="0"/>
              <a:t>Total Lung Capacity: vital capacity + residual volume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upload.wikimedia.org/wikipedia/commons/thumb/b/ba/LungCapacity.jpg/450px-LungCapa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001000" cy="6009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Control of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257800" cy="484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Normal breathing is rhythmic and involuntary</a:t>
            </a:r>
          </a:p>
          <a:p>
            <a:r>
              <a:rPr lang="en-US" dirty="0" smtClean="0"/>
              <a:t>Respiratory center: brain stem, pons, and medulla oblongata</a:t>
            </a:r>
          </a:p>
          <a:p>
            <a:r>
              <a:rPr lang="en-US" dirty="0" smtClean="0"/>
              <a:t>Medullary rhythmicity area: two neuron groups</a:t>
            </a:r>
          </a:p>
          <a:p>
            <a:pPr lvl="1"/>
            <a:r>
              <a:rPr lang="en-US" dirty="0" smtClean="0"/>
              <a:t>Dorsal respiratory group: basic breathing rhythm</a:t>
            </a:r>
          </a:p>
          <a:p>
            <a:pPr lvl="1"/>
            <a:r>
              <a:rPr lang="en-US" dirty="0" smtClean="0"/>
              <a:t>Ventral respiratory group: increases inspiratory and expiratory movements during forceful breathing</a:t>
            </a:r>
          </a:p>
          <a:p>
            <a:r>
              <a:rPr lang="en-US" dirty="0" smtClean="0"/>
              <a:t>Pneumotaxic area: regulates breathing rate</a:t>
            </a:r>
            <a:endParaRPr lang="en-US" dirty="0"/>
          </a:p>
        </p:txBody>
      </p:sp>
      <p:pic>
        <p:nvPicPr>
          <p:cNvPr id="8194" name="Picture 2" descr="http://www.octc.kctcs.edu/GCaplan/anat2/notes/Image2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28799"/>
            <a:ext cx="3562004" cy="366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Chemicals, stretching of the lung tissue, and emotional states</a:t>
            </a:r>
          </a:p>
          <a:p>
            <a:r>
              <a:rPr lang="en-US" dirty="0" smtClean="0"/>
              <a:t>Chemosensitive area: </a:t>
            </a:r>
          </a:p>
          <a:p>
            <a:pPr lvl="1"/>
            <a:r>
              <a:rPr lang="en-US" dirty="0" smtClean="0"/>
              <a:t>Blood concentrations of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30000" dirty="0" smtClean="0"/>
              <a:t>+</a:t>
            </a:r>
            <a:r>
              <a:rPr lang="en-US" dirty="0" smtClean="0"/>
              <a:t> influence chemoreceptors</a:t>
            </a:r>
          </a:p>
          <a:p>
            <a:pPr lvl="1"/>
            <a:r>
              <a:rPr lang="en-US" dirty="0" smtClean="0"/>
              <a:t>Stimulation of these receptors increases breathing rate</a:t>
            </a:r>
          </a:p>
          <a:p>
            <a:r>
              <a:rPr lang="en-US" dirty="0" smtClean="0"/>
              <a:t>Peripheral chemoreceptors: located in the walls of certain large arteries</a:t>
            </a:r>
          </a:p>
          <a:p>
            <a:pPr lvl="1"/>
            <a:r>
              <a:rPr lang="en-US" dirty="0" smtClean="0"/>
              <a:t>Sense low oxygen concentration</a:t>
            </a:r>
          </a:p>
          <a:p>
            <a:pPr lvl="1"/>
            <a:r>
              <a:rPr lang="en-US" dirty="0" smtClean="0"/>
              <a:t>Increases breathing rate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Affecting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4846320"/>
          </a:xfrm>
        </p:spPr>
        <p:txBody>
          <a:bodyPr/>
          <a:lstStyle/>
          <a:p>
            <a:r>
              <a:rPr lang="en-US" dirty="0" smtClean="0"/>
              <a:t>Overstretching lung tissue triggers an inflation reflex</a:t>
            </a:r>
          </a:p>
          <a:p>
            <a:pPr lvl="1"/>
            <a:r>
              <a:rPr lang="en-US" dirty="0" smtClean="0"/>
              <a:t>Shortens the duration of inspiratory movements</a:t>
            </a:r>
          </a:p>
          <a:p>
            <a:pPr lvl="1"/>
            <a:r>
              <a:rPr lang="en-US" dirty="0" smtClean="0"/>
              <a:t>Inflation reflex prevents over-inflation of the lungs during forceful breathing</a:t>
            </a:r>
          </a:p>
          <a:p>
            <a:r>
              <a:rPr lang="en-US" dirty="0" smtClean="0"/>
              <a:t>Hyperventilation: decreases blood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Very dangerous when done before swimming</a:t>
            </a:r>
            <a:endParaRPr lang="en-US" dirty="0"/>
          </a:p>
        </p:txBody>
      </p:sp>
      <p:pic>
        <p:nvPicPr>
          <p:cNvPr id="6146" name="Picture 2" descr="http://media-2.web.britannica.com/eb-media/37/92937-034-1E4EA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86019"/>
            <a:ext cx="4476750" cy="2771981"/>
          </a:xfrm>
          <a:prstGeom prst="rect">
            <a:avLst/>
          </a:prstGeom>
          <a:noFill/>
        </p:spPr>
      </p:pic>
      <p:pic>
        <p:nvPicPr>
          <p:cNvPr id="6148" name="Picture 4" descr="http://www.thewashingtonnote.com/152_282_hyperventi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20623"/>
            <a:ext cx="1905000" cy="2837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universe-review.ca/I10-13-respira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86884"/>
            <a:ext cx="8442834" cy="4080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990600"/>
          </a:xfrm>
        </p:spPr>
        <p:txBody>
          <a:bodyPr/>
          <a:lstStyle/>
          <a:p>
            <a:r>
              <a:rPr lang="en-US" dirty="0" smtClean="0"/>
              <a:t>Gas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graphics8.nytimes.com/images/2007/08/01/health/adam/8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81200"/>
            <a:ext cx="55245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Alveolar Gas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239000" cy="4846320"/>
          </a:xfrm>
        </p:spPr>
        <p:txBody>
          <a:bodyPr/>
          <a:lstStyle/>
          <a:p>
            <a:r>
              <a:rPr lang="en-US" dirty="0" smtClean="0"/>
              <a:t>Gas exchange occurs in the alveoli</a:t>
            </a:r>
          </a:p>
          <a:p>
            <a:r>
              <a:rPr lang="en-US" dirty="0" smtClean="0"/>
              <a:t>Alveoli: tiny air sacs clustered at the distal ends of alveolar ducts</a:t>
            </a:r>
          </a:p>
          <a:p>
            <a:r>
              <a:rPr lang="en-US" dirty="0" smtClean="0"/>
              <a:t>Respiratory membrane: consists of alveolar and capillary walls</a:t>
            </a:r>
          </a:p>
          <a:p>
            <a:pPr lvl="1"/>
            <a:r>
              <a:rPr lang="en-US" dirty="0" smtClean="0"/>
              <a:t>Blood and alveolar air exchange gases across membrane</a:t>
            </a:r>
            <a:endParaRPr lang="en-US" dirty="0"/>
          </a:p>
        </p:txBody>
      </p:sp>
      <p:pic>
        <p:nvPicPr>
          <p:cNvPr id="4098" name="Picture 2" descr="http://www.coolschool.ca/lor/BI12/unit11/U11L03/alveol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3124200" cy="287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Alveolar Gas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Diffusion across the respiratory membrane</a:t>
            </a:r>
          </a:p>
          <a:p>
            <a:pPr lvl="1"/>
            <a:r>
              <a:rPr lang="en-US" dirty="0" smtClean="0"/>
              <a:t>Partial pressure of a gas is proportional to the concentration of that gas in a mixture or the concentration dissolved in a liquid</a:t>
            </a:r>
          </a:p>
          <a:p>
            <a:pPr lvl="2"/>
            <a:r>
              <a:rPr lang="en-US" dirty="0" smtClean="0"/>
              <a:t>Gases diffuse from regions of higher partial pressure to lower partial pressure</a:t>
            </a:r>
          </a:p>
          <a:p>
            <a:pPr lvl="2"/>
            <a:r>
              <a:rPr lang="en-US" dirty="0" smtClean="0"/>
              <a:t>Oxygen diffuses from alveolar air into blood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diffuses from blood into alveolar air</a:t>
            </a:r>
            <a:endParaRPr lang="en-US" dirty="0"/>
          </a:p>
        </p:txBody>
      </p:sp>
      <p:pic>
        <p:nvPicPr>
          <p:cNvPr id="3076" name="Picture 4" descr="http://www.ambulancetechnicianstudy.co.uk/images/alveol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05000"/>
            <a:ext cx="26670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8/8b/Alveoli.svg/800px-Alveoli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76200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4846320"/>
          </a:xfrm>
        </p:spPr>
        <p:txBody>
          <a:bodyPr/>
          <a:lstStyle/>
          <a:p>
            <a:r>
              <a:rPr lang="en-US" dirty="0" smtClean="0"/>
              <a:t>Upper respiratory tract: nose, nasal cavity, paranasal sinuses, and pharynx</a:t>
            </a:r>
          </a:p>
          <a:p>
            <a:r>
              <a:rPr lang="en-US" dirty="0" smtClean="0"/>
              <a:t>Lower respiratory tract: larynx, trachea, bronchial tree, and lungs</a:t>
            </a:r>
            <a:endParaRPr lang="en-US" dirty="0"/>
          </a:p>
        </p:txBody>
      </p:sp>
      <p:pic>
        <p:nvPicPr>
          <p:cNvPr id="21506" name="Picture 2" descr="http://www.freewebs.com/soaring_sphincter_travel_agency/UR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3810000" cy="3048000"/>
          </a:xfrm>
          <a:prstGeom prst="rect">
            <a:avLst/>
          </a:prstGeom>
          <a:noFill/>
        </p:spPr>
      </p:pic>
      <p:pic>
        <p:nvPicPr>
          <p:cNvPr id="21508" name="Picture 4" descr="http://nursingcrib.com/wp-content/uploads/upper-respiratory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528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Gas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4846320"/>
          </a:xfrm>
        </p:spPr>
        <p:txBody>
          <a:bodyPr/>
          <a:lstStyle/>
          <a:p>
            <a:r>
              <a:rPr lang="en-US" dirty="0" smtClean="0"/>
              <a:t>Blood transports gases between the lungs and cells</a:t>
            </a:r>
          </a:p>
          <a:p>
            <a:r>
              <a:rPr lang="en-US" dirty="0" smtClean="0"/>
              <a:t>Oxygen Transport: blood transports O</a:t>
            </a:r>
            <a:r>
              <a:rPr lang="en-US" baseline="-25000" dirty="0" smtClean="0"/>
              <a:t>2</a:t>
            </a:r>
            <a:r>
              <a:rPr lang="en-US" dirty="0" smtClean="0"/>
              <a:t> with hemoglobin</a:t>
            </a:r>
          </a:p>
          <a:p>
            <a:pPr lvl="1"/>
            <a:r>
              <a:rPr lang="en-US" dirty="0" smtClean="0"/>
              <a:t>Oxyhemoglobin is unstable and releases its O</a:t>
            </a:r>
            <a:r>
              <a:rPr lang="en-US" baseline="-25000" dirty="0" smtClean="0"/>
              <a:t>2</a:t>
            </a:r>
            <a:r>
              <a:rPr lang="en-US" dirty="0" smtClean="0"/>
              <a:t> in regions where P</a:t>
            </a:r>
            <a:r>
              <a:rPr lang="en-US" baseline="-25000" dirty="0" smtClean="0"/>
              <a:t>O</a:t>
            </a:r>
            <a:r>
              <a:rPr lang="en-US" baseline="-36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is low</a:t>
            </a:r>
          </a:p>
          <a:p>
            <a:pPr lvl="1"/>
            <a:r>
              <a:rPr lang="en-US" dirty="0" smtClean="0"/>
              <a:t>More O</a:t>
            </a:r>
            <a:r>
              <a:rPr lang="en-US" baseline="-25000" dirty="0" smtClean="0"/>
              <a:t>2 </a:t>
            </a:r>
            <a:r>
              <a:rPr lang="en-US" dirty="0" smtClean="0"/>
              <a:t>is released when:</a:t>
            </a:r>
          </a:p>
          <a:p>
            <a:pPr lvl="2"/>
            <a:r>
              <a:rPr lang="en-US" dirty="0" smtClean="0"/>
              <a:t>Blood concentration of CO</a:t>
            </a:r>
            <a:r>
              <a:rPr lang="en-US" baseline="-25000" dirty="0" smtClean="0"/>
              <a:t>2</a:t>
            </a:r>
            <a:r>
              <a:rPr lang="en-US" dirty="0" smtClean="0"/>
              <a:t> increases</a:t>
            </a:r>
          </a:p>
          <a:p>
            <a:pPr lvl="2"/>
            <a:r>
              <a:rPr lang="en-US" dirty="0" smtClean="0"/>
              <a:t>Blood becomes more acidic</a:t>
            </a:r>
          </a:p>
          <a:p>
            <a:pPr lvl="2"/>
            <a:r>
              <a:rPr lang="en-US" dirty="0" smtClean="0"/>
              <a:t>Blood temperature increases</a:t>
            </a:r>
          </a:p>
        </p:txBody>
      </p:sp>
      <p:pic>
        <p:nvPicPr>
          <p:cNvPr id="2050" name="Picture 2" descr="http://www.chemistry.wustl.edu/%7Ecourses/genchem/Tutorials/Hemoglobin/images/hhemo_ri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86200"/>
            <a:ext cx="3200400" cy="2573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Dioxide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4846320"/>
          </a:xfrm>
        </p:spPr>
        <p:txBody>
          <a:bodyPr/>
          <a:lstStyle/>
          <a:p>
            <a:r>
              <a:rPr lang="en-US" dirty="0" smtClean="0"/>
              <a:t>May be carried in solution or bound to hemoglobin, or as a bicarbonate ion</a:t>
            </a:r>
          </a:p>
          <a:p>
            <a:pPr lvl="1"/>
            <a:r>
              <a:rPr lang="en-US" dirty="0" smtClean="0"/>
              <a:t>Most is transport in the form of bicarbonate ions</a:t>
            </a:r>
          </a:p>
          <a:p>
            <a:pPr lvl="1"/>
            <a:r>
              <a:rPr lang="en-US" dirty="0" smtClean="0"/>
              <a:t>Carbonic anhydrase: enzyme that speeds the reaction between CO</a:t>
            </a:r>
            <a:r>
              <a:rPr lang="en-US" baseline="-25000" dirty="0" smtClean="0"/>
              <a:t>2 </a:t>
            </a:r>
            <a:r>
              <a:rPr lang="en-US" dirty="0" smtClean="0"/>
              <a:t>and</a:t>
            </a:r>
            <a:r>
              <a:rPr lang="en-US" baseline="-25000" dirty="0" smtClean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to form carbonic acid</a:t>
            </a:r>
          </a:p>
          <a:p>
            <a:pPr lvl="2"/>
            <a:r>
              <a:rPr lang="en-US" dirty="0" smtClean="0"/>
              <a:t>Dissociates to release H</a:t>
            </a:r>
            <a:r>
              <a:rPr lang="en-US" baseline="30000" dirty="0" smtClean="0"/>
              <a:t>+</a:t>
            </a:r>
            <a:r>
              <a:rPr lang="en-US" dirty="0" smtClean="0"/>
              <a:t> and bicarbonate ions</a:t>
            </a:r>
            <a:endParaRPr lang="en-US" dirty="0"/>
          </a:p>
        </p:txBody>
      </p:sp>
      <p:pic>
        <p:nvPicPr>
          <p:cNvPr id="1026" name="Picture 2" descr="http://www.elp.manchester.ac.uk/pub_projects/2001/MNQC7NDS/gasexch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81400"/>
            <a:ext cx="356235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Anatomy of Breathing Flash Animation</a:t>
            </a:r>
            <a:endParaRPr lang="en-US" dirty="0" smtClean="0"/>
          </a:p>
          <a:p>
            <a:r>
              <a:rPr lang="en-US" dirty="0" smtClean="0"/>
              <a:t>http://teachhealthk-12.uthscsa.edu/studentresources/AnatomyofBreathing3.swf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Nose and Nasal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696200" cy="5617536"/>
          </a:xfrm>
        </p:spPr>
        <p:txBody>
          <a:bodyPr>
            <a:normAutofit/>
          </a:bodyPr>
          <a:lstStyle/>
          <a:p>
            <a:r>
              <a:rPr lang="en-US" dirty="0" smtClean="0"/>
              <a:t>Nose: bone and cartilage for support</a:t>
            </a:r>
          </a:p>
          <a:p>
            <a:pPr lvl="1"/>
            <a:r>
              <a:rPr lang="en-US" dirty="0" smtClean="0"/>
              <a:t>Nostrils: openings for air</a:t>
            </a:r>
          </a:p>
          <a:p>
            <a:r>
              <a:rPr lang="en-US" dirty="0" smtClean="0"/>
              <a:t>Nasal Cavity</a:t>
            </a:r>
          </a:p>
          <a:p>
            <a:pPr lvl="1"/>
            <a:r>
              <a:rPr lang="en-US" dirty="0" smtClean="0"/>
              <a:t>Nasal conchae: divides cavity into passageways</a:t>
            </a:r>
          </a:p>
          <a:p>
            <a:pPr lvl="2"/>
            <a:r>
              <a:rPr lang="en-US" dirty="0" smtClean="0"/>
              <a:t>Helps increase the surface area of mucous membranes</a:t>
            </a:r>
          </a:p>
          <a:p>
            <a:pPr lvl="1"/>
            <a:r>
              <a:rPr lang="en-US" dirty="0" smtClean="0"/>
              <a:t>Mucous Membrane filters, warms, and moistens incoming air</a:t>
            </a:r>
          </a:p>
          <a:p>
            <a:pPr lvl="1"/>
            <a:r>
              <a:rPr lang="en-US" dirty="0" smtClean="0"/>
              <a:t>Ciliary action carries particle                                     trapped in mucus to the pharynx,                                      where they are swallowed</a:t>
            </a:r>
          </a:p>
          <a:p>
            <a:pPr lvl="1"/>
            <a:endParaRPr lang="en-US" dirty="0"/>
          </a:p>
        </p:txBody>
      </p:sp>
      <p:pic>
        <p:nvPicPr>
          <p:cNvPr id="20484" name="Picture 4" descr="http://graphics8.nytimes.com/images/2007/08/01/health/adam/9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/>
          <a:lstStyle/>
          <a:p>
            <a:r>
              <a:rPr lang="en-US" dirty="0" smtClean="0"/>
              <a:t>Other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4846320"/>
          </a:xfrm>
        </p:spPr>
        <p:txBody>
          <a:bodyPr/>
          <a:lstStyle/>
          <a:p>
            <a:r>
              <a:rPr lang="en-US" dirty="0" smtClean="0"/>
              <a:t>Paranasal Sinuses</a:t>
            </a:r>
          </a:p>
          <a:p>
            <a:pPr lvl="1"/>
            <a:r>
              <a:rPr lang="en-US" dirty="0" smtClean="0"/>
              <a:t>Spaces in the bones of the skull that open into the nasal cavity</a:t>
            </a:r>
          </a:p>
          <a:p>
            <a:pPr lvl="1"/>
            <a:r>
              <a:rPr lang="en-US" dirty="0" smtClean="0"/>
              <a:t>Lined with mucous membranes	</a:t>
            </a:r>
          </a:p>
          <a:p>
            <a:r>
              <a:rPr lang="en-US" dirty="0" smtClean="0"/>
              <a:t>Pharynx: behind the oral cavity and between the nasal cavity and larynx</a:t>
            </a:r>
          </a:p>
          <a:p>
            <a:pPr lvl="1"/>
            <a:r>
              <a:rPr lang="en-US" dirty="0" smtClean="0"/>
              <a:t>Passageway for air and food</a:t>
            </a:r>
          </a:p>
          <a:p>
            <a:endParaRPr lang="en-US" dirty="0"/>
          </a:p>
        </p:txBody>
      </p:sp>
      <p:pic>
        <p:nvPicPr>
          <p:cNvPr id="19458" name="Picture 2" descr="http://a248.e.akamai.net/7/248/430/20080327144037/www.mercksource.com/ppdocs/us/common/dorlands/dorland/images/sinus_s.%20paranasales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107232"/>
            <a:ext cx="3429000" cy="2426918"/>
          </a:xfrm>
          <a:prstGeom prst="rect">
            <a:avLst/>
          </a:prstGeom>
          <a:noFill/>
        </p:spPr>
      </p:pic>
      <p:pic>
        <p:nvPicPr>
          <p:cNvPr id="19460" name="Picture 4" descr="http://levelfive.com/ZINA/IMAGES/Anatomical/phary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124200"/>
            <a:ext cx="296724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391400" cy="5617536"/>
          </a:xfrm>
        </p:spPr>
        <p:txBody>
          <a:bodyPr/>
          <a:lstStyle/>
          <a:p>
            <a:r>
              <a:rPr lang="en-US" dirty="0" smtClean="0"/>
              <a:t>Larynx: conducts air and helps prevent foreign objects from entering the trachea</a:t>
            </a:r>
          </a:p>
          <a:p>
            <a:pPr lvl="1"/>
            <a:r>
              <a:rPr lang="en-US" dirty="0" smtClean="0"/>
              <a:t>Composed of muscles and cartilages</a:t>
            </a:r>
          </a:p>
          <a:p>
            <a:pPr lvl="1"/>
            <a:r>
              <a:rPr lang="en-US" dirty="0" smtClean="0"/>
              <a:t>Lined with mucous membranes</a:t>
            </a:r>
          </a:p>
          <a:p>
            <a:pPr lvl="1"/>
            <a:r>
              <a:rPr lang="en-US" dirty="0" smtClean="0"/>
              <a:t>Contains vocal cords</a:t>
            </a:r>
          </a:p>
          <a:p>
            <a:pPr lvl="2"/>
            <a:r>
              <a:rPr lang="en-US" dirty="0" smtClean="0"/>
              <a:t>Vibrate from side to side to produce sound with air passes</a:t>
            </a:r>
          </a:p>
          <a:p>
            <a:pPr lvl="1"/>
            <a:r>
              <a:rPr lang="en-US" dirty="0" smtClean="0"/>
              <a:t>Glottis and epiglottis help prevent foods and liquids from entering the trachea</a:t>
            </a:r>
            <a:endParaRPr lang="en-US" dirty="0"/>
          </a:p>
        </p:txBody>
      </p:sp>
      <p:pic>
        <p:nvPicPr>
          <p:cNvPr id="18434" name="Picture 2" descr="http://graphics8.nytimes.com/images/2007/08/01/health/adam/19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75760"/>
            <a:ext cx="3352800" cy="268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nlm.nih.gov/medlineplus/ency/images/ency/fullsize/19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676275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Other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562600" cy="5465136"/>
          </a:xfrm>
        </p:spPr>
        <p:txBody>
          <a:bodyPr/>
          <a:lstStyle/>
          <a:p>
            <a:r>
              <a:rPr lang="en-US" dirty="0" smtClean="0"/>
              <a:t>Trachea: extends into the thoracic cavity in </a:t>
            </a:r>
            <a:r>
              <a:rPr lang="en-US" dirty="0" smtClean="0"/>
              <a:t>front </a:t>
            </a:r>
            <a:r>
              <a:rPr lang="en-US" dirty="0" smtClean="0"/>
              <a:t>of the esophagus</a:t>
            </a:r>
          </a:p>
          <a:p>
            <a:pPr lvl="1"/>
            <a:r>
              <a:rPr lang="en-US" dirty="0" smtClean="0"/>
              <a:t>Divides into the right and left bronchi</a:t>
            </a:r>
          </a:p>
          <a:p>
            <a:r>
              <a:rPr lang="en-US" dirty="0" smtClean="0"/>
              <a:t>Bronchial Tree</a:t>
            </a:r>
          </a:p>
          <a:p>
            <a:pPr lvl="1"/>
            <a:r>
              <a:rPr lang="en-US" dirty="0" smtClean="0"/>
              <a:t>Consists of branched air passages</a:t>
            </a:r>
          </a:p>
          <a:p>
            <a:pPr lvl="1"/>
            <a:r>
              <a:rPr lang="en-US" dirty="0" smtClean="0"/>
              <a:t>Lead form the trachea to air sacs</a:t>
            </a:r>
          </a:p>
          <a:p>
            <a:pPr lvl="1"/>
            <a:r>
              <a:rPr lang="en-US" dirty="0" smtClean="0"/>
              <a:t>Alveoli: at the distal end of the narrowest tubes</a:t>
            </a:r>
          </a:p>
          <a:p>
            <a:pPr lvl="2"/>
            <a:r>
              <a:rPr lang="en-US" dirty="0" smtClean="0"/>
              <a:t>Alveolar ducts</a:t>
            </a:r>
            <a:endParaRPr lang="en-US" dirty="0"/>
          </a:p>
        </p:txBody>
      </p:sp>
      <p:pic>
        <p:nvPicPr>
          <p:cNvPr id="17410" name="Picture 2" descr="http://www.naturalhealthschool.com/img/trache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704" y="1371600"/>
            <a:ext cx="3531296" cy="38862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academic.kellogg.cc.mi.us/herbrandsonc/bio201_McKinley/f25-8_bronchial_tree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5943600" cy="650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1479</TotalTime>
  <Words>1029</Words>
  <Application>Microsoft Office PowerPoint</Application>
  <PresentationFormat>On-screen Show (4:3)</PresentationFormat>
  <Paragraphs>130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The Respiratory System</vt:lpstr>
      <vt:lpstr>Introduction</vt:lpstr>
      <vt:lpstr>Organs</vt:lpstr>
      <vt:lpstr>Nose and Nasal cavity</vt:lpstr>
      <vt:lpstr>Other Organs</vt:lpstr>
      <vt:lpstr>Other Organs</vt:lpstr>
      <vt:lpstr>Slide 7</vt:lpstr>
      <vt:lpstr>Other Organs</vt:lpstr>
      <vt:lpstr>Slide 9</vt:lpstr>
      <vt:lpstr>Other Organs</vt:lpstr>
      <vt:lpstr>Slide 11</vt:lpstr>
      <vt:lpstr>Short Term Effect of Quitting Smoking </vt:lpstr>
      <vt:lpstr>Breathing Mechanisms</vt:lpstr>
      <vt:lpstr>Breathing Mechanisms</vt:lpstr>
      <vt:lpstr>Inspiration</vt:lpstr>
      <vt:lpstr>Expiration</vt:lpstr>
      <vt:lpstr>Respiratory Air Volumes</vt:lpstr>
      <vt:lpstr>Slide 18</vt:lpstr>
      <vt:lpstr>Respiratory Air capacity</vt:lpstr>
      <vt:lpstr>Respiratory Air capacity</vt:lpstr>
      <vt:lpstr>Slide 21</vt:lpstr>
      <vt:lpstr>Control of breathing</vt:lpstr>
      <vt:lpstr>Factors Affecting Breathing</vt:lpstr>
      <vt:lpstr>Factors Affecting Breathing</vt:lpstr>
      <vt:lpstr>Breathing Mechanism</vt:lpstr>
      <vt:lpstr>Gas exchange</vt:lpstr>
      <vt:lpstr>Alveolar Gas Exchange </vt:lpstr>
      <vt:lpstr>Alveolar Gas Exchange </vt:lpstr>
      <vt:lpstr>Slide 29</vt:lpstr>
      <vt:lpstr>Gas Transport</vt:lpstr>
      <vt:lpstr>Carbon Dioxide Transport</vt:lpstr>
      <vt:lpstr>Slide 32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default</dc:creator>
  <cp:lastModifiedBy>default</cp:lastModifiedBy>
  <cp:revision>88</cp:revision>
  <dcterms:created xsi:type="dcterms:W3CDTF">2009-05-07T13:59:38Z</dcterms:created>
  <dcterms:modified xsi:type="dcterms:W3CDTF">2010-04-27T18:23:27Z</dcterms:modified>
</cp:coreProperties>
</file>