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85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81" r:id="rId21"/>
    <p:sldId id="277" r:id="rId22"/>
    <p:sldId id="279" r:id="rId23"/>
    <p:sldId id="280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4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09A4492-4240-4586-8DF0-5CEE50C0992D}" type="datetimeFigureOut">
              <a:rPr lang="en-US"/>
              <a:pPr/>
              <a:t>12/8/2009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8C6B4718-F0C3-4257-B8EF-4BD2981D6A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9388A-E995-4665-9318-185CE57D7E8F}" type="datetimeFigureOut">
              <a:rPr lang="en-US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C03A-C584-4EF2-B79A-F398DC815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37E7-B975-451F-96A2-E9ABD3BA8ADB}" type="datetimeFigureOut">
              <a:rPr lang="en-US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E4F1-F969-425D-9A2C-FD486A7D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EE08A-ACB4-4E3D-9447-D4458C2D73CB}" type="datetimeFigureOut">
              <a:rPr lang="en-US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8440-786D-473B-81EA-403A7B10F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B45D16-B436-4272-A1BA-78518A232698}" type="datetimeFigureOut">
              <a:rPr lang="en-US"/>
              <a:pPr>
                <a:defRPr/>
              </a:pPr>
              <a:t>12/8/2009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6A6359-FDF1-4FDF-B89C-D3AA6EC58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8305800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500" b="1" dirty="0" smtClean="0">
                <a:latin typeface="+mj-lt"/>
              </a:rPr>
              <a:t>Oxidation-Reduction Reactions</a:t>
            </a:r>
          </a:p>
          <a:p>
            <a:pPr>
              <a:spcBef>
                <a:spcPct val="50000"/>
              </a:spcBef>
            </a:pPr>
            <a:endParaRPr lang="en-US" sz="4500" b="1" dirty="0">
              <a:solidFill>
                <a:srgbClr val="CC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Oxidation Numbers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A positive or negative number assigned to an atom to indicate its degree of oxidation or reduction.</a:t>
            </a:r>
          </a:p>
          <a:p>
            <a:r>
              <a:rPr lang="en-US" dirty="0" smtClean="0">
                <a:latin typeface="Constantia" pitchFamily="18" charset="0"/>
              </a:rPr>
              <a:t>Rule of Thumb: when bonded, the oxidation number is the same as its ionic charge.</a:t>
            </a:r>
          </a:p>
          <a:p>
            <a:r>
              <a:rPr lang="en-US" dirty="0" smtClean="0">
                <a:latin typeface="Constantia" pitchFamily="18" charset="0"/>
              </a:rPr>
              <a:t>In a chemical reaction: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Increase in oxidation number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oxidation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Decrease in oxidation number  reduction</a:t>
            </a:r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4000" dirty="0" smtClean="0">
                <a:latin typeface="Calibri" pitchFamily="34" charset="0"/>
              </a:rPr>
              <a:t>Rules for Assigning Oxidation Numbers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4876801"/>
          </a:xfrm>
        </p:spPr>
        <p:txBody>
          <a:bodyPr/>
          <a:lstStyle/>
          <a:p>
            <a:r>
              <a:rPr lang="en-US" sz="2200" dirty="0" smtClean="0">
                <a:latin typeface="Constantia" pitchFamily="18" charset="0"/>
              </a:rPr>
              <a:t>Monatomic ions equal ionic charge; </a:t>
            </a:r>
            <a:r>
              <a:rPr lang="en-US" sz="2000" dirty="0" smtClean="0">
                <a:latin typeface="Constantia" pitchFamily="18" charset="0"/>
              </a:rPr>
              <a:t>Br</a:t>
            </a:r>
            <a:r>
              <a:rPr lang="en-US" sz="2000" baseline="30000" dirty="0" smtClean="0">
                <a:latin typeface="Constantia" pitchFamily="18" charset="0"/>
              </a:rPr>
              <a:t>1-</a:t>
            </a:r>
            <a:r>
              <a:rPr lang="en-US" sz="2000" dirty="0" smtClean="0">
                <a:latin typeface="Constantia" pitchFamily="18" charset="0"/>
              </a:rPr>
              <a:t>: -1</a:t>
            </a:r>
          </a:p>
          <a:p>
            <a:r>
              <a:rPr lang="en-US" sz="2200" dirty="0" smtClean="0">
                <a:latin typeface="Constantia" pitchFamily="18" charset="0"/>
              </a:rPr>
              <a:t>H: compounds is +1; metal hydrides is -1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H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O: +1, </a:t>
            </a:r>
            <a:r>
              <a:rPr lang="en-US" sz="2000" dirty="0" err="1" smtClean="0">
                <a:latin typeface="Constantia" pitchFamily="18" charset="0"/>
              </a:rPr>
              <a:t>NaH</a:t>
            </a:r>
            <a:r>
              <a:rPr lang="en-US" sz="2000" dirty="0" smtClean="0">
                <a:latin typeface="Constantia" pitchFamily="18" charset="0"/>
              </a:rPr>
              <a:t>: -1</a:t>
            </a:r>
          </a:p>
          <a:p>
            <a:r>
              <a:rPr lang="en-US" sz="2200" dirty="0" smtClean="0">
                <a:latin typeface="Constantia" pitchFamily="18" charset="0"/>
              </a:rPr>
              <a:t>O: compounds is -2; peroxides is -1, or in compounds with F it’s +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H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O: -2, H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O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: -1</a:t>
            </a:r>
          </a:p>
          <a:p>
            <a:r>
              <a:rPr lang="en-US" sz="2200" dirty="0" smtClean="0">
                <a:latin typeface="Constantia" pitchFamily="18" charset="0"/>
              </a:rPr>
              <a:t>Atoms in elemental form or diatomic is 0.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S: 0, H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: 0</a:t>
            </a:r>
          </a:p>
          <a:p>
            <a:r>
              <a:rPr lang="en-US" sz="2200" dirty="0" smtClean="0">
                <a:latin typeface="Constantia" pitchFamily="18" charset="0"/>
              </a:rPr>
              <a:t>For compound, the sum of oxidation numbers must equal 0.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H</a:t>
            </a:r>
            <a:r>
              <a:rPr lang="en-US" sz="2000" baseline="-25000" dirty="0" smtClean="0">
                <a:latin typeface="Constantia" pitchFamily="18" charset="0"/>
              </a:rPr>
              <a:t>2</a:t>
            </a:r>
            <a:r>
              <a:rPr lang="en-US" sz="2000" dirty="0" smtClean="0">
                <a:latin typeface="Constantia" pitchFamily="18" charset="0"/>
              </a:rPr>
              <a:t>O 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	 </a:t>
            </a:r>
            <a:r>
              <a:rPr lang="en-US" sz="2000" dirty="0" smtClean="0">
                <a:latin typeface="Constantia" pitchFamily="18" charset="0"/>
              </a:rPr>
              <a:t> H(+1), O(-2) 	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 	2(+1) + 1(-2) =0</a:t>
            </a:r>
            <a:endParaRPr lang="en-US" sz="2000" dirty="0" smtClean="0">
              <a:latin typeface="Constantia" pitchFamily="18" charset="0"/>
            </a:endParaRPr>
          </a:p>
          <a:p>
            <a:r>
              <a:rPr lang="en-US" sz="2200" dirty="0" smtClean="0">
                <a:latin typeface="Constantia" pitchFamily="18" charset="0"/>
              </a:rPr>
              <a:t>For a polyatomic ion, the sum of the oxidation numbers must equal the ionic charge of the ion.</a:t>
            </a:r>
          </a:p>
          <a:p>
            <a:pPr lvl="1"/>
            <a:r>
              <a:rPr lang="en-US" sz="2000" dirty="0" smtClean="0">
                <a:latin typeface="Constantia" pitchFamily="18" charset="0"/>
              </a:rPr>
              <a:t>NO</a:t>
            </a:r>
            <a:r>
              <a:rPr lang="en-US" sz="2000" baseline="-25000" dirty="0" smtClean="0">
                <a:latin typeface="Constantia" pitchFamily="18" charset="0"/>
              </a:rPr>
              <a:t>3</a:t>
            </a:r>
            <a:r>
              <a:rPr lang="en-US" sz="2000" baseline="30000" dirty="0" smtClean="0">
                <a:latin typeface="Constantia" pitchFamily="18" charset="0"/>
              </a:rPr>
              <a:t>2-</a:t>
            </a:r>
            <a:r>
              <a:rPr lang="en-US" sz="2200" dirty="0" smtClean="0">
                <a:latin typeface="Constantia" pitchFamily="18" charset="0"/>
              </a:rPr>
              <a:t>  : N(4),  O(-2) </a:t>
            </a:r>
            <a:r>
              <a:rPr lang="en-US" sz="2200" dirty="0" smtClean="0">
                <a:latin typeface="Constantia" pitchFamily="18" charset="0"/>
                <a:sym typeface="Wingdings" pitchFamily="2" charset="2"/>
              </a:rPr>
              <a:t> 1(+4) + 3(-2) = 2-</a:t>
            </a:r>
            <a:endParaRPr lang="en-US" sz="2000" baseline="300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8953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Oxidation Number Practice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7924800" cy="5333999"/>
          </a:xfrm>
        </p:spPr>
        <p:txBody>
          <a:bodyPr/>
          <a:lstStyle/>
          <a:p>
            <a:r>
              <a:rPr lang="en-US" dirty="0" err="1" smtClean="0">
                <a:latin typeface="Constantia" pitchFamily="18" charset="0"/>
              </a:rPr>
              <a:t>NaCl</a:t>
            </a:r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(+1,-1)</a:t>
            </a:r>
          </a:p>
          <a:p>
            <a:r>
              <a:rPr lang="en-US" dirty="0" smtClean="0">
                <a:latin typeface="Constantia" pitchFamily="18" charset="0"/>
              </a:rPr>
              <a:t>H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(+1,-2)</a:t>
            </a:r>
          </a:p>
          <a:p>
            <a:r>
              <a:rPr lang="en-US" dirty="0" smtClean="0">
                <a:latin typeface="Constantia" pitchFamily="18" charset="0"/>
              </a:rPr>
              <a:t>SO</a:t>
            </a:r>
            <a:r>
              <a:rPr lang="en-US" baseline="-25000" dirty="0" smtClean="0">
                <a:latin typeface="Constantia" pitchFamily="18" charset="0"/>
              </a:rPr>
              <a:t>2			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(+4, -2)</a:t>
            </a:r>
          </a:p>
          <a:p>
            <a:r>
              <a:rPr lang="en-US" dirty="0" smtClean="0">
                <a:latin typeface="Constantia" pitchFamily="18" charset="0"/>
              </a:rPr>
              <a:t>CO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baseline="30000" dirty="0" smtClean="0">
                <a:latin typeface="Constantia" pitchFamily="18" charset="0"/>
              </a:rPr>
              <a:t>2-		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(+4,-2)</a:t>
            </a:r>
          </a:p>
          <a:p>
            <a:r>
              <a:rPr lang="en-US" dirty="0" smtClean="0">
                <a:latin typeface="Constantia" pitchFamily="18" charset="0"/>
              </a:rPr>
              <a:t>Na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SO</a:t>
            </a:r>
            <a:r>
              <a:rPr lang="en-US" baseline="-25000" dirty="0" smtClean="0">
                <a:latin typeface="Constantia" pitchFamily="18" charset="0"/>
              </a:rPr>
              <a:t>4		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(+1,+6,-2)</a:t>
            </a:r>
          </a:p>
          <a:p>
            <a:pPr>
              <a:buNone/>
            </a:pPr>
            <a:endParaRPr lang="en-US" dirty="0" smtClean="0">
              <a:latin typeface="Constant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447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 dirty="0" smtClean="0">
                <a:latin typeface="Calibri" pitchFamily="34" charset="0"/>
              </a:rPr>
              <a:t>Oxidation-Number Changes in Chemical Reactions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300" dirty="0" smtClean="0">
                <a:latin typeface="Constantia" pitchFamily="18" charset="0"/>
              </a:rPr>
              <a:t> +1  +5 -2       0      +2  +5  -2            0</a:t>
            </a:r>
          </a:p>
          <a:p>
            <a:r>
              <a:rPr lang="en-US" dirty="0" smtClean="0">
                <a:latin typeface="Constantia" pitchFamily="18" charset="0"/>
              </a:rPr>
              <a:t>2AgNO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+Cu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Cu(NO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)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+ 2Ag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Ag: reduced		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Cu: oxidized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  <a:sym typeface="Wingdings" pitchFamily="2" charset="2"/>
              </a:rPr>
              <a:t>Let’s Try These: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Cl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+ 2HBr  2HCl +Br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2KNO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2KNO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Answers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  <a:sym typeface="Wingdings" pitchFamily="2" charset="2"/>
              </a:rPr>
              <a:t>Let’s Try These: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0        +1 -1        +1  -1    0                    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Cl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+ 2HBr  2HCl +Br</a:t>
            </a: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  0       0       +1   -2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+1 +5 -2     +1 +3 -2    0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2KNO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2KNO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  <a:p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Balancing </a:t>
            </a:r>
            <a:r>
              <a:rPr lang="en-US" dirty="0" err="1" smtClean="0">
                <a:latin typeface="Calibri" pitchFamily="34" charset="0"/>
              </a:rPr>
              <a:t>Redox</a:t>
            </a:r>
            <a:r>
              <a:rPr lang="en-US" dirty="0" smtClean="0">
                <a:latin typeface="Calibri" pitchFamily="34" charset="0"/>
              </a:rPr>
              <a:t> Reactions</a:t>
            </a:r>
          </a:p>
        </p:txBody>
      </p:sp>
      <p:sp>
        <p:nvSpPr>
          <p:cNvPr id="66565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en-US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 to tell if it’s a </a:t>
            </a:r>
            <a:r>
              <a:rPr lang="en-US" dirty="0" err="1" smtClean="0">
                <a:latin typeface="Calibri" pitchFamily="34" charset="0"/>
              </a:rPr>
              <a:t>redox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rxn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If the oxidation number of an element in a reacting species changes</a:t>
            </a:r>
          </a:p>
          <a:p>
            <a:r>
              <a:rPr lang="en-US" dirty="0" smtClean="0">
                <a:latin typeface="Constantia" pitchFamily="18" charset="0"/>
              </a:rPr>
              <a:t> 0       0       +2  -2</a:t>
            </a:r>
          </a:p>
          <a:p>
            <a:r>
              <a:rPr lang="en-US" dirty="0" smtClean="0">
                <a:latin typeface="Constantia" pitchFamily="18" charset="0"/>
              </a:rPr>
              <a:t>N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 + O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2NO</a:t>
            </a:r>
          </a:p>
          <a:p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Balancing by Oxidation No.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35163"/>
            <a:ext cx="8229600" cy="4618037"/>
          </a:xfrm>
        </p:spPr>
        <p:txBody>
          <a:bodyPr/>
          <a:lstStyle/>
          <a:p>
            <a:pPr marL="495300" indent="-495300">
              <a:buFont typeface="Wingdings 2" pitchFamily="18" charset="2"/>
              <a:buAutoNum type="arabicParenR"/>
            </a:pPr>
            <a:r>
              <a:rPr lang="en-US" dirty="0" smtClean="0">
                <a:latin typeface="Constantia" pitchFamily="18" charset="0"/>
              </a:rPr>
              <a:t>Assign oxidation numbers to all the atoms</a:t>
            </a:r>
          </a:p>
          <a:p>
            <a:pPr marL="850900" lvl="1" indent="-457200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</a:t>
            </a:r>
            <a:r>
              <a:rPr lang="en-US" sz="2000" dirty="0" smtClean="0">
                <a:latin typeface="Constantia" pitchFamily="18" charset="0"/>
              </a:rPr>
              <a:t>+3  -2          +2 -2        0        +4 -2</a:t>
            </a:r>
          </a:p>
          <a:p>
            <a:pPr marL="850900" lvl="1" indent="-457200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Fe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 +  CO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 Fe  +  CO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endParaRPr lang="en-US" baseline="-25000" dirty="0" smtClean="0">
              <a:latin typeface="Constantia" pitchFamily="18" charset="0"/>
            </a:endParaRPr>
          </a:p>
          <a:p>
            <a:pPr marL="495300" indent="-495300">
              <a:buFont typeface="Wingdings 2" pitchFamily="18" charset="2"/>
              <a:buAutoNum type="arabicParenR"/>
            </a:pPr>
            <a:r>
              <a:rPr lang="en-US" dirty="0" smtClean="0">
                <a:latin typeface="Constantia" pitchFamily="18" charset="0"/>
              </a:rPr>
              <a:t>Identify which atoms are oxidized and reduced.      </a:t>
            </a:r>
          </a:p>
          <a:p>
            <a:pPr marL="495300" indent="-495300">
              <a:buFont typeface="Wingdings 2" pitchFamily="18" charset="2"/>
              <a:buAutoNum type="arabicParenR"/>
            </a:pPr>
            <a:r>
              <a:rPr lang="en-US" dirty="0" smtClean="0">
                <a:latin typeface="Constantia" pitchFamily="18" charset="0"/>
              </a:rPr>
              <a:t>Use brackets to connect that atoms undergoing oxidation, and other set for those reduced.</a:t>
            </a:r>
          </a:p>
          <a:p>
            <a:pPr marL="850900" lvl="1" indent="-457200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                        </a:t>
            </a:r>
            <a:r>
              <a:rPr lang="en-US" sz="2000" dirty="0" smtClean="0">
                <a:latin typeface="Constantia" pitchFamily="18" charset="0"/>
              </a:rPr>
              <a:t>+2   Oxidation</a:t>
            </a:r>
            <a:r>
              <a:rPr lang="en-US" dirty="0" smtClean="0">
                <a:latin typeface="Constantia" pitchFamily="18" charset="0"/>
              </a:rPr>
              <a:t>  </a:t>
            </a:r>
          </a:p>
          <a:p>
            <a:pPr marL="850900" lvl="1" indent="-457200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</a:t>
            </a:r>
            <a:r>
              <a:rPr lang="en-US" sz="2000" dirty="0" smtClean="0">
                <a:latin typeface="Constantia" pitchFamily="18" charset="0"/>
              </a:rPr>
              <a:t>+3  -2          +2 -2        0        +4 -2</a:t>
            </a:r>
          </a:p>
          <a:p>
            <a:pPr marL="850900" lvl="1" indent="-457200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Fe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 +  CO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 Fe  +  CO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endParaRPr lang="en-US" dirty="0" smtClean="0">
              <a:latin typeface="Constantia" pitchFamily="18" charset="0"/>
            </a:endParaRPr>
          </a:p>
          <a:p>
            <a:pPr marL="495300" indent="-495300">
              <a:buFont typeface="Wingdings 2" pitchFamily="18" charset="2"/>
              <a:buNone/>
            </a:pPr>
            <a:r>
              <a:rPr lang="en-US" sz="2000" dirty="0" smtClean="0">
                <a:latin typeface="Constantia" pitchFamily="18" charset="0"/>
              </a:rPr>
              <a:t>                      -3 reduction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6002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1600200" y="6324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 flipV="1">
            <a:off x="388620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V="1">
            <a:off x="2667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26670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4572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Balancing by Oxidation No.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Make the total increase in oxidation number equal the total decrease using coefficients</a:t>
            </a:r>
          </a:p>
          <a:p>
            <a:pPr lvl="1">
              <a:buFont typeface="Wingdings 2" pitchFamily="18" charset="2"/>
              <a:buNone/>
            </a:pPr>
            <a:r>
              <a:rPr lang="en-US" sz="2000" dirty="0" smtClean="0">
                <a:latin typeface="Constantia" pitchFamily="18" charset="0"/>
              </a:rPr>
              <a:t>                            (+2)x3=6</a:t>
            </a:r>
            <a:r>
              <a:rPr lang="en-US" dirty="0" smtClean="0">
                <a:latin typeface="Constantia" pitchFamily="18" charset="0"/>
              </a:rPr>
              <a:t>  </a:t>
            </a:r>
          </a:p>
          <a:p>
            <a:pPr lvl="1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</a:t>
            </a:r>
            <a:r>
              <a:rPr lang="en-US" sz="2000" dirty="0" smtClean="0">
                <a:latin typeface="Constantia" pitchFamily="18" charset="0"/>
              </a:rPr>
              <a:t>+3  -2          +2 -2        0        +4 -2</a:t>
            </a:r>
          </a:p>
          <a:p>
            <a:pPr lvl="1">
              <a:buFont typeface="Wingdings 2" pitchFamily="18" charset="2"/>
              <a:buNone/>
            </a:pPr>
            <a:r>
              <a:rPr lang="en-US" dirty="0" smtClean="0">
                <a:latin typeface="Constantia" pitchFamily="18" charset="0"/>
              </a:rPr>
              <a:t>	Fe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 +  3CO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 2Fe  +  3CO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endParaRPr lang="en-US" dirty="0" smtClean="0">
              <a:latin typeface="Constanti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nstantia" pitchFamily="18" charset="0"/>
              </a:rPr>
              <a:t>                      (-3)x2=6</a:t>
            </a:r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Make sure the equation is balanced for both atoms and charge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latin typeface="Constantia" pitchFamily="18" charset="0"/>
            </a:endParaRP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 flipV="1">
            <a:off x="25146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25146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44196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2954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1295400" y="4495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V="1">
            <a:off x="35052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Let’s Practice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KClO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Constantia" pitchFamily="18" charset="0"/>
                <a:sym typeface="Wingdings" pitchFamily="2" charset="2"/>
              </a:rPr>
              <a:t>KCl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HNO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HI  NO + I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Bi2S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HNO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Bi(NO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) 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 + S + 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SbCl5 + KI  SbCl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</a:t>
            </a:r>
            <a:r>
              <a:rPr lang="en-US" dirty="0" err="1" smtClean="0">
                <a:latin typeface="Constantia" pitchFamily="18" charset="0"/>
                <a:sym typeface="Wingdings" pitchFamily="2" charset="2"/>
              </a:rPr>
              <a:t>KCl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I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Oxidation and Reduction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Oxidation-reduction reactions always occur </a:t>
            </a:r>
            <a:r>
              <a:rPr lang="en-US" dirty="0" err="1" smtClean="0">
                <a:latin typeface="Constantia" pitchFamily="18" charset="0"/>
              </a:rPr>
              <a:t>simultaneoulsy</a:t>
            </a:r>
            <a:r>
              <a:rPr lang="en-US" dirty="0" smtClean="0">
                <a:latin typeface="Constantia" pitchFamily="18" charset="0"/>
              </a:rPr>
              <a:t>.</a:t>
            </a:r>
          </a:p>
          <a:p>
            <a:pPr lvl="1"/>
            <a:r>
              <a:rPr lang="en-US" dirty="0" err="1" smtClean="0">
                <a:latin typeface="Constantia" pitchFamily="18" charset="0"/>
              </a:rPr>
              <a:t>Redox</a:t>
            </a:r>
            <a:r>
              <a:rPr lang="en-US" dirty="0" smtClean="0">
                <a:latin typeface="Constantia" pitchFamily="18" charset="0"/>
              </a:rPr>
              <a:t> Reactions</a:t>
            </a:r>
          </a:p>
          <a:p>
            <a:r>
              <a:rPr lang="en-US" dirty="0" smtClean="0">
                <a:latin typeface="Constantia" pitchFamily="18" charset="0"/>
              </a:rPr>
              <a:t>Oxidation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Loss of electrons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Gain oxygen</a:t>
            </a:r>
          </a:p>
          <a:p>
            <a:pPr lvl="1"/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2Fe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  <a:r>
              <a:rPr lang="en-US" baseline="-25000" dirty="0" smtClean="0">
                <a:latin typeface="Constantia" pitchFamily="18" charset="0"/>
              </a:rPr>
              <a:t>3</a:t>
            </a:r>
            <a:r>
              <a:rPr lang="en-US" dirty="0" smtClean="0">
                <a:latin typeface="Constantia" pitchFamily="18" charset="0"/>
              </a:rPr>
              <a:t>    +     3C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   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   4Fe    +    3CO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  <a:p>
            <a:r>
              <a:rPr lang="en-US" sz="2300" dirty="0" smtClean="0">
                <a:latin typeface="Constantia" pitchFamily="18" charset="0"/>
                <a:sym typeface="Wingdings" pitchFamily="2" charset="2"/>
              </a:rPr>
              <a:t>Reduced	  </a:t>
            </a:r>
            <a:r>
              <a:rPr lang="en-US" sz="2300" dirty="0" err="1" smtClean="0">
                <a:latin typeface="Constantia" pitchFamily="18" charset="0"/>
                <a:sym typeface="Wingdings" pitchFamily="2" charset="2"/>
              </a:rPr>
              <a:t>Oxizided</a:t>
            </a:r>
            <a:endParaRPr lang="en-US" sz="2300" dirty="0" smtClean="0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5105400" y="1935163"/>
            <a:ext cx="4038600" cy="4389437"/>
          </a:xfrm>
        </p:spPr>
        <p:txBody>
          <a:bodyPr/>
          <a:lstStyle/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Reduction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Gain Electrons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Loss of Oxygen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4500" smtClean="0"/>
              <a:t>Balancing Half-Reactions</a:t>
            </a:r>
            <a:endParaRPr lang="en-US" sz="4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accent3"/>
                </a:solidFill>
              </a:rPr>
              <a:t>Redox</a:t>
            </a:r>
            <a:r>
              <a:rPr lang="en-US" sz="3600" dirty="0" smtClean="0">
                <a:solidFill>
                  <a:schemeClr val="accent3"/>
                </a:solidFill>
              </a:rPr>
              <a:t> Reactions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Half-Reactions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Equation showing just the oxidation or reduction portion of the </a:t>
            </a:r>
            <a:r>
              <a:rPr lang="en-US" dirty="0" err="1" smtClean="0">
                <a:latin typeface="Constantia" pitchFamily="18" charset="0"/>
                <a:sym typeface="Wingdings" pitchFamily="2" charset="2"/>
              </a:rPr>
              <a:t>redox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reaction.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S + HNO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 +H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              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                            </a:t>
            </a:r>
            <a:r>
              <a:rPr lang="en-US" sz="2200" dirty="0" smtClean="0">
                <a:latin typeface="Constantia" pitchFamily="18" charset="0"/>
                <a:sym typeface="Wingdings" pitchFamily="2" charset="2"/>
              </a:rPr>
              <a:t>0      +4 -2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Oxidation Half: S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  <a:p>
            <a:r>
              <a:rPr lang="en-US" sz="2200" dirty="0" smtClean="0">
                <a:latin typeface="Constantia" pitchFamily="18" charset="0"/>
                <a:sym typeface="Wingdings" pitchFamily="2" charset="2"/>
              </a:rPr>
              <a:t>                                 +5  -2       +2 -2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Reduction Half: 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Balancing Half-Reactions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To balance: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Write the unbalanced ionic equation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Write separate half reactions for oxidation &amp; reduction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Balance atoms in each half-reaction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Add enough electrons to one side of each half-reaction to balance the charges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Multiply each half-reaction by an appropriate number to make the numbers of electrons equal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Add the half reaction to show the overall equation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Add the spectator ions and balance the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Half-Reactions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1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S + HNO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 +H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              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Ionic Form: S + 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 +H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              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                            </a:t>
            </a:r>
            <a:r>
              <a:rPr lang="en-US" sz="2200" dirty="0" smtClean="0">
                <a:latin typeface="Constantia" pitchFamily="18" charset="0"/>
                <a:sym typeface="Wingdings" pitchFamily="2" charset="2"/>
              </a:rPr>
              <a:t>0      +4 -2 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Oxidation Half: S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</a:p>
          <a:p>
            <a:r>
              <a:rPr lang="en-US" sz="2200" dirty="0" smtClean="0">
                <a:latin typeface="Constantia" pitchFamily="18" charset="0"/>
                <a:sym typeface="Wingdings" pitchFamily="2" charset="2"/>
              </a:rPr>
              <a:t>                                 +5  -2       +2 -2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Reduction Half: 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NO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Balancing Atoms in  Half –Reactions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+ S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+ 4H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4H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NO + 2H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pPr lvl="1"/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Half-Reactions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1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Add e- to each side of half reactions to balance charges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Oxidation: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+ S  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+ 4H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+ 4e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Reduction:  4H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+ 3e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NO + 2H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Multiply each half reaction by an appropriate number to make the numbers of electrons equal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Oxidation: 6H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+ 3S  3SO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+ 12H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+ 12e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Reduction:  16H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+ 4NO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+ 12e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4NO + 8H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Subtract the terms that appear on both sides and add in the spectator ions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6H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2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O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 + 3S 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+ 16H</a:t>
            </a:r>
            <a:r>
              <a:rPr lang="en-US" sz="2000" baseline="30000" dirty="0" smtClean="0"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+ 4NO</a:t>
            </a:r>
            <a:r>
              <a:rPr lang="en-US" sz="2000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sz="2000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 + 12e</a:t>
            </a:r>
            <a:r>
              <a:rPr lang="en-US" sz="2000" baseline="30000" dirty="0" smtClean="0">
                <a:latin typeface="Constantia" pitchFamily="18" charset="0"/>
                <a:sym typeface="Wingdings" pitchFamily="2" charset="2"/>
              </a:rPr>
              <a:t>- 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 3SO</a:t>
            </a:r>
            <a:r>
              <a:rPr lang="en-US" sz="2000" baseline="-25000" dirty="0" smtClean="0">
                <a:latin typeface="Constantia" pitchFamily="18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+ </a:t>
            </a:r>
            <a:r>
              <a:rPr lang="en-US" sz="2000" dirty="0" smtClean="0"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12H</a:t>
            </a:r>
            <a:r>
              <a:rPr lang="en-US" sz="2000" baseline="30000" dirty="0" smtClean="0"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+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 + 12e</a:t>
            </a:r>
            <a:r>
              <a:rPr lang="en-US" sz="2000" baseline="30000" dirty="0" smtClean="0">
                <a:latin typeface="Constantia" pitchFamily="18" charset="0"/>
                <a:sym typeface="Wingdings" pitchFamily="2" charset="2"/>
              </a:rPr>
              <a:t>-+</a:t>
            </a:r>
            <a:r>
              <a:rPr lang="en-US" sz="2000" dirty="0" smtClean="0">
                <a:latin typeface="Constantia" pitchFamily="18" charset="0"/>
                <a:sym typeface="Wingdings" pitchFamily="2" charset="2"/>
              </a:rPr>
              <a:t> 4NO +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8H</a:t>
            </a:r>
            <a:r>
              <a:rPr lang="en-US" sz="20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2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nstantia" pitchFamily="18" charset="0"/>
                <a:sym typeface="Wingdings" pitchFamily="2" charset="2"/>
              </a:rPr>
              <a:t>O</a:t>
            </a:r>
            <a:endParaRPr lang="en-US" sz="2000" baseline="30000" dirty="0" smtClean="0">
              <a:solidFill>
                <a:schemeClr val="accent3">
                  <a:lumMod val="60000"/>
                  <a:lumOff val="40000"/>
                </a:schemeClr>
              </a:solidFill>
              <a:latin typeface="Constantia" pitchFamily="18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3S + 4HNO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3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3SO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+ 4NO + 2H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</a:t>
            </a:r>
          </a:p>
          <a:p>
            <a:pPr lvl="1"/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pPr lvl="1"/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5334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553200" y="5334000"/>
            <a:ext cx="38100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Half-Reactions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1"/>
            <a:ext cx="8229600" cy="5029200"/>
          </a:xfrm>
        </p:spPr>
        <p:txBody>
          <a:bodyPr/>
          <a:lstStyle/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Let’s Practice: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KMnO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4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</a:t>
            </a:r>
            <a:r>
              <a:rPr lang="en-US" dirty="0" err="1" smtClean="0">
                <a:latin typeface="Constantia" pitchFamily="18" charset="0"/>
                <a:sym typeface="Wingdings" pitchFamily="2" charset="2"/>
              </a:rPr>
              <a:t>HCl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MnCl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Cl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H</a:t>
            </a:r>
            <a:r>
              <a:rPr lang="en-US" baseline="-25000" dirty="0" smtClean="0">
                <a:latin typeface="Constantia" pitchFamily="18" charset="0"/>
                <a:sym typeface="Wingdings" pitchFamily="2" charset="2"/>
              </a:rPr>
              <a:t>2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O + </a:t>
            </a:r>
            <a:r>
              <a:rPr lang="en-US" dirty="0" err="1" smtClean="0">
                <a:latin typeface="Constantia" pitchFamily="18" charset="0"/>
                <a:sym typeface="Wingdings" pitchFamily="2" charset="2"/>
              </a:rPr>
              <a:t>KCl</a:t>
            </a:r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pPr lvl="1"/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pPr lvl="1"/>
            <a:endParaRPr lang="en-US" dirty="0" smtClean="0">
              <a:latin typeface="Constantia" pitchFamily="18" charset="0"/>
              <a:sym typeface="Wingdings" pitchFamily="2" charset="2"/>
            </a:endParaRPr>
          </a:p>
          <a:p>
            <a:endParaRPr lang="en-US" dirty="0" smtClean="0">
              <a:latin typeface="Constantia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Redox</a:t>
            </a:r>
            <a:r>
              <a:rPr lang="en-US" dirty="0" smtClean="0">
                <a:latin typeface="Calibri" pitchFamily="34" charset="0"/>
              </a:rPr>
              <a:t> Reactions that Form Ions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Between metal and nonmetals, electrons are transferred from the metal to the nonmetal.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Increases  stability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Mg + S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Mg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S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2-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Oxidation: Mg  Mg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+ 2e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  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(loss of electrons)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Reduction: S + 2e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-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 S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2- 	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(gain of electrons)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Oxidizing and Reducing Agents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Reducing Agent: substance that loses electrons.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Oxidizing Agent: substance that accepts the electrons is the oxidizing agent.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Mg + S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Mg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2+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 + S</a:t>
            </a:r>
            <a:r>
              <a:rPr lang="en-US" baseline="30000" dirty="0" smtClean="0">
                <a:latin typeface="Constantia" pitchFamily="18" charset="0"/>
                <a:sym typeface="Wingdings" pitchFamily="2" charset="2"/>
              </a:rPr>
              <a:t>2-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Mg: reducing agent, oxidized</a:t>
            </a:r>
          </a:p>
          <a:p>
            <a:pPr lvl="1"/>
            <a:r>
              <a:rPr lang="en-US" dirty="0" smtClean="0">
                <a:latin typeface="Constantia" pitchFamily="18" charset="0"/>
                <a:sym typeface="Wingdings" pitchFamily="2" charset="2"/>
              </a:rPr>
              <a:t>S: oxidizing agent, reduced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LEO the lion goes GER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LEO: Losing Electrons is Oxidation</a:t>
            </a:r>
          </a:p>
          <a:p>
            <a:r>
              <a:rPr lang="en-US" dirty="0" smtClean="0">
                <a:latin typeface="Constantia" pitchFamily="18" charset="0"/>
                <a:sym typeface="Wingdings" pitchFamily="2" charset="2"/>
              </a:rPr>
              <a:t>GER: Gaining Electrons is Reduction</a:t>
            </a:r>
          </a:p>
          <a:p>
            <a:endParaRPr lang="en-US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600" dirty="0" err="1" smtClean="0">
                <a:latin typeface="Calibri" pitchFamily="34" charset="0"/>
              </a:rPr>
              <a:t>Redox</a:t>
            </a:r>
            <a:r>
              <a:rPr lang="en-US" sz="4600" dirty="0" smtClean="0">
                <a:latin typeface="Calibri" pitchFamily="34" charset="0"/>
              </a:rPr>
              <a:t> with Covalent Compounds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In covalent compounds, polar molecules involve unequal sharing of electrons</a:t>
            </a:r>
          </a:p>
          <a:p>
            <a:r>
              <a:rPr lang="en-US" dirty="0" smtClean="0">
                <a:latin typeface="Constantia" pitchFamily="18" charset="0"/>
              </a:rPr>
              <a:t>The shift in electrons is </a:t>
            </a:r>
            <a:r>
              <a:rPr lang="en-US" dirty="0" err="1" smtClean="0">
                <a:latin typeface="Constantia" pitchFamily="18" charset="0"/>
              </a:rPr>
              <a:t>redox</a:t>
            </a:r>
            <a:r>
              <a:rPr lang="en-US" dirty="0" smtClean="0">
                <a:latin typeface="Constantia" pitchFamily="18" charset="0"/>
              </a:rPr>
              <a:t> for it is the partial gain and loss of electrons</a:t>
            </a:r>
          </a:p>
          <a:p>
            <a:r>
              <a:rPr lang="en-US" dirty="0" smtClean="0">
                <a:latin typeface="Constantia" pitchFamily="18" charset="0"/>
              </a:rPr>
              <a:t>H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</a:t>
            </a:r>
          </a:p>
          <a:p>
            <a:r>
              <a:rPr lang="en-US" dirty="0" smtClean="0">
                <a:latin typeface="Constantia" pitchFamily="18" charset="0"/>
              </a:rPr>
              <a:t>Oxygen: electrons shift toward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Reduced, oxidizing agent</a:t>
            </a:r>
          </a:p>
          <a:p>
            <a:r>
              <a:rPr lang="en-US" dirty="0" smtClean="0">
                <a:latin typeface="Constantia" pitchFamily="18" charset="0"/>
              </a:rPr>
              <a:t>Hydrogen: electrons shift away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Oxidized, reducing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Processes Leading to </a:t>
            </a:r>
            <a:r>
              <a:rPr lang="en-US" dirty="0" err="1" smtClean="0">
                <a:latin typeface="Calibri" pitchFamily="34" charset="0"/>
              </a:rPr>
              <a:t>Redox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4608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algn="ctr">
              <a:buNone/>
            </a:pPr>
            <a:r>
              <a:rPr lang="en-US" sz="2200" b="1" dirty="0" smtClean="0">
                <a:latin typeface="Constantia" pitchFamily="18" charset="0"/>
              </a:rPr>
              <a:t>Oxidation</a:t>
            </a:r>
          </a:p>
          <a:p>
            <a:r>
              <a:rPr lang="en-US" sz="2200" dirty="0" smtClean="0">
                <a:latin typeface="Constantia" pitchFamily="18" charset="0"/>
              </a:rPr>
              <a:t>Complete loss of electrons (ionic reactions)</a:t>
            </a:r>
          </a:p>
          <a:p>
            <a:r>
              <a:rPr lang="en-US" sz="2200" dirty="0" smtClean="0">
                <a:latin typeface="Constantia" pitchFamily="18" charset="0"/>
              </a:rPr>
              <a:t>Shift of electrons away from an atom in covalent  bond</a:t>
            </a:r>
          </a:p>
          <a:p>
            <a:r>
              <a:rPr lang="en-US" sz="2200" dirty="0" smtClean="0">
                <a:latin typeface="Constantia" pitchFamily="18" charset="0"/>
              </a:rPr>
              <a:t>Gain of Oxygen</a:t>
            </a:r>
          </a:p>
          <a:p>
            <a:r>
              <a:rPr lang="en-US" sz="2200" dirty="0" smtClean="0">
                <a:latin typeface="Constantia" pitchFamily="18" charset="0"/>
              </a:rPr>
              <a:t>Loss of Hydrogen by a covalent compound</a:t>
            </a:r>
          </a:p>
          <a:p>
            <a:r>
              <a:rPr lang="en-US" sz="2200" dirty="0" smtClean="0">
                <a:latin typeface="Constantia" pitchFamily="18" charset="0"/>
              </a:rPr>
              <a:t>Increase in oxidation number</a:t>
            </a:r>
          </a:p>
        </p:txBody>
      </p:sp>
      <p:sp>
        <p:nvSpPr>
          <p:cNvPr id="4608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algn="ctr">
              <a:buNone/>
            </a:pPr>
            <a:r>
              <a:rPr lang="en-US" sz="2200" b="1" dirty="0" smtClean="0">
                <a:latin typeface="Constantia" pitchFamily="18" charset="0"/>
              </a:rPr>
              <a:t>Reduction</a:t>
            </a:r>
          </a:p>
          <a:p>
            <a:r>
              <a:rPr lang="en-US" sz="2200" dirty="0" smtClean="0">
                <a:latin typeface="Constantia" pitchFamily="18" charset="0"/>
              </a:rPr>
              <a:t>Complete gain of electrons (ionic reactions)</a:t>
            </a:r>
          </a:p>
          <a:p>
            <a:r>
              <a:rPr lang="en-US" sz="2200" dirty="0" smtClean="0">
                <a:latin typeface="Constantia" pitchFamily="18" charset="0"/>
              </a:rPr>
              <a:t>Shift of electrons toward from an atom in covalent  bond</a:t>
            </a:r>
          </a:p>
          <a:p>
            <a:r>
              <a:rPr lang="en-US" sz="2200" dirty="0" smtClean="0">
                <a:latin typeface="Constantia" pitchFamily="18" charset="0"/>
              </a:rPr>
              <a:t>Loss of Oxygen</a:t>
            </a:r>
          </a:p>
          <a:p>
            <a:r>
              <a:rPr lang="en-US" sz="2200" dirty="0" smtClean="0">
                <a:latin typeface="Constantia" pitchFamily="18" charset="0"/>
              </a:rPr>
              <a:t>Gain of Hydrogen by a covalent compound</a:t>
            </a:r>
          </a:p>
          <a:p>
            <a:r>
              <a:rPr lang="en-US" sz="2200" dirty="0" smtClean="0">
                <a:latin typeface="Constantia" pitchFamily="18" charset="0"/>
              </a:rPr>
              <a:t>Decrease in oxidation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Corrosion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Iron, corrodes by being  oxidized to ions of </a:t>
            </a:r>
            <a:r>
              <a:rPr lang="en-US" dirty="0" err="1" smtClean="0">
                <a:latin typeface="Constantia" pitchFamily="18" charset="0"/>
              </a:rPr>
              <a:t>iorn</a:t>
            </a:r>
            <a:r>
              <a:rPr lang="en-US" dirty="0" smtClean="0">
                <a:latin typeface="Constantia" pitchFamily="18" charset="0"/>
              </a:rPr>
              <a:t> by </a:t>
            </a:r>
            <a:r>
              <a:rPr lang="en-US" dirty="0" err="1" smtClean="0">
                <a:latin typeface="Constantia" pitchFamily="18" charset="0"/>
              </a:rPr>
              <a:t>oxgyen</a:t>
            </a:r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2Fe +O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 + H</a:t>
            </a:r>
            <a:r>
              <a:rPr lang="en-US" baseline="-25000" dirty="0" smtClean="0">
                <a:latin typeface="Constantia" pitchFamily="18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O </a:t>
            </a:r>
            <a:r>
              <a:rPr lang="en-US" dirty="0" smtClean="0">
                <a:latin typeface="Constantia" pitchFamily="18" charset="0"/>
                <a:sym typeface="Wingdings" pitchFamily="2" charset="2"/>
              </a:rPr>
              <a:t> 2Fe(OH)</a:t>
            </a:r>
            <a:r>
              <a:rPr lang="en-US" baseline="-25000" dirty="0" smtClean="0">
                <a:latin typeface="Constantia" pitchFamily="18" charset="0"/>
              </a:rPr>
              <a:t>2</a:t>
            </a:r>
          </a:p>
          <a:p>
            <a:r>
              <a:rPr lang="en-US" dirty="0" smtClean="0">
                <a:latin typeface="Constantia" pitchFamily="18" charset="0"/>
              </a:rPr>
              <a:t> To protect iron, a piece of magnesium is placed in electrical contact.  </a:t>
            </a:r>
          </a:p>
          <a:p>
            <a:r>
              <a:rPr lang="en-US" dirty="0" smtClean="0">
                <a:latin typeface="Constantia" pitchFamily="18" charset="0"/>
              </a:rPr>
              <a:t>When oxygen or water attack the iron object, iron lose electrons.</a:t>
            </a:r>
          </a:p>
          <a:p>
            <a:r>
              <a:rPr lang="en-US" dirty="0" smtClean="0">
                <a:latin typeface="Constantia" pitchFamily="18" charset="0"/>
              </a:rPr>
              <a:t>Because Mg is more easily oxidized, the Mg immediately transfers electrons to the iron, preventing their oxidation to iron 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open2.net/open2static/source/file/root/0/30/3/123110/corrosion_dri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33400"/>
            <a:ext cx="4648200" cy="5853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Oxidation Numbers</a:t>
            </a:r>
          </a:p>
        </p:txBody>
      </p:sp>
      <p:sp>
        <p:nvSpPr>
          <p:cNvPr id="68613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en-US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2133</TotalTime>
  <Words>1020</Words>
  <Application>Microsoft Office PowerPoint</Application>
  <PresentationFormat>On-screen Show (4:3)</PresentationFormat>
  <Paragraphs>181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Slide 1</vt:lpstr>
      <vt:lpstr>Oxidation and Reduction</vt:lpstr>
      <vt:lpstr>Redox Reactions that Form Ions</vt:lpstr>
      <vt:lpstr>Oxidizing and Reducing Agents</vt:lpstr>
      <vt:lpstr>Redox with Covalent Compounds</vt:lpstr>
      <vt:lpstr>Processes Leading to Redox</vt:lpstr>
      <vt:lpstr>Corrosion</vt:lpstr>
      <vt:lpstr>Slide 8</vt:lpstr>
      <vt:lpstr>Oxidation Numbers</vt:lpstr>
      <vt:lpstr>Oxidation Numbers</vt:lpstr>
      <vt:lpstr>Rules for Assigning Oxidation Numbers</vt:lpstr>
      <vt:lpstr>Oxidation Number Practice</vt:lpstr>
      <vt:lpstr>Oxidation-Number Changes in Chemical Reactions</vt:lpstr>
      <vt:lpstr>Answers</vt:lpstr>
      <vt:lpstr>Balancing Redox Reactions</vt:lpstr>
      <vt:lpstr>How to tell if it’s a redox rxn</vt:lpstr>
      <vt:lpstr>Balancing by Oxidation No.</vt:lpstr>
      <vt:lpstr>Balancing by Oxidation No.</vt:lpstr>
      <vt:lpstr>Let’s Practice</vt:lpstr>
      <vt:lpstr>Balancing Half-Reactions</vt:lpstr>
      <vt:lpstr>Half-Reactions</vt:lpstr>
      <vt:lpstr>Balancing Half-Reactions</vt:lpstr>
      <vt:lpstr>Half-Reactions</vt:lpstr>
      <vt:lpstr>Half-Reactions</vt:lpstr>
      <vt:lpstr>Half-Reactions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in Changes of State  and Calculating Heat of Reaction</dc:title>
  <dc:creator>default</dc:creator>
  <cp:lastModifiedBy>default</cp:lastModifiedBy>
  <cp:revision>89</cp:revision>
  <dcterms:created xsi:type="dcterms:W3CDTF">2008-11-24T17:59:22Z</dcterms:created>
  <dcterms:modified xsi:type="dcterms:W3CDTF">2009-12-08T20:38:25Z</dcterms:modified>
</cp:coreProperties>
</file>