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5" r:id="rId3"/>
    <p:sldId id="257" r:id="rId4"/>
    <p:sldId id="258" r:id="rId5"/>
    <p:sldId id="259" r:id="rId6"/>
    <p:sldId id="296" r:id="rId7"/>
    <p:sldId id="260" r:id="rId8"/>
    <p:sldId id="261" r:id="rId9"/>
    <p:sldId id="297" r:id="rId10"/>
    <p:sldId id="262" r:id="rId11"/>
    <p:sldId id="263" r:id="rId12"/>
    <p:sldId id="298" r:id="rId13"/>
    <p:sldId id="299" r:id="rId14"/>
    <p:sldId id="264" r:id="rId15"/>
    <p:sldId id="265" r:id="rId16"/>
    <p:sldId id="266" r:id="rId17"/>
    <p:sldId id="267" r:id="rId18"/>
    <p:sldId id="268" r:id="rId19"/>
    <p:sldId id="290" r:id="rId20"/>
    <p:sldId id="269" r:id="rId21"/>
    <p:sldId id="270" r:id="rId22"/>
    <p:sldId id="271" r:id="rId23"/>
    <p:sldId id="272" r:id="rId24"/>
    <p:sldId id="273" r:id="rId25"/>
    <p:sldId id="291" r:id="rId26"/>
    <p:sldId id="274" r:id="rId27"/>
    <p:sldId id="275" r:id="rId28"/>
    <p:sldId id="292" r:id="rId29"/>
    <p:sldId id="276" r:id="rId30"/>
    <p:sldId id="277" r:id="rId31"/>
    <p:sldId id="278" r:id="rId32"/>
    <p:sldId id="294" r:id="rId33"/>
    <p:sldId id="279" r:id="rId34"/>
    <p:sldId id="280" r:id="rId35"/>
    <p:sldId id="281" r:id="rId36"/>
    <p:sldId id="282" r:id="rId37"/>
    <p:sldId id="283" r:id="rId38"/>
    <p:sldId id="284" r:id="rId39"/>
    <p:sldId id="301" r:id="rId40"/>
    <p:sldId id="285" r:id="rId41"/>
    <p:sldId id="305" r:id="rId42"/>
    <p:sldId id="306" r:id="rId43"/>
    <p:sldId id="307" r:id="rId44"/>
    <p:sldId id="308" r:id="rId45"/>
    <p:sldId id="302" r:id="rId46"/>
    <p:sldId id="286" r:id="rId47"/>
    <p:sldId id="287" r:id="rId48"/>
    <p:sldId id="288" r:id="rId49"/>
    <p:sldId id="289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4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94A084-0875-42A6-B9EF-F24EDB2C6CA5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2FBE34-8C66-4B52-BF9B-C7B2145B5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4A084-0875-42A6-B9EF-F24EDB2C6CA5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FBE34-8C66-4B52-BF9B-C7B2145B5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4A084-0875-42A6-B9EF-F24EDB2C6CA5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FBE34-8C66-4B52-BF9B-C7B2145B5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4A084-0875-42A6-B9EF-F24EDB2C6CA5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FBE34-8C66-4B52-BF9B-C7B2145B51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4A084-0875-42A6-B9EF-F24EDB2C6CA5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FBE34-8C66-4B52-BF9B-C7B2145B51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4A084-0875-42A6-B9EF-F24EDB2C6CA5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FBE34-8C66-4B52-BF9B-C7B2145B51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4A084-0875-42A6-B9EF-F24EDB2C6CA5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FBE34-8C66-4B52-BF9B-C7B2145B5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4A084-0875-42A6-B9EF-F24EDB2C6CA5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FBE34-8C66-4B52-BF9B-C7B2145B51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4A084-0875-42A6-B9EF-F24EDB2C6CA5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FBE34-8C66-4B52-BF9B-C7B2145B5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B94A084-0875-42A6-B9EF-F24EDB2C6CA5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FBE34-8C66-4B52-BF9B-C7B2145B5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94A084-0875-42A6-B9EF-F24EDB2C6CA5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2FBE34-8C66-4B52-BF9B-C7B2145B51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B94A084-0875-42A6-B9EF-F24EDB2C6CA5}" type="datetimeFigureOut">
              <a:rPr lang="en-US" smtClean="0"/>
              <a:pPr/>
              <a:t>9/9/2010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D2FBE34-8C66-4B52-BF9B-C7B2145B51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Radioactivity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time it takes for one-half of a radioactive isotope to decay</a:t>
            </a:r>
          </a:p>
          <a:p>
            <a:r>
              <a:rPr lang="en-US" dirty="0" smtClean="0"/>
              <a:t>Questions:</a:t>
            </a:r>
          </a:p>
          <a:p>
            <a:pPr lvl="1"/>
            <a:r>
              <a:rPr lang="en-US" dirty="0" smtClean="0"/>
              <a:t>1) If the half-life of rubidium-87 is 60 billion years and you have 1.00 grams of it, how much will you have in 60 billion years?  120 billion years?</a:t>
            </a:r>
          </a:p>
          <a:p>
            <a:pPr lvl="1"/>
            <a:r>
              <a:rPr lang="en-US" dirty="0" smtClean="0"/>
              <a:t>2) Gold-191 has a half-life of 12.4 hours.  What mass of this isotope would remain after 49.6 hours if you started with a 7.50g sample?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Half-Life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1: Determine how many half-lives have passed by dividing time passed by the half-life. 	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Step 2: Divide the amount of sample in half however many times the first step tells you.  </a:t>
            </a:r>
          </a:p>
          <a:p>
            <a:pPr>
              <a:buNone/>
            </a:pPr>
            <a:r>
              <a:rPr lang="en-US" dirty="0" smtClean="0"/>
              <a:t>  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Half-Life Problems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"/>
            <a:ext cx="7772400" cy="4572000"/>
          </a:xfrm>
        </p:spPr>
        <p:txBody>
          <a:bodyPr/>
          <a:lstStyle/>
          <a:p>
            <a:pPr marL="411480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en-US" dirty="0" smtClean="0"/>
              <a:t>1) If the half-life of rubidium-87 is 60 billion years and you have 1.00 grams of it, how much will you have in 60 billion years?  120 billion years?</a:t>
            </a:r>
          </a:p>
          <a:p>
            <a:pPr marL="411480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143000" y="1905000"/>
          <a:ext cx="7312025" cy="4016375"/>
        </p:xfrm>
        <a:graphic>
          <a:graphicData uri="http://schemas.openxmlformats.org/presentationml/2006/ole">
            <p:oleObj spid="_x0000_s82946" name="Equation" r:id="rId3" imgW="3213000" imgH="1765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"/>
            <a:ext cx="7772400" cy="6050760"/>
          </a:xfrm>
        </p:spPr>
        <p:txBody>
          <a:bodyPr/>
          <a:lstStyle/>
          <a:p>
            <a:pPr marL="411480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en-US" dirty="0" smtClean="0"/>
              <a:t>2) Gold-191 has a half-life of 12.4 hours.  What mass of this isotope would remain after 49.6 hours if you started with a 7.50g sample?</a:t>
            </a:r>
          </a:p>
          <a:p>
            <a:endParaRPr lang="en-US" dirty="0"/>
          </a:p>
        </p:txBody>
      </p:sp>
      <p:graphicFrame>
        <p:nvGraphicFramePr>
          <p:cNvPr id="83971" name="Object 3"/>
          <p:cNvGraphicFramePr>
            <a:graphicFrameLocks noChangeAspect="1"/>
          </p:cNvGraphicFramePr>
          <p:nvPr/>
        </p:nvGraphicFramePr>
        <p:xfrm>
          <a:off x="609600" y="1905000"/>
          <a:ext cx="8237537" cy="4535487"/>
        </p:xfrm>
        <a:graphic>
          <a:graphicData uri="http://schemas.openxmlformats.org/presentationml/2006/ole">
            <p:oleObj spid="_x0000_s83971" name="Equation" r:id="rId3" imgW="3619440" imgH="1993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Radiocarbon dating (archaeologists use knowledge of isotopes to date objects)</a:t>
            </a:r>
          </a:p>
          <a:p>
            <a:pPr lvl="1"/>
            <a:r>
              <a:rPr lang="en-US" dirty="0" smtClean="0"/>
              <a:t>Radiotracers</a:t>
            </a:r>
          </a:p>
          <a:p>
            <a:pPr lvl="1"/>
            <a:r>
              <a:rPr lang="en-US" dirty="0" smtClean="0"/>
              <a:t>Cancer treatment</a:t>
            </a:r>
          </a:p>
          <a:p>
            <a:pPr lvl="1"/>
            <a:r>
              <a:rPr lang="en-US" dirty="0" smtClean="0"/>
              <a:t>Food preservation</a:t>
            </a:r>
          </a:p>
          <a:p>
            <a:pPr lvl="1"/>
            <a:r>
              <a:rPr lang="en-US" dirty="0" smtClean="0"/>
              <a:t>Smoke detectors</a:t>
            </a:r>
          </a:p>
          <a:p>
            <a:pPr lvl="1"/>
            <a:r>
              <a:rPr lang="en-US" dirty="0" smtClean="0"/>
              <a:t>Nuclear Power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Uses of Radioactivity: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077200" cy="4572000"/>
          </a:xfrm>
        </p:spPr>
        <p:txBody>
          <a:bodyPr/>
          <a:lstStyle/>
          <a:p>
            <a:pPr lvl="0"/>
            <a:r>
              <a:rPr lang="en-US" dirty="0" smtClean="0"/>
              <a:t>A large nucleus is split into two smaller nuclei</a:t>
            </a:r>
          </a:p>
          <a:p>
            <a:pPr lvl="0"/>
            <a:r>
              <a:rPr lang="en-US" dirty="0" smtClean="0"/>
              <a:t>Provides nuclear power</a:t>
            </a:r>
          </a:p>
          <a:p>
            <a:pPr lvl="0"/>
            <a:r>
              <a:rPr lang="en-US" dirty="0" smtClean="0"/>
              <a:t>During nuclear fission, mass is lost (mass of products &lt; mass of reactants)</a:t>
            </a:r>
          </a:p>
          <a:p>
            <a:pPr lvl="0"/>
            <a:r>
              <a:rPr lang="en-US" dirty="0" smtClean="0"/>
              <a:t>This mass is converted into energy (E=mc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Even though mass lost is small, the amount of energy produced is great</a:t>
            </a:r>
          </a:p>
          <a:p>
            <a:pPr>
              <a:buNone/>
            </a:pP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Nuclear Fission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9154" name="Picture 2" descr="http://www.atomicarchive.com/Fission/Images/fiss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4754456"/>
            <a:ext cx="2895600" cy="18177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Two or more small nuclei join to form a larger nucleus</a:t>
            </a:r>
          </a:p>
          <a:p>
            <a:pPr lvl="0"/>
            <a:r>
              <a:rPr lang="en-US" dirty="0" smtClean="0"/>
              <a:t>Occurs in the Sun</a:t>
            </a:r>
          </a:p>
          <a:p>
            <a:pPr lvl="0"/>
            <a:r>
              <a:rPr lang="en-US" dirty="0" smtClean="0"/>
              <a:t>Just like fission, some mass is converted to energy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Nuclear Fusion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8130" name="Picture 2" descr="http://www.atomicarchive.com/Fusion/Images/fus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886200"/>
            <a:ext cx="3429000" cy="2781300"/>
          </a:xfrm>
          <a:prstGeom prst="rect">
            <a:avLst/>
          </a:prstGeom>
          <a:noFill/>
        </p:spPr>
      </p:pic>
      <p:pic>
        <p:nvPicPr>
          <p:cNvPr id="48132" name="Picture 4" descr="http://gizmodo.com/assets/resources/2007/03/su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4343400"/>
            <a:ext cx="2733675" cy="2276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What law do fission and fusion reaction break? Who created this law?</a:t>
            </a:r>
          </a:p>
          <a:p>
            <a:pPr lvl="1"/>
            <a:r>
              <a:rPr lang="en-US" dirty="0" smtClean="0"/>
              <a:t>Law of conservation of Matter/Mass, Lavoisier</a:t>
            </a:r>
          </a:p>
          <a:p>
            <a:r>
              <a:rPr lang="en-US" dirty="0" smtClean="0"/>
              <a:t>2) Is this reaction a fission or fusion reaction?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3) Is this reaction a fission or fusion reaction?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7105" name="Object 1"/>
          <p:cNvGraphicFramePr>
            <a:graphicFrameLocks noChangeAspect="1"/>
          </p:cNvGraphicFramePr>
          <p:nvPr/>
        </p:nvGraphicFramePr>
        <p:xfrm>
          <a:off x="1600200" y="3200400"/>
          <a:ext cx="3584448" cy="457200"/>
        </p:xfrm>
        <a:graphic>
          <a:graphicData uri="http://schemas.openxmlformats.org/presentationml/2006/ole">
            <p:oleObj spid="_x0000_s47105" name="Equation" r:id="rId3" imgW="1866900" imgH="241300" progId="Equation.3">
              <p:embed/>
            </p:oleObj>
          </a:graphicData>
        </a:graphic>
      </p:graphicFrame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1600200" y="4114800"/>
          <a:ext cx="4191000" cy="459288"/>
        </p:xfrm>
        <a:graphic>
          <a:graphicData uri="http://schemas.openxmlformats.org/presentationml/2006/ole">
            <p:oleObj spid="_x0000_s47107" name="Equation" r:id="rId4" imgW="20828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983960"/>
          </a:xfrm>
        </p:spPr>
        <p:txBody>
          <a:bodyPr>
            <a:normAutofit/>
          </a:bodyPr>
          <a:lstStyle/>
          <a:p>
            <a:r>
              <a:rPr lang="en-US" dirty="0" smtClean="0"/>
              <a:t> 4. </a:t>
            </a:r>
            <a:r>
              <a:rPr lang="en-US" b="1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5.</a:t>
            </a:r>
          </a:p>
          <a:p>
            <a:endParaRPr lang="en-US" dirty="0" smtClean="0"/>
          </a:p>
          <a:p>
            <a:r>
              <a:rPr lang="en-US" dirty="0" smtClean="0"/>
              <a:t>6.</a:t>
            </a:r>
          </a:p>
          <a:p>
            <a:endParaRPr lang="en-US" dirty="0" smtClean="0"/>
          </a:p>
          <a:p>
            <a:r>
              <a:rPr lang="en-US" dirty="0" smtClean="0"/>
              <a:t>7.</a:t>
            </a:r>
          </a:p>
          <a:p>
            <a:endParaRPr lang="en-US" dirty="0" smtClean="0"/>
          </a:p>
          <a:p>
            <a:r>
              <a:rPr lang="en-US" dirty="0" smtClean="0"/>
              <a:t>8.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6081" name="Object 1"/>
          <p:cNvGraphicFramePr>
            <a:graphicFrameLocks noChangeAspect="1"/>
          </p:cNvGraphicFramePr>
          <p:nvPr/>
        </p:nvGraphicFramePr>
        <p:xfrm>
          <a:off x="1905000" y="1295400"/>
          <a:ext cx="3276600" cy="528484"/>
        </p:xfrm>
        <a:graphic>
          <a:graphicData uri="http://schemas.openxmlformats.org/presentationml/2006/ole">
            <p:oleObj spid="_x0000_s46081" name="Equation" r:id="rId3" imgW="1473200" imgH="241300" progId="Equation.3">
              <p:embed/>
            </p:oleObj>
          </a:graphicData>
        </a:graphic>
      </p:graphicFrame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1828800" y="2286000"/>
          <a:ext cx="3124200" cy="553936"/>
        </p:xfrm>
        <a:graphic>
          <a:graphicData uri="http://schemas.openxmlformats.org/presentationml/2006/ole">
            <p:oleObj spid="_x0000_s46083" name="Equation" r:id="rId4" imgW="1346200" imgH="241300" progId="Equation.3">
              <p:embed/>
            </p:oleObj>
          </a:graphicData>
        </a:graphic>
      </p:graphicFrame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6085" name="Object 5"/>
          <p:cNvGraphicFramePr>
            <a:graphicFrameLocks noChangeAspect="1"/>
          </p:cNvGraphicFramePr>
          <p:nvPr/>
        </p:nvGraphicFramePr>
        <p:xfrm>
          <a:off x="1828800" y="3200400"/>
          <a:ext cx="3352800" cy="540774"/>
        </p:xfrm>
        <a:graphic>
          <a:graphicData uri="http://schemas.openxmlformats.org/presentationml/2006/ole">
            <p:oleObj spid="_x0000_s46085" name="Equation" r:id="rId5" imgW="1473200" imgH="241300" progId="Equation.3">
              <p:embed/>
            </p:oleObj>
          </a:graphicData>
        </a:graphic>
      </p:graphicFrame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6087" name="Object 7"/>
          <p:cNvGraphicFramePr>
            <a:graphicFrameLocks noChangeAspect="1"/>
          </p:cNvGraphicFramePr>
          <p:nvPr/>
        </p:nvGraphicFramePr>
        <p:xfrm>
          <a:off x="1828800" y="4038600"/>
          <a:ext cx="2752344" cy="533400"/>
        </p:xfrm>
        <a:graphic>
          <a:graphicData uri="http://schemas.openxmlformats.org/presentationml/2006/ole">
            <p:oleObj spid="_x0000_s46087" name="Equation" r:id="rId6" imgW="1231366" imgH="241195" progId="Equation.3">
              <p:embed/>
            </p:oleObj>
          </a:graphicData>
        </a:graphic>
      </p:graphicFrame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6089" name="Object 9"/>
          <p:cNvGraphicFramePr>
            <a:graphicFrameLocks noChangeAspect="1"/>
          </p:cNvGraphicFramePr>
          <p:nvPr/>
        </p:nvGraphicFramePr>
        <p:xfrm>
          <a:off x="1828800" y="5029200"/>
          <a:ext cx="3657600" cy="488984"/>
        </p:xfrm>
        <a:graphic>
          <a:graphicData uri="http://schemas.openxmlformats.org/presentationml/2006/ole">
            <p:oleObj spid="_x0000_s46089" name="Equation" r:id="rId7" imgW="1778000" imgH="241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Light and Electrons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.seamoursheep.com/comics/english/seamour-sheep-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8600"/>
            <a:ext cx="7924800" cy="6403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sz="3200" dirty="0" smtClean="0"/>
              <a:t>Spectroscopy - absorption or emission of light by atoms; used to understand the electronic structure</a:t>
            </a:r>
          </a:p>
          <a:p>
            <a:pPr lvl="0"/>
            <a:r>
              <a:rPr lang="en-US" sz="3200" dirty="0" smtClean="0"/>
              <a:t>Electromagnetic Radiation- light moves as waves</a:t>
            </a:r>
          </a:p>
          <a:p>
            <a:pPr lvl="0"/>
            <a:r>
              <a:rPr lang="en-US" sz="3200" dirty="0" smtClean="0"/>
              <a:t>Wavelength(λ): distance between crests</a:t>
            </a:r>
          </a:p>
          <a:p>
            <a:pPr lvl="1"/>
            <a:r>
              <a:rPr lang="en-US" sz="2800" dirty="0" smtClean="0"/>
              <a:t>Each wavelength travels at the same velocity, but has its own characteristic energy</a:t>
            </a:r>
          </a:p>
          <a:p>
            <a:pPr lvl="1"/>
            <a:r>
              <a:rPr lang="en-US" sz="2800" dirty="0" smtClean="0"/>
              <a:t>Amplitude: the wave’s height from zero to the crest</a:t>
            </a:r>
          </a:p>
          <a:p>
            <a:pPr lvl="0"/>
            <a:r>
              <a:rPr lang="en-US" sz="3200" dirty="0" smtClean="0"/>
              <a:t>Frequency(ν): number of wave cycles to pass a given point per unit time</a:t>
            </a:r>
          </a:p>
          <a:p>
            <a:pPr lvl="1"/>
            <a:r>
              <a:rPr lang="en-US" sz="2800" dirty="0" smtClean="0"/>
              <a:t> units: cycles per second, hertz(Hz) or s</a:t>
            </a:r>
            <a:r>
              <a:rPr lang="en-US" sz="2800" baseline="30000" dirty="0" smtClean="0"/>
              <a:t>-1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Light &amp; Wavelength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33400"/>
            <a:ext cx="7772400" cy="5822160"/>
          </a:xfrm>
        </p:spPr>
        <p:txBody>
          <a:bodyPr/>
          <a:lstStyle/>
          <a:p>
            <a:pPr lvl="0"/>
            <a:r>
              <a:rPr lang="en-US" sz="3200" dirty="0" smtClean="0"/>
              <a:t>Equation: c=</a:t>
            </a:r>
            <a:r>
              <a:rPr lang="en-US" sz="3200" dirty="0" err="1" smtClean="0"/>
              <a:t>λν</a:t>
            </a:r>
            <a:r>
              <a:rPr lang="en-US" sz="3200" dirty="0" smtClean="0"/>
              <a:t>	</a:t>
            </a:r>
          </a:p>
          <a:p>
            <a:pPr lvl="1"/>
            <a:r>
              <a:rPr lang="en-US" sz="2800" dirty="0" smtClean="0"/>
              <a:t>where c=speed of light, 2.998 x 10</a:t>
            </a:r>
            <a:r>
              <a:rPr lang="en-US" sz="2800" baseline="30000" dirty="0" smtClean="0"/>
              <a:t>8</a:t>
            </a:r>
            <a:r>
              <a:rPr lang="en-US" sz="2800" dirty="0" smtClean="0"/>
              <a:t> m/s</a:t>
            </a:r>
          </a:p>
          <a:p>
            <a:pPr lvl="2"/>
            <a:r>
              <a:rPr lang="en-US" dirty="0" smtClean="0"/>
              <a:t>wavelength and frequency are inversely proportional</a:t>
            </a:r>
          </a:p>
          <a:p>
            <a:pPr lvl="2"/>
            <a:r>
              <a:rPr lang="en-US" dirty="0" smtClean="0"/>
              <a:t>Sunlight passes through a  prism, the different frequencies separate into a spectrum of colors, a rainbow</a:t>
            </a:r>
            <a:endParaRPr lang="en-US" dirty="0"/>
          </a:p>
        </p:txBody>
      </p:sp>
      <p:pic>
        <p:nvPicPr>
          <p:cNvPr id="44036" name="Picture 4" descr="http://www.abdn.ac.uk/~u20lm5/px2013/prism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962400"/>
            <a:ext cx="4267200" cy="25262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Max Plank explained why object give off certain frequencies of light when heated</a:t>
            </a:r>
          </a:p>
          <a:p>
            <a:pPr lvl="1"/>
            <a:r>
              <a:rPr lang="en-US" dirty="0" smtClean="0"/>
              <a:t>Matter can gain or lose energy only in small, specific amounts.</a:t>
            </a:r>
          </a:p>
          <a:p>
            <a:pPr lvl="1"/>
            <a:r>
              <a:rPr lang="en-US" dirty="0" smtClean="0"/>
              <a:t>Quantum: the minimum amount of energy that can be gained or lost by an atom; a packet of energy</a:t>
            </a:r>
          </a:p>
          <a:p>
            <a:r>
              <a:rPr lang="en-US" dirty="0" smtClean="0"/>
              <a:t>Question: If energy is quantized, then that means that our cars can only go certain speeds.  Why do our cars seem to drive smoothly?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Plank Equation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explain this behavior</a:t>
            </a:r>
          </a:p>
          <a:p>
            <a:pPr lvl="1"/>
            <a:r>
              <a:rPr lang="en-US" dirty="0" smtClean="0"/>
              <a:t>E =</a:t>
            </a:r>
            <a:r>
              <a:rPr lang="en-US" dirty="0" err="1" smtClean="0"/>
              <a:t>hυ</a:t>
            </a:r>
            <a:r>
              <a:rPr lang="en-US" dirty="0" smtClean="0"/>
              <a:t>, where h=6.626x10</a:t>
            </a:r>
            <a:r>
              <a:rPr lang="en-US" baseline="30000" dirty="0" smtClean="0"/>
              <a:t>-34</a:t>
            </a:r>
            <a:r>
              <a:rPr lang="en-US" dirty="0" smtClean="0"/>
              <a:t>J·s</a:t>
            </a:r>
          </a:p>
          <a:p>
            <a:r>
              <a:rPr lang="en-US" dirty="0" smtClean="0"/>
              <a:t>Question</a:t>
            </a:r>
          </a:p>
          <a:p>
            <a:pPr lvl="1"/>
            <a:r>
              <a:rPr lang="en-US" dirty="0" smtClean="0"/>
              <a:t>Why are red lights used in photograph-developing lab?</a:t>
            </a:r>
          </a:p>
          <a:p>
            <a:pPr lvl="1"/>
            <a:r>
              <a:rPr lang="en-US" dirty="0" smtClean="0"/>
              <a:t>Tiny water drops in the air disperse the white light of the sun into a rainbow.  </a:t>
            </a:r>
          </a:p>
          <a:p>
            <a:pPr lvl="1"/>
            <a:r>
              <a:rPr lang="en-US" dirty="0" smtClean="0"/>
              <a:t>What is the energy of a photon form the violet portion of the rainbow if it has a frequency of 7.23x10</a:t>
            </a:r>
            <a:r>
              <a:rPr lang="en-US" baseline="30000" dirty="0" smtClean="0"/>
              <a:t>14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Plank’s Equation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Quantization </a:t>
            </a:r>
            <a:r>
              <a:rPr lang="en-US" dirty="0" smtClean="0"/>
              <a:t>of energy: electrons exist in fixed energy levels, or </a:t>
            </a:r>
            <a:r>
              <a:rPr lang="en-US" b="1" dirty="0" smtClean="0"/>
              <a:t>Orbit, </a:t>
            </a:r>
            <a:r>
              <a:rPr lang="en-US" dirty="0" smtClean="0"/>
              <a:t>surrounding the nucleus </a:t>
            </a:r>
          </a:p>
          <a:p>
            <a:pPr lvl="1"/>
            <a:r>
              <a:rPr lang="en-US" b="1" dirty="0" smtClean="0"/>
              <a:t>Ground state</a:t>
            </a:r>
            <a:r>
              <a:rPr lang="en-US" dirty="0" smtClean="0"/>
              <a:t> - the lowest possible energy state</a:t>
            </a:r>
          </a:p>
          <a:p>
            <a:pPr lvl="1"/>
            <a:r>
              <a:rPr lang="en-US" b="1" dirty="0" smtClean="0"/>
              <a:t>Excited State: </a:t>
            </a:r>
            <a:r>
              <a:rPr lang="en-US" dirty="0" smtClean="0"/>
              <a:t>Promotion of electron occurs as it absorbs energy</a:t>
            </a:r>
          </a:p>
          <a:p>
            <a:pPr lvl="1"/>
            <a:r>
              <a:rPr lang="en-US" b="1" dirty="0" smtClean="0"/>
              <a:t>Relaxation: </a:t>
            </a:r>
            <a:r>
              <a:rPr lang="en-US" dirty="0" smtClean="0"/>
              <a:t>Energy is released as the electron travels back to lower levels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Bohr Atom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Bohr Model</a:t>
            </a:r>
            <a:endParaRPr lang="en-US" b="1" dirty="0"/>
          </a:p>
        </p:txBody>
      </p:sp>
      <p:pic>
        <p:nvPicPr>
          <p:cNvPr id="61446" name="Picture 6" descr="http://upload.wikimedia.org/wikipedia/commons/thumb/a/a5/Bohr_atom_model_English.svg/288px-Bohr_atom_model_English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828800"/>
            <a:ext cx="3962400" cy="3962400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61448" name="Picture 8" descr="http://www-outreach.phy.cam.ac.uk/camphy/nucleus/side7_nucle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199" y="1828800"/>
            <a:ext cx="4048125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Amount of energy absorbed in jumping from one energy level to a higher energy level is a precise quantity</a:t>
            </a:r>
          </a:p>
          <a:p>
            <a:pPr lvl="0"/>
            <a:r>
              <a:rPr lang="en-US" dirty="0" smtClean="0"/>
              <a:t>Energy of that jump is the energy difference between the orbits involved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Electronic Transitions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Atoms can absorb and emit energy via </a:t>
            </a:r>
            <a:r>
              <a:rPr lang="en-US" i="1" dirty="0" smtClean="0"/>
              <a:t>promotion</a:t>
            </a:r>
            <a:r>
              <a:rPr lang="en-US" dirty="0" smtClean="0"/>
              <a:t> of electrons to higher energy levels and </a:t>
            </a:r>
            <a:r>
              <a:rPr lang="en-US" i="1" dirty="0" smtClean="0"/>
              <a:t>relaxation</a:t>
            </a:r>
            <a:r>
              <a:rPr lang="en-US" dirty="0" smtClean="0"/>
              <a:t> to lower levels</a:t>
            </a:r>
          </a:p>
          <a:p>
            <a:pPr lvl="0"/>
            <a:r>
              <a:rPr lang="en-US" dirty="0" smtClean="0"/>
              <a:t>Energy that is emitted upon relaxation is observed as a single wavelength of light</a:t>
            </a:r>
          </a:p>
          <a:p>
            <a:pPr lvl="0"/>
            <a:r>
              <a:rPr lang="en-US" i="1" dirty="0" smtClean="0"/>
              <a:t>Spectral lines</a:t>
            </a:r>
            <a:r>
              <a:rPr lang="en-US" dirty="0" smtClean="0"/>
              <a:t> are a result of electron transitions between </a:t>
            </a:r>
            <a:r>
              <a:rPr lang="en-US" i="1" dirty="0" smtClean="0"/>
              <a:t>allowed levels</a:t>
            </a:r>
            <a:r>
              <a:rPr lang="en-US" dirty="0" smtClean="0"/>
              <a:t> in the atoms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Bohr Theory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2466" name="Picture 2" descr="http://www.physics.uc.edu/~sitko/CollegePhysicsIII/28-AtomicPhysics/AtomicPhysics_files/image0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2569" y="3352800"/>
            <a:ext cx="6641431" cy="3505200"/>
          </a:xfrm>
          <a:prstGeom prst="rect">
            <a:avLst/>
          </a:prstGeom>
          <a:noFill/>
        </p:spPr>
      </p:pic>
      <p:pic>
        <p:nvPicPr>
          <p:cNvPr id="62468" name="Picture 4" descr="http://astro.unl.edu/naap/hr/graphics/Spectral_lines_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28600"/>
            <a:ext cx="4267200" cy="3051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Orbits: quantized energy levels</a:t>
            </a:r>
          </a:p>
          <a:p>
            <a:pPr lvl="0"/>
            <a:r>
              <a:rPr lang="en-US" dirty="0" smtClean="0"/>
              <a:t>Electrons are found only in these energy levels</a:t>
            </a:r>
          </a:p>
          <a:p>
            <a:pPr lvl="0"/>
            <a:r>
              <a:rPr lang="en-US" dirty="0" smtClean="0"/>
              <a:t>Highest-energy orbits are farthest from the nucleus</a:t>
            </a:r>
          </a:p>
          <a:p>
            <a:pPr lvl="0"/>
            <a:r>
              <a:rPr lang="en-US" dirty="0" smtClean="0"/>
              <a:t>Quantum: energy need to move an electron from one energy level to another</a:t>
            </a:r>
          </a:p>
          <a:p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Bohr Theory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572000"/>
          </a:xfrm>
        </p:spPr>
        <p:txBody>
          <a:bodyPr/>
          <a:lstStyle/>
          <a:p>
            <a:pPr lvl="0"/>
            <a:r>
              <a:rPr lang="en-US" dirty="0" smtClean="0"/>
              <a:t>In a normal chemical reaction, the nucleus of an atom remains unchanged</a:t>
            </a:r>
          </a:p>
          <a:p>
            <a:pPr lvl="0"/>
            <a:r>
              <a:rPr lang="en-US" dirty="0" smtClean="0"/>
              <a:t>However, in nuclear reaction, the nucleus of an atom often changes.  This reaction causes radiation to be given off.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Radioactivity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098" name="Picture 2" descr="http://www.nrc.gov/images/reading-rm/basic-ref/glossary/radioactive-ato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4038600"/>
            <a:ext cx="4095750" cy="25319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572000"/>
          </a:xfrm>
        </p:spPr>
        <p:txBody>
          <a:bodyPr/>
          <a:lstStyle/>
          <a:p>
            <a:pPr lvl="0"/>
            <a:r>
              <a:rPr lang="en-US" dirty="0" smtClean="0"/>
              <a:t>Bohr’s model only works for H and electrons do </a:t>
            </a:r>
            <a:r>
              <a:rPr lang="en-US" u="sng" dirty="0" smtClean="0"/>
              <a:t>not</a:t>
            </a:r>
            <a:r>
              <a:rPr lang="en-US" dirty="0" smtClean="0"/>
              <a:t> move in orbits</a:t>
            </a:r>
          </a:p>
          <a:p>
            <a:pPr lvl="0"/>
            <a:r>
              <a:rPr lang="en-US" b="1" dirty="0" smtClean="0"/>
              <a:t>Atomic orbitals</a:t>
            </a:r>
            <a:r>
              <a:rPr lang="en-US" dirty="0" smtClean="0"/>
              <a:t> - regions in space with a high probability of finding an electron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Modern Atomic Theory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36866" name="Picture 2" descr="http://www.iun.edu/~cpanhd/C101webnotes/modern-atomic-theory/images/orbita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505200"/>
            <a:ext cx="3224343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90776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Schrodinger solved mathematical equations describing the behavior of electrons</a:t>
            </a:r>
          </a:p>
          <a:p>
            <a:pPr lvl="1"/>
            <a:r>
              <a:rPr lang="en-US" dirty="0" smtClean="0"/>
              <a:t>Quantum Mechanic Model determines the allowed energies an electron can have and how likely it is to find the electron in various locations around the nucleus</a:t>
            </a:r>
          </a:p>
          <a:p>
            <a:pPr lvl="2"/>
            <a:r>
              <a:rPr lang="en-US" dirty="0" smtClean="0"/>
              <a:t>light could be describes as quanta of energy which behaves as particles</a:t>
            </a:r>
          </a:p>
          <a:p>
            <a:pPr lvl="2"/>
            <a:r>
              <a:rPr lang="en-US" dirty="0" smtClean="0"/>
              <a:t>Photons: light quanta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Quantum Mechanics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90776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De Broglie asked that given that light behaves as waves and particles, can particles of matter behave as waves? </a:t>
            </a:r>
          </a:p>
          <a:p>
            <a:pPr lvl="1"/>
            <a:r>
              <a:rPr lang="en-US" dirty="0" smtClean="0"/>
              <a:t>Classical mechanics adequately describes the motions of bodies much larger that atoms, while quantum mechanics describes the motion of subatomic particles and atoms as waves  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Quantum Mechanics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impossible to know exactly both the velocity and the position of a particle at the same time</a:t>
            </a:r>
          </a:p>
          <a:p>
            <a:pPr lvl="1"/>
            <a:r>
              <a:rPr lang="en-US" dirty="0" smtClean="0"/>
              <a:t>critical in dealing with electrons 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smtClean="0"/>
              <a:t>Heisenberg Uncertainty Principle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Electron Configuration and Orbital Diagram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indicates in what order electrons fill up the atom’s orbitals.</a:t>
            </a:r>
          </a:p>
          <a:p>
            <a:r>
              <a:rPr lang="en-US" dirty="0" smtClean="0"/>
              <a:t>Energy Levels and </a:t>
            </a:r>
            <a:r>
              <a:rPr lang="en-US" dirty="0" err="1" smtClean="0"/>
              <a:t>Subshells</a:t>
            </a:r>
            <a:endParaRPr lang="en-US" dirty="0" smtClean="0"/>
          </a:p>
          <a:p>
            <a:pPr lvl="0"/>
            <a:r>
              <a:rPr lang="en-US" dirty="0" smtClean="0"/>
              <a:t>Principal Energy Levels: n = 1, 2, 3, …</a:t>
            </a:r>
          </a:p>
          <a:p>
            <a:pPr lvl="1"/>
            <a:r>
              <a:rPr lang="en-US" dirty="0" smtClean="0"/>
              <a:t>The larger n, higher the energy level and greater distance from the nucleus the electrons are</a:t>
            </a:r>
          </a:p>
          <a:p>
            <a:pPr lvl="0"/>
            <a:r>
              <a:rPr lang="en-US" dirty="0" smtClean="0"/>
              <a:t>Each energy level has sublevels (</a:t>
            </a:r>
            <a:r>
              <a:rPr lang="en-US" i="1" dirty="0" smtClean="0"/>
              <a:t>s</a:t>
            </a:r>
            <a:r>
              <a:rPr lang="en-US" dirty="0" smtClean="0"/>
              <a:t>, </a:t>
            </a:r>
            <a:r>
              <a:rPr lang="en-US" i="1" dirty="0" smtClean="0"/>
              <a:t>p</a:t>
            </a:r>
            <a:r>
              <a:rPr lang="en-US" dirty="0" smtClean="0"/>
              <a:t>, </a:t>
            </a:r>
            <a:r>
              <a:rPr lang="en-US" i="1" dirty="0" smtClean="0"/>
              <a:t>d</a:t>
            </a:r>
            <a:r>
              <a:rPr lang="en-US" dirty="0" smtClean="0"/>
              <a:t>, </a:t>
            </a:r>
            <a:r>
              <a:rPr lang="en-US" i="1" dirty="0" smtClean="0"/>
              <a:t>f)</a:t>
            </a:r>
            <a:endParaRPr lang="en-US" dirty="0" smtClean="0"/>
          </a:p>
          <a:p>
            <a:pPr lvl="1"/>
            <a:r>
              <a:rPr lang="en-US" dirty="0" smtClean="0"/>
              <a:t># of sublevels = n</a:t>
            </a:r>
          </a:p>
          <a:p>
            <a:pPr lvl="1"/>
            <a:r>
              <a:rPr lang="en-US" dirty="0" smtClean="0"/>
              <a:t>n = 1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1 sublevel; s</a:t>
            </a:r>
          </a:p>
          <a:p>
            <a:pPr lvl="1"/>
            <a:r>
              <a:rPr lang="en-US" dirty="0" smtClean="0"/>
              <a:t>n = 2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2 sublevels; s &amp; p</a:t>
            </a:r>
          </a:p>
          <a:p>
            <a:pPr lvl="1"/>
            <a:r>
              <a:rPr lang="en-US" dirty="0" smtClean="0"/>
              <a:t>n = 3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3 sublevels; s, p, &amp; d</a:t>
            </a: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 Configuration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set of energy-equal orbitals within a principal energy level</a:t>
            </a:r>
          </a:p>
          <a:p>
            <a:pPr lvl="0"/>
            <a:r>
              <a:rPr lang="en-US" dirty="0" smtClean="0"/>
              <a:t>increase in energy: </a:t>
            </a:r>
            <a:r>
              <a:rPr lang="en-US" i="1" dirty="0" smtClean="0"/>
              <a:t>s</a:t>
            </a:r>
            <a:r>
              <a:rPr lang="en-US" dirty="0" smtClean="0"/>
              <a:t> &lt; </a:t>
            </a:r>
            <a:r>
              <a:rPr lang="en-US" i="1" dirty="0" smtClean="0"/>
              <a:t>p</a:t>
            </a:r>
            <a:r>
              <a:rPr lang="en-US" dirty="0" smtClean="0"/>
              <a:t> &lt; </a:t>
            </a:r>
            <a:r>
              <a:rPr lang="en-US" i="1" dirty="0" smtClean="0"/>
              <a:t>d</a:t>
            </a:r>
            <a:r>
              <a:rPr lang="en-US" dirty="0" smtClean="0"/>
              <a:t> &lt; </a:t>
            </a:r>
            <a:r>
              <a:rPr lang="en-US" i="1" dirty="0" smtClean="0"/>
              <a:t>f</a:t>
            </a:r>
            <a:endParaRPr lang="en-US" dirty="0" smtClean="0"/>
          </a:p>
          <a:p>
            <a:pPr lvl="1"/>
            <a:r>
              <a:rPr lang="en-US" b="1" dirty="0" smtClean="0"/>
              <a:t>Orbital</a:t>
            </a:r>
            <a:r>
              <a:rPr lang="en-US" dirty="0" smtClean="0"/>
              <a:t> - a specific region of a sublevel containing a maximum of two electrons</a:t>
            </a:r>
          </a:p>
          <a:p>
            <a:pPr lvl="2"/>
            <a:r>
              <a:rPr lang="en-US" dirty="0" smtClean="0"/>
              <a:t>1</a:t>
            </a:r>
            <a:r>
              <a:rPr lang="en-US" i="1" dirty="0" smtClean="0"/>
              <a:t>s</a:t>
            </a:r>
            <a:r>
              <a:rPr lang="en-US" dirty="0" smtClean="0"/>
              <a:t>, 2</a:t>
            </a:r>
            <a:r>
              <a:rPr lang="en-US" i="1" dirty="0" smtClean="0"/>
              <a:t>s</a:t>
            </a:r>
            <a:r>
              <a:rPr lang="en-US" dirty="0" smtClean="0"/>
              <a:t>, 3</a:t>
            </a:r>
            <a:r>
              <a:rPr lang="en-US" i="1" dirty="0" smtClean="0"/>
              <a:t>s</a:t>
            </a:r>
            <a:r>
              <a:rPr lang="en-US" dirty="0" smtClean="0"/>
              <a:t>, 2</a:t>
            </a:r>
            <a:r>
              <a:rPr lang="en-US" i="1" dirty="0" smtClean="0"/>
              <a:t>p</a:t>
            </a:r>
            <a:r>
              <a:rPr lang="en-US" dirty="0" smtClean="0"/>
              <a:t>, </a:t>
            </a:r>
            <a:r>
              <a:rPr lang="en-US" i="1" dirty="0" smtClean="0"/>
              <a:t>etc</a:t>
            </a:r>
            <a:endParaRPr lang="en-US" dirty="0" smtClean="0"/>
          </a:p>
          <a:p>
            <a:pPr lvl="2"/>
            <a:r>
              <a:rPr lang="en-US" dirty="0" smtClean="0"/>
              <a:t>Each orbital contains up to 2 e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Subshell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304800"/>
          <a:ext cx="8686801" cy="6248400"/>
        </p:xfrm>
        <a:graphic>
          <a:graphicData uri="http://schemas.openxmlformats.org/drawingml/2006/table">
            <a:tbl>
              <a:tblPr/>
              <a:tblGrid>
                <a:gridCol w="2734735"/>
                <a:gridCol w="2091267"/>
                <a:gridCol w="1769532"/>
                <a:gridCol w="2091267"/>
              </a:tblGrid>
              <a:tr h="6624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Energy Level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Sublevel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Orbitals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Electron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5833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1667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7501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p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20856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p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i="1" dirty="0" smtClean="0"/>
              <a:t>s</a:t>
            </a:r>
            <a:r>
              <a:rPr lang="en-US" dirty="0" smtClean="0"/>
              <a:t> is spherical </a:t>
            </a:r>
          </a:p>
          <a:p>
            <a:pPr lvl="0"/>
            <a:r>
              <a:rPr lang="en-US" i="1" dirty="0" smtClean="0"/>
              <a:t>p: 3 </a:t>
            </a:r>
            <a:r>
              <a:rPr lang="en-US" dirty="0" smtClean="0"/>
              <a:t>dumbbell,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x</a:t>
            </a:r>
            <a:r>
              <a:rPr lang="en-US" dirty="0" smtClean="0"/>
              <a:t> on the x-axis,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y</a:t>
            </a:r>
            <a:r>
              <a:rPr lang="en-US" dirty="0" smtClean="0"/>
              <a:t> on the y-axis, and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z</a:t>
            </a:r>
            <a:r>
              <a:rPr lang="en-US" dirty="0" smtClean="0"/>
              <a:t> on the z-axis</a:t>
            </a:r>
          </a:p>
          <a:p>
            <a:pPr lvl="0"/>
            <a:r>
              <a:rPr lang="en-US" i="1" dirty="0" smtClean="0"/>
              <a:t>d: 4 are cloverleaf, p.132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Orbital Shape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2" descr="http://www.iun.edu/~cpanhd/C101webnotes/modern-atomic-theory/images/orbita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276600"/>
            <a:ext cx="3224343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Electron Configuration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5715000" cy="59745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1896, Becquerel put uranium in a drawer with photographic paper, which became exposed because of radiation from uranium. </a:t>
            </a:r>
          </a:p>
          <a:p>
            <a:r>
              <a:rPr lang="en-US" i="1" dirty="0" smtClean="0"/>
              <a:t>What holds the nucleus together?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Nuclear Force overcome the proton repulsion; neutrons are the “glue”</a:t>
            </a:r>
          </a:p>
          <a:p>
            <a:r>
              <a:rPr lang="en-US" i="1" dirty="0" smtClean="0"/>
              <a:t>Why are some elements radioactive?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Proton repulsion is too great, so the nucleus is unstable and falls apart, giving off radiation.</a:t>
            </a:r>
          </a:p>
          <a:p>
            <a:endParaRPr lang="en-US" dirty="0"/>
          </a:p>
        </p:txBody>
      </p:sp>
      <p:pic>
        <p:nvPicPr>
          <p:cNvPr id="3074" name="Picture 2" descr="http://edu.tebyan.net/physics/nuclear-energy/images/Becquer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228600"/>
            <a:ext cx="2320885" cy="2971799"/>
          </a:xfrm>
          <a:prstGeom prst="rect">
            <a:avLst/>
          </a:prstGeom>
          <a:noFill/>
        </p:spPr>
      </p:pic>
      <p:pic>
        <p:nvPicPr>
          <p:cNvPr id="3076" name="Picture 4" descr="http://www.achievement.org/achievers/eli0/large/eli0-0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3352800"/>
            <a:ext cx="2279904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Aufbau</a:t>
            </a:r>
            <a:r>
              <a:rPr lang="en-US" dirty="0" smtClean="0"/>
              <a:t> Principle: 1</a:t>
            </a:r>
            <a:r>
              <a:rPr lang="en-US" baseline="30000" dirty="0" smtClean="0"/>
              <a:t>st</a:t>
            </a:r>
            <a:r>
              <a:rPr lang="en-US" dirty="0" smtClean="0"/>
              <a:t> fill the lowest-energy orbital </a:t>
            </a:r>
          </a:p>
          <a:p>
            <a:pPr lvl="1"/>
            <a:r>
              <a:rPr lang="en-US" i="1" dirty="0" smtClean="0"/>
              <a:t>s&lt;p&lt;d&lt;f</a:t>
            </a:r>
            <a:endParaRPr lang="en-US" dirty="0" smtClean="0"/>
          </a:p>
          <a:p>
            <a:pPr lvl="1"/>
            <a:r>
              <a:rPr lang="en-US" dirty="0" smtClean="0"/>
              <a:t>2 electrons in an  orbital are said to be </a:t>
            </a:r>
            <a:r>
              <a:rPr lang="en-US" b="1" dirty="0" smtClean="0"/>
              <a:t>paired</a:t>
            </a:r>
            <a:endParaRPr lang="en-US" dirty="0" smtClean="0"/>
          </a:p>
          <a:p>
            <a:r>
              <a:rPr lang="en-US" dirty="0" smtClean="0"/>
              <a:t>Pauli Exclusion Principle: an atomic orbital may hold two electrons, but they must have opposite spin</a:t>
            </a:r>
          </a:p>
          <a:p>
            <a:pPr lvl="1"/>
            <a:r>
              <a:rPr lang="en-US" dirty="0" smtClean="0"/>
              <a:t>clockwise and counterclockwise </a:t>
            </a:r>
          </a:p>
          <a:p>
            <a:r>
              <a:rPr lang="en-US" dirty="0" err="1" smtClean="0"/>
              <a:t>Hund’s</a:t>
            </a:r>
            <a:r>
              <a:rPr lang="en-US" dirty="0" smtClean="0"/>
              <a:t> Rule: when filling orbitals of equal energy, one electron enters each orbital until all the orbitals contain one electron with the same spin.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Rules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4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</a:t>
            </a:r>
            <a:r>
              <a:rPr lang="en-US" dirty="0"/>
              <a:t>Rules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835400" y="4148138"/>
            <a:ext cx="1474788" cy="1395412"/>
            <a:chOff x="2416" y="2967"/>
            <a:chExt cx="929" cy="879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2718" y="3078"/>
              <a:ext cx="326" cy="657"/>
              <a:chOff x="2761" y="3300"/>
              <a:chExt cx="211" cy="657"/>
            </a:xfrm>
          </p:grpSpPr>
          <p:sp>
            <p:nvSpPr>
              <p:cNvPr id="95240" name="Line 8"/>
              <p:cNvSpPr>
                <a:spLocks noChangeShapeType="1"/>
              </p:cNvSpPr>
              <p:nvPr/>
            </p:nvSpPr>
            <p:spPr bwMode="auto">
              <a:xfrm flipV="1">
                <a:off x="2761" y="3300"/>
                <a:ext cx="0" cy="638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 type="stealth" w="lg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241" name="Line 9"/>
              <p:cNvSpPr>
                <a:spLocks noChangeShapeType="1"/>
              </p:cNvSpPr>
              <p:nvPr/>
            </p:nvSpPr>
            <p:spPr bwMode="auto">
              <a:xfrm>
                <a:off x="2972" y="3319"/>
                <a:ext cx="0" cy="638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 type="stealth" w="lg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5243" name="Rectangle 11"/>
            <p:cNvSpPr>
              <a:spLocks noChangeArrowheads="1"/>
            </p:cNvSpPr>
            <p:nvPr/>
          </p:nvSpPr>
          <p:spPr bwMode="auto">
            <a:xfrm>
              <a:off x="2416" y="2967"/>
              <a:ext cx="929" cy="879"/>
            </a:xfrm>
            <a:prstGeom prst="rect">
              <a:avLst/>
            </a:prstGeom>
            <a:noFill/>
            <a:ln w="762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5245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178800" cy="2751138"/>
          </a:xfrm>
        </p:spPr>
        <p:txBody>
          <a:bodyPr/>
          <a:lstStyle/>
          <a:p>
            <a:r>
              <a:rPr lang="en-US" b="1"/>
              <a:t>Pauli Exclusion Principle</a:t>
            </a:r>
          </a:p>
          <a:p>
            <a:pPr lvl="1">
              <a:lnSpc>
                <a:spcPct val="130000"/>
              </a:lnSpc>
            </a:pPr>
            <a:r>
              <a:rPr lang="en-US"/>
              <a:t>Each orbital can hold TWO electrons with opposite spins.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62" name="Picture 6" descr="C:\My Documents\Christy's Stuff\Teaching Stuff\Media - CHEM\orbital energy diagra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65638" y="2097088"/>
            <a:ext cx="4338637" cy="4102100"/>
          </a:xfrm>
          <a:prstGeom prst="rect">
            <a:avLst/>
          </a:prstGeom>
          <a:noFill/>
        </p:spPr>
      </p:pic>
      <p:sp>
        <p:nvSpPr>
          <p:cNvPr id="9626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</a:t>
            </a:r>
            <a:r>
              <a:rPr lang="en-US" dirty="0"/>
              <a:t>Rules</a:t>
            </a:r>
          </a:p>
        </p:txBody>
      </p:sp>
      <p:sp>
        <p:nvSpPr>
          <p:cNvPr id="962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481328"/>
            <a:ext cx="4114800" cy="4525963"/>
          </a:xfrm>
        </p:spPr>
        <p:txBody>
          <a:bodyPr/>
          <a:lstStyle/>
          <a:p>
            <a:r>
              <a:rPr lang="en-US" b="1" dirty="0" err="1"/>
              <a:t>Aufbau</a:t>
            </a:r>
            <a:r>
              <a:rPr lang="en-US" b="1" dirty="0"/>
              <a:t> Principle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Electrons fill the </a:t>
            </a:r>
            <a:br>
              <a:rPr lang="en-US" dirty="0"/>
            </a:br>
            <a:r>
              <a:rPr lang="en-US" dirty="0"/>
              <a:t>lowest energy </a:t>
            </a:r>
            <a:br>
              <a:rPr lang="en-US" dirty="0"/>
            </a:br>
            <a:r>
              <a:rPr lang="en-US" dirty="0"/>
              <a:t>orbitals first</a:t>
            </a:r>
            <a:r>
              <a:rPr lang="en-US" dirty="0" smtClean="0"/>
              <a:t>.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So…4s fills before 3d  and 5s fills before 4d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And…7s fills, then 5f, then 6d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Periodic Table helps you remember</a:t>
            </a:r>
            <a:endParaRPr lang="en-US" dirty="0"/>
          </a:p>
          <a:p>
            <a:pPr lvl="1"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62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62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62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62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4" grpId="0" build="p" bldLvl="2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Line 4"/>
          <p:cNvSpPr>
            <a:spLocks noChangeAspect="1" noChangeShapeType="1"/>
          </p:cNvSpPr>
          <p:nvPr/>
        </p:nvSpPr>
        <p:spPr bwMode="auto">
          <a:xfrm flipV="1">
            <a:off x="5505450" y="4987925"/>
            <a:ext cx="0" cy="823913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5" name="Line 5"/>
          <p:cNvSpPr>
            <a:spLocks noChangeAspect="1" noChangeShapeType="1"/>
          </p:cNvSpPr>
          <p:nvPr/>
        </p:nvSpPr>
        <p:spPr bwMode="auto">
          <a:xfrm>
            <a:off x="5894388" y="5011738"/>
            <a:ext cx="0" cy="823912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6" name="Line 6"/>
          <p:cNvSpPr>
            <a:spLocks noChangeAspect="1" noChangeShapeType="1"/>
          </p:cNvSpPr>
          <p:nvPr/>
        </p:nvSpPr>
        <p:spPr bwMode="auto">
          <a:xfrm flipV="1">
            <a:off x="6702425" y="4987925"/>
            <a:ext cx="0" cy="823913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91" name="Line 11"/>
          <p:cNvSpPr>
            <a:spLocks noChangeAspect="1" noChangeShapeType="1"/>
          </p:cNvSpPr>
          <p:nvPr/>
        </p:nvSpPr>
        <p:spPr bwMode="auto">
          <a:xfrm flipV="1">
            <a:off x="7889875" y="4987925"/>
            <a:ext cx="0" cy="823913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92" name="Line 12"/>
          <p:cNvSpPr>
            <a:spLocks noChangeAspect="1" noChangeShapeType="1"/>
          </p:cNvSpPr>
          <p:nvPr/>
        </p:nvSpPr>
        <p:spPr bwMode="auto">
          <a:xfrm flipV="1">
            <a:off x="2082800" y="4989513"/>
            <a:ext cx="0" cy="823912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93" name="Line 13"/>
          <p:cNvSpPr>
            <a:spLocks noChangeAspect="1" noChangeShapeType="1"/>
          </p:cNvSpPr>
          <p:nvPr/>
        </p:nvSpPr>
        <p:spPr bwMode="auto">
          <a:xfrm>
            <a:off x="2511425" y="5013325"/>
            <a:ext cx="0" cy="823913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94" name="Line 14"/>
          <p:cNvSpPr>
            <a:spLocks noChangeAspect="1" noChangeShapeType="1"/>
          </p:cNvSpPr>
          <p:nvPr/>
        </p:nvSpPr>
        <p:spPr bwMode="auto">
          <a:xfrm flipV="1">
            <a:off x="906463" y="4989513"/>
            <a:ext cx="0" cy="823912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95" name="Line 15"/>
          <p:cNvSpPr>
            <a:spLocks noChangeAspect="1" noChangeShapeType="1"/>
          </p:cNvSpPr>
          <p:nvPr/>
        </p:nvSpPr>
        <p:spPr bwMode="auto">
          <a:xfrm>
            <a:off x="1308100" y="5013325"/>
            <a:ext cx="0" cy="823913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300" name="Text Box 20"/>
          <p:cNvSpPr txBox="1">
            <a:spLocks noChangeArrowheads="1"/>
          </p:cNvSpPr>
          <p:nvPr/>
        </p:nvSpPr>
        <p:spPr bwMode="auto">
          <a:xfrm>
            <a:off x="5638800" y="6096000"/>
            <a:ext cx="25304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Monotype Sorts" pitchFamily="2" charset="2"/>
              <a:buNone/>
            </a:pPr>
            <a:r>
              <a:rPr lang="en-US" dirty="0"/>
              <a:t>RIGHT</a:t>
            </a:r>
          </a:p>
        </p:txBody>
      </p:sp>
      <p:sp>
        <p:nvSpPr>
          <p:cNvPr id="97301" name="Text Box 21"/>
          <p:cNvSpPr txBox="1">
            <a:spLocks noChangeArrowheads="1"/>
          </p:cNvSpPr>
          <p:nvPr/>
        </p:nvSpPr>
        <p:spPr bwMode="auto">
          <a:xfrm>
            <a:off x="914400" y="5973762"/>
            <a:ext cx="2847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Monotype Sorts" pitchFamily="2" charset="2"/>
              <a:buNone/>
            </a:pPr>
            <a:r>
              <a:rPr lang="en-US" dirty="0"/>
              <a:t>WRONG</a:t>
            </a:r>
          </a:p>
        </p:txBody>
      </p:sp>
      <p:sp>
        <p:nvSpPr>
          <p:cNvPr id="97306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</a:t>
            </a:r>
            <a:r>
              <a:rPr lang="en-US" dirty="0"/>
              <a:t>Rules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496888" y="4851400"/>
            <a:ext cx="8189912" cy="1127125"/>
            <a:chOff x="313" y="3056"/>
            <a:chExt cx="5159" cy="710"/>
          </a:xfrm>
        </p:grpSpPr>
        <p:grpSp>
          <p:nvGrpSpPr>
            <p:cNvPr id="3" name="Group 36"/>
            <p:cNvGrpSpPr>
              <a:grpSpLocks/>
            </p:cNvGrpSpPr>
            <p:nvPr/>
          </p:nvGrpSpPr>
          <p:grpSpPr bwMode="auto">
            <a:xfrm>
              <a:off x="313" y="3059"/>
              <a:ext cx="2261" cy="707"/>
              <a:chOff x="247" y="3043"/>
              <a:chExt cx="2261" cy="707"/>
            </a:xfrm>
          </p:grpSpPr>
          <p:sp>
            <p:nvSpPr>
              <p:cNvPr id="97313" name="Rectangle 33"/>
              <p:cNvSpPr>
                <a:spLocks noChangeArrowheads="1"/>
              </p:cNvSpPr>
              <p:nvPr/>
            </p:nvSpPr>
            <p:spPr bwMode="auto">
              <a:xfrm>
                <a:off x="247" y="3043"/>
                <a:ext cx="756" cy="707"/>
              </a:xfrm>
              <a:prstGeom prst="rect">
                <a:avLst/>
              </a:prstGeom>
              <a:noFill/>
              <a:ln w="762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314" name="Rectangle 34"/>
              <p:cNvSpPr>
                <a:spLocks noChangeArrowheads="1"/>
              </p:cNvSpPr>
              <p:nvPr/>
            </p:nvSpPr>
            <p:spPr bwMode="auto">
              <a:xfrm>
                <a:off x="1000" y="3043"/>
                <a:ext cx="756" cy="707"/>
              </a:xfrm>
              <a:prstGeom prst="rect">
                <a:avLst/>
              </a:prstGeom>
              <a:noFill/>
              <a:ln w="762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315" name="Rectangle 35"/>
              <p:cNvSpPr>
                <a:spLocks noChangeArrowheads="1"/>
              </p:cNvSpPr>
              <p:nvPr/>
            </p:nvSpPr>
            <p:spPr bwMode="auto">
              <a:xfrm>
                <a:off x="1752" y="3043"/>
                <a:ext cx="756" cy="707"/>
              </a:xfrm>
              <a:prstGeom prst="rect">
                <a:avLst/>
              </a:prstGeom>
              <a:noFill/>
              <a:ln w="762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37"/>
            <p:cNvGrpSpPr>
              <a:grpSpLocks/>
            </p:cNvGrpSpPr>
            <p:nvPr/>
          </p:nvGrpSpPr>
          <p:grpSpPr bwMode="auto">
            <a:xfrm>
              <a:off x="3211" y="3056"/>
              <a:ext cx="2261" cy="707"/>
              <a:chOff x="247" y="3043"/>
              <a:chExt cx="2261" cy="707"/>
            </a:xfrm>
          </p:grpSpPr>
          <p:sp>
            <p:nvSpPr>
              <p:cNvPr id="97318" name="Rectangle 38"/>
              <p:cNvSpPr>
                <a:spLocks noChangeArrowheads="1"/>
              </p:cNvSpPr>
              <p:nvPr/>
            </p:nvSpPr>
            <p:spPr bwMode="auto">
              <a:xfrm>
                <a:off x="247" y="3043"/>
                <a:ext cx="756" cy="707"/>
              </a:xfrm>
              <a:prstGeom prst="rect">
                <a:avLst/>
              </a:prstGeom>
              <a:noFill/>
              <a:ln w="762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319" name="Rectangle 39"/>
              <p:cNvSpPr>
                <a:spLocks noChangeArrowheads="1"/>
              </p:cNvSpPr>
              <p:nvPr/>
            </p:nvSpPr>
            <p:spPr bwMode="auto">
              <a:xfrm>
                <a:off x="1000" y="3043"/>
                <a:ext cx="756" cy="707"/>
              </a:xfrm>
              <a:prstGeom prst="rect">
                <a:avLst/>
              </a:prstGeom>
              <a:noFill/>
              <a:ln w="762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320" name="Rectangle 40"/>
              <p:cNvSpPr>
                <a:spLocks noChangeArrowheads="1"/>
              </p:cNvSpPr>
              <p:nvPr/>
            </p:nvSpPr>
            <p:spPr bwMode="auto">
              <a:xfrm>
                <a:off x="1752" y="3043"/>
                <a:ext cx="756" cy="707"/>
              </a:xfrm>
              <a:prstGeom prst="rect">
                <a:avLst/>
              </a:prstGeom>
              <a:noFill/>
              <a:ln w="762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22"/>
          <p:cNvGrpSpPr>
            <a:grpSpLocks noChangeAspect="1"/>
          </p:cNvGrpSpPr>
          <p:nvPr/>
        </p:nvGrpSpPr>
        <p:grpSpPr bwMode="auto">
          <a:xfrm>
            <a:off x="1263650" y="4373563"/>
            <a:ext cx="2055813" cy="2066925"/>
            <a:chOff x="1531" y="1900"/>
            <a:chExt cx="1347" cy="1355"/>
          </a:xfrm>
        </p:grpSpPr>
        <p:sp>
          <p:nvSpPr>
            <p:cNvPr id="97303" name="Oval 23"/>
            <p:cNvSpPr>
              <a:spLocks noChangeAspect="1" noChangeArrowheads="1"/>
            </p:cNvSpPr>
            <p:nvPr/>
          </p:nvSpPr>
          <p:spPr bwMode="auto">
            <a:xfrm>
              <a:off x="1531" y="1900"/>
              <a:ext cx="1347" cy="1355"/>
            </a:xfrm>
            <a:prstGeom prst="ellipse">
              <a:avLst/>
            </a:prstGeom>
            <a:noFill/>
            <a:ln w="2540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04" name="Line 24"/>
            <p:cNvSpPr>
              <a:spLocks noChangeAspect="1" noChangeShapeType="1"/>
            </p:cNvSpPr>
            <p:nvPr/>
          </p:nvSpPr>
          <p:spPr bwMode="auto">
            <a:xfrm flipV="1">
              <a:off x="1677" y="2200"/>
              <a:ext cx="1084" cy="792"/>
            </a:xfrm>
            <a:prstGeom prst="line">
              <a:avLst/>
            </a:prstGeom>
            <a:noFill/>
            <a:ln w="2540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7322" name="Rectangle 42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178800" cy="2789238"/>
          </a:xfrm>
        </p:spPr>
        <p:txBody>
          <a:bodyPr/>
          <a:lstStyle/>
          <a:p>
            <a:r>
              <a:rPr lang="en-US" b="1"/>
              <a:t>Hund’s Rule</a:t>
            </a:r>
          </a:p>
          <a:p>
            <a:pPr lvl="1">
              <a:spcBef>
                <a:spcPct val="40000"/>
              </a:spcBef>
            </a:pPr>
            <a:r>
              <a:rPr lang="en-US"/>
              <a:t>Within a sublevel, place one e</a:t>
            </a:r>
            <a:r>
              <a:rPr lang="en-US" baseline="30000"/>
              <a:t>-</a:t>
            </a:r>
            <a:r>
              <a:rPr lang="en-US"/>
              <a:t> per orbital before pairing them.</a:t>
            </a:r>
          </a:p>
          <a:p>
            <a:pPr lvl="1">
              <a:spcBef>
                <a:spcPct val="40000"/>
              </a:spcBef>
            </a:pPr>
            <a:r>
              <a:rPr lang="en-US"/>
              <a:t>“Empty Bus Seat Rule”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7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7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7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7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7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7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97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97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1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4" grpId="0" animBg="1"/>
      <p:bldP spid="97285" grpId="0" animBg="1"/>
      <p:bldP spid="97286" grpId="0" animBg="1"/>
      <p:bldP spid="97291" grpId="0" animBg="1"/>
      <p:bldP spid="97292" grpId="0" animBg="1"/>
      <p:bldP spid="97293" grpId="0" animBg="1"/>
      <p:bldP spid="97294" grpId="0" animBg="1"/>
      <p:bldP spid="97295" grpId="0" animBg="1"/>
      <p:bldP spid="97300" grpId="0" autoUpdateAnimBg="0"/>
      <p:bldP spid="97301" grpId="0" autoUpdateAnimBg="0"/>
      <p:bldP spid="97322" grpId="0" build="p" bldLvl="2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169863" y="2416175"/>
            <a:ext cx="1668462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sz="5400" dirty="0"/>
              <a:t>   O</a:t>
            </a:r>
            <a:endParaRPr lang="en-US" dirty="0"/>
          </a:p>
          <a:p>
            <a:pPr>
              <a:lnSpc>
                <a:spcPct val="10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dirty="0"/>
              <a:t>    </a:t>
            </a:r>
            <a:r>
              <a:rPr lang="en-US" dirty="0" smtClean="0"/>
              <a:t>       8e</a:t>
            </a:r>
            <a:r>
              <a:rPr lang="en-US" baseline="30000" dirty="0" smtClean="0"/>
              <a:t>-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178800" cy="949325"/>
          </a:xfrm>
        </p:spPr>
        <p:txBody>
          <a:bodyPr/>
          <a:lstStyle/>
          <a:p>
            <a:r>
              <a:rPr lang="en-US" b="1"/>
              <a:t>Orbital Diagram</a:t>
            </a:r>
            <a:endParaRPr 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468313" y="4537075"/>
            <a:ext cx="8178800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>
              <a:buFont typeface="Monotype Sorts" pitchFamily="2" charset="2"/>
              <a:buChar char="z"/>
            </a:pPr>
            <a:r>
              <a:rPr lang="en-US" sz="3200" b="1"/>
              <a:t>Electron Configuration</a:t>
            </a:r>
            <a:endParaRPr lang="en-US" sz="3200"/>
          </a:p>
        </p:txBody>
      </p:sp>
      <p:sp>
        <p:nvSpPr>
          <p:cNvPr id="98309" name="Line 5"/>
          <p:cNvSpPr>
            <a:spLocks noChangeAspect="1" noChangeShapeType="1"/>
          </p:cNvSpPr>
          <p:nvPr/>
        </p:nvSpPr>
        <p:spPr bwMode="auto">
          <a:xfrm flipV="1">
            <a:off x="5629275" y="2484438"/>
            <a:ext cx="0" cy="823912"/>
          </a:xfrm>
          <a:prstGeom prst="line">
            <a:avLst/>
          </a:prstGeom>
          <a:noFill/>
          <a:ln w="76200">
            <a:solidFill>
              <a:srgbClr val="FF66FF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0" name="Line 6"/>
          <p:cNvSpPr>
            <a:spLocks noChangeAspect="1" noChangeShapeType="1"/>
          </p:cNvSpPr>
          <p:nvPr/>
        </p:nvSpPr>
        <p:spPr bwMode="auto">
          <a:xfrm>
            <a:off x="6016625" y="2508250"/>
            <a:ext cx="0" cy="823913"/>
          </a:xfrm>
          <a:prstGeom prst="line">
            <a:avLst/>
          </a:prstGeom>
          <a:noFill/>
          <a:ln w="76200">
            <a:solidFill>
              <a:srgbClr val="FF66FF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1" name="Line 7"/>
          <p:cNvSpPr>
            <a:spLocks noChangeAspect="1" noChangeShapeType="1"/>
          </p:cNvSpPr>
          <p:nvPr/>
        </p:nvSpPr>
        <p:spPr bwMode="auto">
          <a:xfrm flipV="1">
            <a:off x="6826250" y="2484438"/>
            <a:ext cx="0" cy="823912"/>
          </a:xfrm>
          <a:prstGeom prst="line">
            <a:avLst/>
          </a:prstGeom>
          <a:noFill/>
          <a:ln w="76200">
            <a:solidFill>
              <a:srgbClr val="FF66FF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2" name="Line 8"/>
          <p:cNvSpPr>
            <a:spLocks noChangeAspect="1" noChangeShapeType="1"/>
          </p:cNvSpPr>
          <p:nvPr/>
        </p:nvSpPr>
        <p:spPr bwMode="auto">
          <a:xfrm flipV="1">
            <a:off x="3892550" y="2478088"/>
            <a:ext cx="0" cy="82867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3" name="Line 9"/>
          <p:cNvSpPr>
            <a:spLocks noChangeAspect="1" noChangeShapeType="1"/>
          </p:cNvSpPr>
          <p:nvPr/>
        </p:nvSpPr>
        <p:spPr bwMode="auto">
          <a:xfrm>
            <a:off x="4270375" y="2503488"/>
            <a:ext cx="0" cy="828675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4" name="Line 10"/>
          <p:cNvSpPr>
            <a:spLocks noChangeAspect="1" noChangeShapeType="1"/>
          </p:cNvSpPr>
          <p:nvPr/>
        </p:nvSpPr>
        <p:spPr bwMode="auto">
          <a:xfrm flipV="1">
            <a:off x="2193925" y="2478088"/>
            <a:ext cx="0" cy="828675"/>
          </a:xfrm>
          <a:prstGeom prst="line">
            <a:avLst/>
          </a:prstGeom>
          <a:noFill/>
          <a:ln w="76200">
            <a:solidFill>
              <a:srgbClr val="66FF66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5" name="Line 11"/>
          <p:cNvSpPr>
            <a:spLocks noChangeAspect="1" noChangeShapeType="1"/>
          </p:cNvSpPr>
          <p:nvPr/>
        </p:nvSpPr>
        <p:spPr bwMode="auto">
          <a:xfrm>
            <a:off x="2571750" y="2503488"/>
            <a:ext cx="0" cy="828675"/>
          </a:xfrm>
          <a:prstGeom prst="line">
            <a:avLst/>
          </a:prstGeom>
          <a:noFill/>
          <a:ln w="76200">
            <a:solidFill>
              <a:srgbClr val="66FF66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6" name="Text Box 12"/>
          <p:cNvSpPr txBox="1">
            <a:spLocks noChangeArrowheads="1"/>
          </p:cNvSpPr>
          <p:nvPr/>
        </p:nvSpPr>
        <p:spPr bwMode="auto">
          <a:xfrm>
            <a:off x="990601" y="5110163"/>
            <a:ext cx="560863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None/>
            </a:pPr>
            <a:r>
              <a:rPr lang="en-US" sz="6000" b="1" dirty="0">
                <a:solidFill>
                  <a:srgbClr val="99FF33"/>
                </a:solidFill>
              </a:rPr>
              <a:t>1s</a:t>
            </a:r>
            <a:r>
              <a:rPr lang="en-US" sz="6000" b="1" baseline="30000" dirty="0">
                <a:solidFill>
                  <a:srgbClr val="99FF33"/>
                </a:solidFill>
              </a:rPr>
              <a:t>2 </a:t>
            </a:r>
            <a:r>
              <a:rPr lang="en-US" sz="6000" b="1" dirty="0">
                <a:solidFill>
                  <a:srgbClr val="FFFF00"/>
                </a:solidFill>
              </a:rPr>
              <a:t>2s</a:t>
            </a:r>
            <a:r>
              <a:rPr lang="en-US" sz="6000" b="1" baseline="30000" dirty="0">
                <a:solidFill>
                  <a:srgbClr val="FFFF00"/>
                </a:solidFill>
              </a:rPr>
              <a:t>2</a:t>
            </a:r>
            <a:r>
              <a:rPr lang="en-US" sz="6000" b="1" baseline="30000" dirty="0">
                <a:solidFill>
                  <a:srgbClr val="FF9900"/>
                </a:solidFill>
              </a:rPr>
              <a:t> </a:t>
            </a:r>
            <a:r>
              <a:rPr lang="en-US" sz="6000" b="1" dirty="0">
                <a:solidFill>
                  <a:srgbClr val="FF66FF"/>
                </a:solidFill>
              </a:rPr>
              <a:t>2p</a:t>
            </a:r>
            <a:r>
              <a:rPr lang="en-US" sz="6000" b="1" baseline="30000" dirty="0">
                <a:solidFill>
                  <a:srgbClr val="FF66FF"/>
                </a:solidFill>
              </a:rPr>
              <a:t>4</a:t>
            </a:r>
            <a:endParaRPr lang="en-US" b="1" dirty="0"/>
          </a:p>
        </p:txBody>
      </p:sp>
      <p:sp>
        <p:nvSpPr>
          <p:cNvPr id="98317" name="Line 13"/>
          <p:cNvSpPr>
            <a:spLocks noChangeAspect="1" noChangeShapeType="1"/>
          </p:cNvSpPr>
          <p:nvPr/>
        </p:nvSpPr>
        <p:spPr bwMode="auto">
          <a:xfrm flipV="1">
            <a:off x="8016875" y="2503488"/>
            <a:ext cx="0" cy="823912"/>
          </a:xfrm>
          <a:prstGeom prst="line">
            <a:avLst/>
          </a:prstGeom>
          <a:noFill/>
          <a:ln w="76200">
            <a:solidFill>
              <a:srgbClr val="FF66FF"/>
            </a:solidFill>
            <a:round/>
            <a:headEnd/>
            <a:tailEnd type="stealth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31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B. Notation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1787525" y="2335214"/>
            <a:ext cx="1200150" cy="1539875"/>
            <a:chOff x="1126" y="1734"/>
            <a:chExt cx="756" cy="970"/>
          </a:xfrm>
        </p:grpSpPr>
        <p:sp>
          <p:nvSpPr>
            <p:cNvPr id="98320" name="Rectangle 16"/>
            <p:cNvSpPr>
              <a:spLocks noChangeArrowheads="1"/>
            </p:cNvSpPr>
            <p:nvPr/>
          </p:nvSpPr>
          <p:spPr bwMode="auto">
            <a:xfrm>
              <a:off x="1273" y="2471"/>
              <a:ext cx="45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buFont typeface="Monotype Sorts" pitchFamily="2" charset="2"/>
                <a:buNone/>
              </a:pPr>
              <a:r>
                <a:rPr lang="en-US" dirty="0">
                  <a:solidFill>
                    <a:srgbClr val="99FF33"/>
                  </a:solidFill>
                </a:rPr>
                <a:t>1s</a:t>
              </a:r>
            </a:p>
          </p:txBody>
        </p:sp>
        <p:sp>
          <p:nvSpPr>
            <p:cNvPr id="98333" name="Rectangle 29"/>
            <p:cNvSpPr>
              <a:spLocks noChangeArrowheads="1"/>
            </p:cNvSpPr>
            <p:nvPr/>
          </p:nvSpPr>
          <p:spPr bwMode="auto">
            <a:xfrm>
              <a:off x="1126" y="1734"/>
              <a:ext cx="756" cy="707"/>
            </a:xfrm>
            <a:prstGeom prst="rect">
              <a:avLst/>
            </a:prstGeom>
            <a:noFill/>
            <a:ln w="76200">
              <a:solidFill>
                <a:srgbClr val="66FF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3479800" y="2332038"/>
            <a:ext cx="1200150" cy="1543050"/>
            <a:chOff x="2192" y="1732"/>
            <a:chExt cx="756" cy="972"/>
          </a:xfrm>
        </p:grpSpPr>
        <p:sp>
          <p:nvSpPr>
            <p:cNvPr id="98323" name="Rectangle 19"/>
            <p:cNvSpPr>
              <a:spLocks noChangeArrowheads="1"/>
            </p:cNvSpPr>
            <p:nvPr/>
          </p:nvSpPr>
          <p:spPr bwMode="auto">
            <a:xfrm>
              <a:off x="2347" y="2471"/>
              <a:ext cx="45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buFont typeface="Monotype Sorts" pitchFamily="2" charset="2"/>
                <a:buNone/>
              </a:pPr>
              <a:r>
                <a:rPr lang="en-US" dirty="0">
                  <a:solidFill>
                    <a:srgbClr val="FFFF00"/>
                  </a:solidFill>
                </a:rPr>
                <a:t>2s</a:t>
              </a:r>
            </a:p>
          </p:txBody>
        </p:sp>
        <p:sp>
          <p:nvSpPr>
            <p:cNvPr id="98335" name="Rectangle 31"/>
            <p:cNvSpPr>
              <a:spLocks noChangeArrowheads="1"/>
            </p:cNvSpPr>
            <p:nvPr/>
          </p:nvSpPr>
          <p:spPr bwMode="auto">
            <a:xfrm>
              <a:off x="2192" y="1732"/>
              <a:ext cx="756" cy="707"/>
            </a:xfrm>
            <a:prstGeom prst="rect">
              <a:avLst/>
            </a:prstGeom>
            <a:noFill/>
            <a:ln w="762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5227638" y="2346325"/>
            <a:ext cx="3589337" cy="1604963"/>
            <a:chOff x="3293" y="1741"/>
            <a:chExt cx="2261" cy="1011"/>
          </a:xfrm>
        </p:grpSpPr>
        <p:sp>
          <p:nvSpPr>
            <p:cNvPr id="98329" name="Rectangle 25"/>
            <p:cNvSpPr>
              <a:spLocks noChangeArrowheads="1"/>
            </p:cNvSpPr>
            <p:nvPr/>
          </p:nvSpPr>
          <p:spPr bwMode="auto">
            <a:xfrm>
              <a:off x="4187" y="2519"/>
              <a:ext cx="47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buFont typeface="Monotype Sorts" pitchFamily="2" charset="2"/>
                <a:buNone/>
              </a:pPr>
              <a:r>
                <a:rPr lang="en-US" dirty="0">
                  <a:solidFill>
                    <a:srgbClr val="FF66FF"/>
                  </a:solidFill>
                </a:rPr>
                <a:t>2p</a:t>
              </a:r>
            </a:p>
          </p:txBody>
        </p:sp>
        <p:grpSp>
          <p:nvGrpSpPr>
            <p:cNvPr id="5" name="Group 37"/>
            <p:cNvGrpSpPr>
              <a:grpSpLocks/>
            </p:cNvGrpSpPr>
            <p:nvPr/>
          </p:nvGrpSpPr>
          <p:grpSpPr bwMode="auto">
            <a:xfrm>
              <a:off x="3293" y="1741"/>
              <a:ext cx="2261" cy="707"/>
              <a:chOff x="247" y="3043"/>
              <a:chExt cx="2261" cy="707"/>
            </a:xfrm>
          </p:grpSpPr>
          <p:sp>
            <p:nvSpPr>
              <p:cNvPr id="98342" name="Rectangle 38"/>
              <p:cNvSpPr>
                <a:spLocks noChangeArrowheads="1"/>
              </p:cNvSpPr>
              <p:nvPr/>
            </p:nvSpPr>
            <p:spPr bwMode="auto">
              <a:xfrm>
                <a:off x="247" y="3043"/>
                <a:ext cx="756" cy="707"/>
              </a:xfrm>
              <a:prstGeom prst="rect">
                <a:avLst/>
              </a:prstGeom>
              <a:noFill/>
              <a:ln w="76200">
                <a:solidFill>
                  <a:srgbClr val="FF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343" name="Rectangle 39"/>
              <p:cNvSpPr>
                <a:spLocks noChangeArrowheads="1"/>
              </p:cNvSpPr>
              <p:nvPr/>
            </p:nvSpPr>
            <p:spPr bwMode="auto">
              <a:xfrm>
                <a:off x="1000" y="3043"/>
                <a:ext cx="756" cy="707"/>
              </a:xfrm>
              <a:prstGeom prst="rect">
                <a:avLst/>
              </a:prstGeom>
              <a:noFill/>
              <a:ln w="76200">
                <a:solidFill>
                  <a:srgbClr val="FF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344" name="Rectangle 40"/>
              <p:cNvSpPr>
                <a:spLocks noChangeArrowheads="1"/>
              </p:cNvSpPr>
              <p:nvPr/>
            </p:nvSpPr>
            <p:spPr bwMode="auto">
              <a:xfrm>
                <a:off x="1752" y="3043"/>
                <a:ext cx="756" cy="707"/>
              </a:xfrm>
              <a:prstGeom prst="rect">
                <a:avLst/>
              </a:prstGeom>
              <a:noFill/>
              <a:ln w="76200">
                <a:solidFill>
                  <a:srgbClr val="FF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8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8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8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98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98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9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98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98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9" grpId="0" animBg="1"/>
      <p:bldP spid="98310" grpId="0" animBg="1"/>
      <p:bldP spid="98311" grpId="0" animBg="1"/>
      <p:bldP spid="98312" grpId="0" animBg="1"/>
      <p:bldP spid="98313" grpId="0" animBg="1"/>
      <p:bldP spid="98314" grpId="0" animBg="1"/>
      <p:bldP spid="98315" grpId="0" animBg="1"/>
      <p:bldP spid="98316" grpId="0" autoUpdateAnimBg="0"/>
      <p:bldP spid="9831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Table</a:t>
            </a:r>
            <a:endParaRPr lang="en-US" dirty="0"/>
          </a:p>
        </p:txBody>
      </p:sp>
      <p:graphicFrame>
        <p:nvGraphicFramePr>
          <p:cNvPr id="90114" name="Object 2"/>
          <p:cNvGraphicFramePr>
            <a:graphicFrameLocks noChangeAspect="1"/>
          </p:cNvGraphicFramePr>
          <p:nvPr/>
        </p:nvGraphicFramePr>
        <p:xfrm>
          <a:off x="838200" y="1981200"/>
          <a:ext cx="7243763" cy="3937000"/>
        </p:xfrm>
        <a:graphic>
          <a:graphicData uri="http://schemas.openxmlformats.org/presentationml/2006/ole">
            <p:oleObj spid="_x0000_s90114" name="Photo Editor Photo" r:id="rId3" imgW="5342857" imgH="2905531" progId="">
              <p:embed/>
            </p:oleObj>
          </a:graphicData>
        </a:graphic>
      </p:graphicFrame>
      <p:sp>
        <p:nvSpPr>
          <p:cNvPr id="6" name="Text Box 5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0010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b="1" i="1" dirty="0" smtClean="0">
                <a:latin typeface="Times New Roman" pitchFamily="18" charset="0"/>
              </a:rPr>
              <a:t>    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b="1" i="1" dirty="0" smtClean="0">
                <a:latin typeface="Times New Roman" pitchFamily="18" charset="0"/>
              </a:rPr>
              <a:t>							        p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endParaRPr lang="en-US" b="1" i="1" dirty="0" smtClean="0">
              <a:latin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b="1" i="1" dirty="0" smtClean="0">
                <a:latin typeface="Times New Roman" pitchFamily="18" charset="0"/>
              </a:rPr>
              <a:t>				d(n-1)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endParaRPr lang="en-US" b="1" i="1" dirty="0" smtClean="0">
              <a:latin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endParaRPr lang="en-US" b="1" i="1" dirty="0" smtClean="0">
              <a:latin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endParaRPr lang="en-US" b="1" i="1" dirty="0" smtClean="0">
              <a:latin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endParaRPr lang="en-US" b="1" i="1" dirty="0" smtClean="0">
              <a:latin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endParaRPr lang="en-US" b="1" i="1" dirty="0" smtClean="0">
              <a:latin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b="1" i="1" dirty="0" smtClean="0">
                <a:latin typeface="Times New Roman" pitchFamily="18" charset="0"/>
              </a:rPr>
              <a:t>           f(n-2)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nd</a:t>
            </a:r>
            <a:r>
              <a:rPr lang="en-US" baseline="30000" dirty="0" smtClean="0"/>
              <a:t>4</a:t>
            </a:r>
            <a:r>
              <a:rPr lang="en-US" dirty="0" smtClean="0"/>
              <a:t> and nd</a:t>
            </a:r>
            <a:r>
              <a:rPr lang="en-US" baseline="30000" dirty="0" smtClean="0"/>
              <a:t>9</a:t>
            </a:r>
            <a:r>
              <a:rPr lang="en-US" dirty="0" smtClean="0"/>
              <a:t> position</a:t>
            </a:r>
          </a:p>
          <a:p>
            <a:pPr lvl="1"/>
            <a:r>
              <a:rPr lang="en-US" dirty="0" smtClean="0"/>
              <a:t>Because the 3d and the and 4s sublevels are so close in energy, their electron configuration differs</a:t>
            </a:r>
          </a:p>
          <a:p>
            <a:pPr lvl="1"/>
            <a:r>
              <a:rPr lang="en-US" dirty="0" smtClean="0"/>
              <a:t>Their half filled sublevels are less stable than filled, but more stable then other configurations</a:t>
            </a:r>
          </a:p>
          <a:p>
            <a:pPr lvl="0"/>
            <a:r>
              <a:rPr lang="en-US" dirty="0" smtClean="0"/>
              <a:t>Expected: Cr: 1s</a:t>
            </a:r>
            <a:r>
              <a:rPr lang="en-US" baseline="30000" dirty="0" smtClean="0"/>
              <a:t>2</a:t>
            </a:r>
            <a:r>
              <a:rPr lang="en-US" dirty="0" smtClean="0"/>
              <a:t>2s</a:t>
            </a:r>
            <a:r>
              <a:rPr lang="en-US" baseline="30000" dirty="0" smtClean="0"/>
              <a:t>2</a:t>
            </a:r>
            <a:r>
              <a:rPr lang="en-US" dirty="0" smtClean="0"/>
              <a:t>2p</a:t>
            </a:r>
            <a:r>
              <a:rPr lang="en-US" baseline="30000" dirty="0" smtClean="0"/>
              <a:t>6</a:t>
            </a:r>
            <a:r>
              <a:rPr lang="en-US" dirty="0" smtClean="0"/>
              <a:t>3s</a:t>
            </a:r>
            <a:r>
              <a:rPr lang="en-US" baseline="30000" dirty="0" smtClean="0"/>
              <a:t>2</a:t>
            </a:r>
            <a:r>
              <a:rPr lang="en-US" dirty="0" smtClean="0"/>
              <a:t>3p</a:t>
            </a:r>
            <a:r>
              <a:rPr lang="en-US" baseline="30000" dirty="0" smtClean="0"/>
              <a:t>6</a:t>
            </a:r>
            <a:r>
              <a:rPr lang="en-US" dirty="0" smtClean="0"/>
              <a:t>4s</a:t>
            </a:r>
            <a:r>
              <a:rPr lang="en-US" baseline="30000" dirty="0" smtClean="0"/>
              <a:t>2</a:t>
            </a:r>
            <a:r>
              <a:rPr lang="en-US" dirty="0" smtClean="0"/>
              <a:t>3d</a:t>
            </a:r>
            <a:r>
              <a:rPr lang="en-US" baseline="30000" dirty="0" smtClean="0"/>
              <a:t>4</a:t>
            </a:r>
            <a:r>
              <a:rPr lang="en-US" dirty="0" smtClean="0"/>
              <a:t>	</a:t>
            </a:r>
          </a:p>
          <a:p>
            <a:pPr lvl="0">
              <a:buNone/>
            </a:pPr>
            <a:r>
              <a:rPr lang="en-US" dirty="0" smtClean="0"/>
              <a:t>                  Cu: 1s</a:t>
            </a:r>
            <a:r>
              <a:rPr lang="en-US" baseline="30000" dirty="0" smtClean="0"/>
              <a:t>2</a:t>
            </a:r>
            <a:r>
              <a:rPr lang="en-US" dirty="0" smtClean="0"/>
              <a:t>2s</a:t>
            </a:r>
            <a:r>
              <a:rPr lang="en-US" baseline="30000" dirty="0" smtClean="0"/>
              <a:t>2</a:t>
            </a:r>
            <a:r>
              <a:rPr lang="en-US" dirty="0" smtClean="0"/>
              <a:t>2p</a:t>
            </a:r>
            <a:r>
              <a:rPr lang="en-US" baseline="30000" dirty="0" smtClean="0"/>
              <a:t>6</a:t>
            </a:r>
            <a:r>
              <a:rPr lang="en-US" dirty="0" smtClean="0"/>
              <a:t>3s</a:t>
            </a:r>
            <a:r>
              <a:rPr lang="en-US" baseline="30000" dirty="0" smtClean="0"/>
              <a:t>2</a:t>
            </a:r>
            <a:r>
              <a:rPr lang="en-US" dirty="0" smtClean="0"/>
              <a:t>3p</a:t>
            </a:r>
            <a:r>
              <a:rPr lang="en-US" baseline="30000" dirty="0" smtClean="0"/>
              <a:t>6</a:t>
            </a:r>
            <a:r>
              <a:rPr lang="en-US" dirty="0" smtClean="0"/>
              <a:t>4s</a:t>
            </a:r>
            <a:r>
              <a:rPr lang="en-US" baseline="30000" dirty="0" smtClean="0"/>
              <a:t>2</a:t>
            </a:r>
            <a:r>
              <a:rPr lang="en-US" dirty="0" smtClean="0"/>
              <a:t>3d</a:t>
            </a:r>
            <a:r>
              <a:rPr lang="en-US" baseline="30000" dirty="0" smtClean="0"/>
              <a:t>9</a:t>
            </a:r>
            <a:endParaRPr lang="en-US" dirty="0" smtClean="0"/>
          </a:p>
          <a:p>
            <a:pPr lvl="0"/>
            <a:r>
              <a:rPr lang="en-US" dirty="0" smtClean="0"/>
              <a:t>Actual: Cr:1s</a:t>
            </a:r>
            <a:r>
              <a:rPr lang="en-US" baseline="30000" dirty="0" smtClean="0"/>
              <a:t>2</a:t>
            </a:r>
            <a:r>
              <a:rPr lang="en-US" dirty="0" smtClean="0"/>
              <a:t>2s</a:t>
            </a:r>
            <a:r>
              <a:rPr lang="en-US" baseline="30000" dirty="0" smtClean="0"/>
              <a:t>2</a:t>
            </a:r>
            <a:r>
              <a:rPr lang="en-US" dirty="0" smtClean="0"/>
              <a:t>2p</a:t>
            </a:r>
            <a:r>
              <a:rPr lang="en-US" baseline="30000" dirty="0" smtClean="0"/>
              <a:t>6</a:t>
            </a:r>
            <a:r>
              <a:rPr lang="en-US" dirty="0" smtClean="0"/>
              <a:t>3s</a:t>
            </a:r>
            <a:r>
              <a:rPr lang="en-US" baseline="30000" dirty="0" smtClean="0"/>
              <a:t>2</a:t>
            </a:r>
            <a:r>
              <a:rPr lang="en-US" dirty="0" smtClean="0"/>
              <a:t>3p</a:t>
            </a:r>
            <a:r>
              <a:rPr lang="en-US" baseline="30000" dirty="0" smtClean="0"/>
              <a:t>6</a:t>
            </a:r>
            <a:r>
              <a:rPr lang="en-US" dirty="0" smtClean="0"/>
              <a:t>4s</a:t>
            </a:r>
            <a:r>
              <a:rPr lang="en-US" baseline="30000" dirty="0" smtClean="0"/>
              <a:t>1</a:t>
            </a:r>
            <a:r>
              <a:rPr lang="en-US" dirty="0" smtClean="0"/>
              <a:t>3d</a:t>
            </a:r>
            <a:r>
              <a:rPr lang="en-US" baseline="30000" dirty="0" smtClean="0"/>
              <a:t>5</a:t>
            </a:r>
            <a:r>
              <a:rPr lang="en-US" dirty="0" smtClean="0"/>
              <a:t>	</a:t>
            </a:r>
          </a:p>
          <a:p>
            <a:pPr lvl="0">
              <a:buNone/>
            </a:pPr>
            <a:r>
              <a:rPr lang="en-US" dirty="0" smtClean="0"/>
              <a:t>              Cu: 1s</a:t>
            </a:r>
            <a:r>
              <a:rPr lang="en-US" baseline="30000" dirty="0" smtClean="0"/>
              <a:t>2</a:t>
            </a:r>
            <a:r>
              <a:rPr lang="en-US" dirty="0" smtClean="0"/>
              <a:t>2s</a:t>
            </a:r>
            <a:r>
              <a:rPr lang="en-US" baseline="30000" dirty="0" smtClean="0"/>
              <a:t>2</a:t>
            </a:r>
            <a:r>
              <a:rPr lang="en-US" dirty="0" smtClean="0"/>
              <a:t>2p</a:t>
            </a:r>
            <a:r>
              <a:rPr lang="en-US" baseline="30000" dirty="0" smtClean="0"/>
              <a:t>6</a:t>
            </a:r>
            <a:r>
              <a:rPr lang="en-US" dirty="0" smtClean="0"/>
              <a:t>3s</a:t>
            </a:r>
            <a:r>
              <a:rPr lang="en-US" baseline="30000" dirty="0" smtClean="0"/>
              <a:t>2</a:t>
            </a:r>
            <a:r>
              <a:rPr lang="en-US" dirty="0" smtClean="0"/>
              <a:t>3p</a:t>
            </a:r>
            <a:r>
              <a:rPr lang="en-US" baseline="30000" dirty="0" smtClean="0"/>
              <a:t>6</a:t>
            </a:r>
            <a:r>
              <a:rPr lang="en-US" dirty="0" smtClean="0"/>
              <a:t>4s</a:t>
            </a:r>
            <a:r>
              <a:rPr lang="en-US" baseline="30000" dirty="0" smtClean="0"/>
              <a:t>1</a:t>
            </a:r>
            <a:r>
              <a:rPr lang="en-US" dirty="0" smtClean="0"/>
              <a:t>3d</a:t>
            </a:r>
            <a:r>
              <a:rPr lang="en-US" baseline="30000" dirty="0" smtClean="0"/>
              <a:t>10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 Bromine (Br):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Strontium (</a:t>
            </a:r>
            <a:r>
              <a:rPr lang="en-US" dirty="0" err="1" smtClean="0"/>
              <a:t>Sr</a:t>
            </a:r>
            <a:r>
              <a:rPr lang="en-US" dirty="0" smtClean="0"/>
              <a:t>):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Antimony (</a:t>
            </a:r>
            <a:r>
              <a:rPr lang="en-US" dirty="0" err="1" smtClean="0"/>
              <a:t>Sb</a:t>
            </a:r>
            <a:r>
              <a:rPr lang="en-US" dirty="0" smtClean="0"/>
              <a:t>):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Rhenium (Re):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Terbium (Tb):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Titanium (Ti):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Try These: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you can see, sometimes the configuration is long.  Therefore, scientists have developed a short-cut called the noble gas configuration.</a:t>
            </a:r>
          </a:p>
          <a:p>
            <a:pPr lvl="1"/>
            <a:r>
              <a:rPr lang="en-US" dirty="0" smtClean="0"/>
              <a:t>Write the symbol of the previous noble gas and finish the electron configuration.</a:t>
            </a:r>
          </a:p>
          <a:p>
            <a:pPr lvl="1"/>
            <a:r>
              <a:rPr lang="en-US" dirty="0" smtClean="0"/>
              <a:t>Go back and write the noble gas configuration for the elements we just did.</a:t>
            </a:r>
          </a:p>
          <a:p>
            <a:r>
              <a:rPr lang="en-US" dirty="0" smtClean="0"/>
              <a:t>Orbital diagrams not only show how the electrons fill-up their orbitals, but also the relative energies of the orbitals.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Shorthand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Phosphorus</a:t>
            </a:r>
          </a:p>
          <a:p>
            <a:endParaRPr lang="en-US" dirty="0" smtClean="0"/>
          </a:p>
          <a:p>
            <a:r>
              <a:rPr lang="en-US" dirty="0" smtClean="0"/>
              <a:t>Try Fluorine:</a:t>
            </a:r>
          </a:p>
          <a:p>
            <a:endParaRPr lang="en-US" dirty="0" smtClean="0"/>
          </a:p>
          <a:p>
            <a:r>
              <a:rPr lang="en-US" dirty="0" smtClean="0"/>
              <a:t>Try Titanium:</a:t>
            </a:r>
          </a:p>
          <a:p>
            <a:endParaRPr lang="en-US" dirty="0" smtClean="0"/>
          </a:p>
          <a:p>
            <a:r>
              <a:rPr lang="en-US" dirty="0" smtClean="0"/>
              <a:t> Try Iron:  </a:t>
            </a:r>
            <a:r>
              <a:rPr lang="en-US" baseline="30000" dirty="0" smtClean="0"/>
              <a:t/>
            </a:r>
            <a:br>
              <a:rPr lang="en-US" baseline="30000" dirty="0" smtClean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Alpha: 2 protons &amp; 2 neutron, positive</a:t>
            </a:r>
          </a:p>
          <a:p>
            <a:pPr lvl="1"/>
            <a:r>
              <a:rPr lang="en-US" dirty="0" smtClean="0"/>
              <a:t>            or</a:t>
            </a:r>
          </a:p>
          <a:p>
            <a:pPr lvl="1"/>
            <a:r>
              <a:rPr lang="en-US" dirty="0" smtClean="0"/>
              <a:t>Low penetrating power, can be stopped by paper	</a:t>
            </a:r>
          </a:p>
          <a:p>
            <a:r>
              <a:rPr lang="en-US" dirty="0" smtClean="0"/>
              <a:t>Beta: high speed electrons, negative</a:t>
            </a:r>
          </a:p>
          <a:p>
            <a:pPr lvl="1"/>
            <a:r>
              <a:rPr lang="en-US" dirty="0" smtClean="0"/>
              <a:t>           or </a:t>
            </a:r>
          </a:p>
          <a:p>
            <a:pPr lvl="1"/>
            <a:r>
              <a:rPr lang="en-US" dirty="0" smtClean="0"/>
              <a:t>Medium penetrating power; can be stopped by think, solid material</a:t>
            </a:r>
          </a:p>
          <a:p>
            <a:r>
              <a:rPr lang="en-US" dirty="0" smtClean="0"/>
              <a:t>Gamma: energetic form of light; no charge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high penetration power; can be stopped by only concrete or lead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Radiation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524000" y="1828800"/>
          <a:ext cx="533400" cy="457200"/>
        </p:xfrm>
        <a:graphic>
          <a:graphicData uri="http://schemas.openxmlformats.org/presentationml/2006/ole">
            <p:oleObj spid="_x0000_s2050" name="Equation" r:id="rId3" imgW="215806" imgH="228501" progId="Equation.3">
              <p:embed/>
            </p:oleObj>
          </a:graphicData>
        </a:graphic>
      </p:graphicFrame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2667000" y="1905000"/>
          <a:ext cx="609600" cy="457200"/>
        </p:xfrm>
        <a:graphic>
          <a:graphicData uri="http://schemas.openxmlformats.org/presentationml/2006/ole">
            <p:oleObj spid="_x0000_s2049" name="Equation" r:id="rId4" imgW="304668" imgH="228501" progId="Equation.3">
              <p:embed/>
            </p:oleObj>
          </a:graphicData>
        </a:graphic>
      </p:graphicFrame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-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609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or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2590800" y="3276600"/>
          <a:ext cx="381000" cy="397565"/>
        </p:xfrm>
        <a:graphic>
          <a:graphicData uri="http://schemas.openxmlformats.org/presentationml/2006/ole">
            <p:oleObj spid="_x0000_s2053" name="Equation" r:id="rId5" imgW="215806" imgH="228501" progId="Equation.3">
              <p:embed/>
            </p:oleObj>
          </a:graphicData>
        </a:graphic>
      </p:graphicFrame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1524000" y="3276600"/>
          <a:ext cx="457200" cy="391886"/>
        </p:xfrm>
        <a:graphic>
          <a:graphicData uri="http://schemas.openxmlformats.org/presentationml/2006/ole">
            <p:oleObj spid="_x0000_s2055" name="Equation" r:id="rId6" imgW="266584" imgH="228501" progId="Equation.3">
              <p:embed/>
            </p:oleObj>
          </a:graphicData>
        </a:graphic>
      </p:graphicFrame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1219200" y="4724400"/>
          <a:ext cx="381000" cy="453571"/>
        </p:xfrm>
        <a:graphic>
          <a:graphicData uri="http://schemas.openxmlformats.org/presentationml/2006/ole">
            <p:oleObj spid="_x0000_s2057" name="Equation" r:id="rId7" imgW="203112" imgH="241195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0898" name="Picture 2" descr="http://www.deq.idaho.gov/inl_oversight/radiation/images/alpha_be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53340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are some examples of nuclear reactions: </a:t>
            </a:r>
          </a:p>
          <a:p>
            <a:r>
              <a:rPr lang="en-US" dirty="0" smtClean="0"/>
              <a:t>Alpha decay of radium-226		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Beta decay of iodine-131</a:t>
            </a:r>
          </a:p>
          <a:p>
            <a:r>
              <a:rPr lang="en-US" dirty="0" smtClean="0"/>
              <a:t>				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Writing Nuclear Reaction: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990600" y="2438400"/>
          <a:ext cx="3200400" cy="683846"/>
        </p:xfrm>
        <a:graphic>
          <a:graphicData uri="http://schemas.openxmlformats.org/presentationml/2006/ole">
            <p:oleObj spid="_x0000_s1025" name="Equation" r:id="rId3" imgW="1117600" imgH="241300" progId="Equation.3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990600" y="3810000"/>
          <a:ext cx="3200400" cy="762000"/>
        </p:xfrm>
        <a:graphic>
          <a:graphicData uri="http://schemas.openxmlformats.org/presentationml/2006/ole">
            <p:oleObj spid="_x0000_s1027" name="Equation" r:id="rId4" imgW="1002865" imgH="241195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1) What do you notice about the sum of the mass numbers on either side of the arrow?</a:t>
            </a:r>
          </a:p>
          <a:p>
            <a:endParaRPr lang="en-US" dirty="0" smtClean="0"/>
          </a:p>
          <a:p>
            <a:r>
              <a:rPr lang="en-US" dirty="0" smtClean="0"/>
              <a:t>2) What do you notice about the sum of the atomic numbers on either side of the arrow?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3) Write the nuclear equation for the alpha decay of gold-185.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4) Write the nuclear equation for the beta decay of uranium-238. 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answer: </a:t>
            </a:r>
            <a:endParaRPr lang="en-US" dirty="0"/>
          </a:p>
        </p:txBody>
      </p:sp>
      <p:graphicFrame>
        <p:nvGraphicFramePr>
          <p:cNvPr id="53249" name="Object 1"/>
          <p:cNvGraphicFramePr>
            <a:graphicFrameLocks noChangeAspect="1"/>
          </p:cNvGraphicFramePr>
          <p:nvPr/>
        </p:nvGraphicFramePr>
        <p:xfrm>
          <a:off x="685800" y="1066800"/>
          <a:ext cx="3200400" cy="684213"/>
        </p:xfrm>
        <a:graphic>
          <a:graphicData uri="http://schemas.openxmlformats.org/presentationml/2006/ole">
            <p:oleObj spid="_x0000_s53249" name="Equation" r:id="rId3" imgW="1117600" imgH="241300" progId="Equation.3">
              <p:embed/>
            </p:oleObj>
          </a:graphicData>
        </a:graphic>
      </p:graphicFrame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4800600" y="1066800"/>
          <a:ext cx="3200400" cy="762000"/>
        </p:xfrm>
        <a:graphic>
          <a:graphicData uri="http://schemas.openxmlformats.org/presentationml/2006/ole">
            <p:oleObj spid="_x0000_s53250" name="Equation" r:id="rId4" imgW="1002865" imgH="241195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53251" name="Equation" r:id="rId5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3) Write the nuclear equation for the alpha decay of gold-185.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4) Write the nuclear equation for the beta decay of uranium-238. 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answer: </a:t>
            </a:r>
            <a:endParaRPr lang="en-US" dirty="0"/>
          </a:p>
        </p:txBody>
      </p:sp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4724400" y="3733800"/>
          <a:ext cx="3443288" cy="762000"/>
        </p:xfrm>
        <a:graphic>
          <a:graphicData uri="http://schemas.openxmlformats.org/presentationml/2006/ole">
            <p:oleObj spid="_x0000_s81923" name="Equation" r:id="rId3" imgW="1079280" imgH="2412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81924" name="Equation" r:id="rId4" imgW="114120" imgH="215640" progId="Equation.3">
              <p:embed/>
            </p:oleObj>
          </a:graphicData>
        </a:graphic>
      </p:graphicFrame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4343400" y="1981200"/>
          <a:ext cx="2944813" cy="684213"/>
        </p:xfrm>
        <a:graphic>
          <a:graphicData uri="http://schemas.openxmlformats.org/presentationml/2006/ole">
            <p:oleObj spid="_x0000_s81925" name="Equation" r:id="rId5" imgW="102852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1056</TotalTime>
  <Words>1570</Words>
  <Application>Microsoft Office PowerPoint</Application>
  <PresentationFormat>On-screen Show (4:3)</PresentationFormat>
  <Paragraphs>280</Paragraphs>
  <Slides>49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49</vt:i4>
      </vt:variant>
    </vt:vector>
  </HeadingPairs>
  <TitlesOfParts>
    <vt:vector size="52" baseType="lpstr">
      <vt:lpstr>Concourse</vt:lpstr>
      <vt:lpstr>Equation</vt:lpstr>
      <vt:lpstr>Photo Editor Photo</vt:lpstr>
      <vt:lpstr>Radioactivity</vt:lpstr>
      <vt:lpstr>Slide 2</vt:lpstr>
      <vt:lpstr>Radioactivity </vt:lpstr>
      <vt:lpstr>Slide 4</vt:lpstr>
      <vt:lpstr>Types of Radiation </vt:lpstr>
      <vt:lpstr>Slide 6</vt:lpstr>
      <vt:lpstr>Writing Nuclear Reaction:  </vt:lpstr>
      <vt:lpstr>Questions to answer: </vt:lpstr>
      <vt:lpstr>Questions to answer: </vt:lpstr>
      <vt:lpstr>Half-Life</vt:lpstr>
      <vt:lpstr>Solving Half-Life Problems</vt:lpstr>
      <vt:lpstr>Slide 12</vt:lpstr>
      <vt:lpstr>Slide 13</vt:lpstr>
      <vt:lpstr>Uses of Radioactivity: </vt:lpstr>
      <vt:lpstr>Nuclear Fission </vt:lpstr>
      <vt:lpstr>Nuclear Fusion </vt:lpstr>
      <vt:lpstr>Questions</vt:lpstr>
      <vt:lpstr>Practice Problems</vt:lpstr>
      <vt:lpstr>Light and Electrons</vt:lpstr>
      <vt:lpstr>Light &amp; Wavelength </vt:lpstr>
      <vt:lpstr>Slide 21</vt:lpstr>
      <vt:lpstr>Plank Equation</vt:lpstr>
      <vt:lpstr>Plank’s Equation</vt:lpstr>
      <vt:lpstr>The Bohr Atom </vt:lpstr>
      <vt:lpstr>Bohr Model</vt:lpstr>
      <vt:lpstr>Electronic Transitions</vt:lpstr>
      <vt:lpstr>Bohr Theory</vt:lpstr>
      <vt:lpstr>Slide 28</vt:lpstr>
      <vt:lpstr>Bohr Theory </vt:lpstr>
      <vt:lpstr>Modern Atomic Theory </vt:lpstr>
      <vt:lpstr>Quantum Mechanics </vt:lpstr>
      <vt:lpstr>Quantum Mechanics </vt:lpstr>
      <vt:lpstr>Heisenberg Uncertainty Principle</vt:lpstr>
      <vt:lpstr>Electron Configuration and Orbital Diagram </vt:lpstr>
      <vt:lpstr>Electron Configuration</vt:lpstr>
      <vt:lpstr>Subshell</vt:lpstr>
      <vt:lpstr>Slide 37</vt:lpstr>
      <vt:lpstr>Orbital Shape </vt:lpstr>
      <vt:lpstr>Electron Configuration</vt:lpstr>
      <vt:lpstr>Important Rules</vt:lpstr>
      <vt:lpstr>General Rules</vt:lpstr>
      <vt:lpstr>General Rules</vt:lpstr>
      <vt:lpstr>General Rules</vt:lpstr>
      <vt:lpstr>B. Notation</vt:lpstr>
      <vt:lpstr>Periodic Table</vt:lpstr>
      <vt:lpstr>Exceptions</vt:lpstr>
      <vt:lpstr>Let’s Try These:</vt:lpstr>
      <vt:lpstr>Shorthand</vt:lpstr>
      <vt:lpstr>Practice</vt:lpstr>
    </vt:vector>
  </TitlesOfParts>
  <Company>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Radioactivity</dc:title>
  <dc:creator>default</dc:creator>
  <cp:lastModifiedBy>SCS</cp:lastModifiedBy>
  <cp:revision>66</cp:revision>
  <dcterms:created xsi:type="dcterms:W3CDTF">2009-01-29T15:40:41Z</dcterms:created>
  <dcterms:modified xsi:type="dcterms:W3CDTF">2010-09-09T17:52:03Z</dcterms:modified>
</cp:coreProperties>
</file>