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7" r:id="rId9"/>
    <p:sldId id="268" r:id="rId10"/>
    <p:sldId id="266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4B82FF-E8F2-4E56-9038-C65554B81FF7}" type="datetimeFigureOut">
              <a:rPr lang="en-US" smtClean="0"/>
              <a:pPr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8B25A9-8C64-42B4-9917-E41C24CFA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substance that contains two or more elements chemically </a:t>
            </a:r>
            <a:r>
              <a:rPr lang="en-US" smtClean="0"/>
              <a:t>combined in </a:t>
            </a:r>
            <a:r>
              <a:rPr lang="en-US" dirty="0" smtClean="0"/>
              <a:t>a fixed ratio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Symbols represent elements: C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smtClean="0"/>
              <a:t>carbon), O(oxygen)</a:t>
            </a:r>
          </a:p>
          <a:p>
            <a:r>
              <a:rPr lang="en-US" dirty="0" smtClean="0"/>
              <a:t>Chemical Formulas represent compounds: H</a:t>
            </a:r>
            <a:r>
              <a:rPr lang="en-US" baseline="-25000" dirty="0" smtClean="0"/>
              <a:t>2</a:t>
            </a:r>
            <a:r>
              <a:rPr lang="en-US" dirty="0" smtClean="0"/>
              <a:t>O (water), CO</a:t>
            </a:r>
            <a:r>
              <a:rPr lang="en-US" baseline="-25000" dirty="0" smtClean="0"/>
              <a:t>2</a:t>
            </a:r>
            <a:r>
              <a:rPr lang="en-US" dirty="0" smtClean="0"/>
              <a:t> (carbon dioxide)</a:t>
            </a:r>
          </a:p>
        </p:txBody>
      </p:sp>
      <p:pic>
        <p:nvPicPr>
          <p:cNvPr id="4" name="Picture 5" descr="Water%20molecu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648200"/>
            <a:ext cx="2209800" cy="1861231"/>
          </a:xfrm>
          <a:prstGeom prst="rect">
            <a:avLst/>
          </a:prstGeom>
          <a:noFill/>
        </p:spPr>
      </p:pic>
      <p:pic>
        <p:nvPicPr>
          <p:cNvPr id="5" name="Picture 11" descr="Dixie-Crystal-100-Box---B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648200"/>
            <a:ext cx="1541741" cy="1876425"/>
          </a:xfrm>
          <a:prstGeom prst="rect">
            <a:avLst/>
          </a:prstGeom>
          <a:noFill/>
        </p:spPr>
      </p:pic>
      <p:pic>
        <p:nvPicPr>
          <p:cNvPr id="6" name="Picture 7" descr="2460001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343400"/>
            <a:ext cx="2057400" cy="2165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Chemical Change or Chemical Property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41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Physical Methods can be used to break down mixtures, but not compounds</a:t>
            </a:r>
          </a:p>
          <a:p>
            <a:r>
              <a:rPr lang="en-US" dirty="0" smtClean="0"/>
              <a:t>Chemical Change: a change that produces matter with a </a:t>
            </a:r>
            <a:r>
              <a:rPr lang="en-US" i="1" dirty="0" smtClean="0"/>
              <a:t>different</a:t>
            </a:r>
            <a:r>
              <a:rPr lang="en-US" dirty="0" smtClean="0"/>
              <a:t> composition than the original matter</a:t>
            </a:r>
          </a:p>
          <a:p>
            <a:pPr lvl="1"/>
            <a:r>
              <a:rPr lang="en-US" dirty="0" smtClean="0"/>
              <a:t>Compound can be broken down by chemical means, but elements cannot</a:t>
            </a:r>
          </a:p>
          <a:p>
            <a:pPr lvl="2"/>
            <a:r>
              <a:rPr lang="en-US" dirty="0" smtClean="0"/>
              <a:t>burn, rot, rust, decompose, ferment, explode, and corrode</a:t>
            </a:r>
          </a:p>
          <a:p>
            <a:endParaRPr lang="en-US" dirty="0"/>
          </a:p>
        </p:txBody>
      </p:sp>
      <p:pic>
        <p:nvPicPr>
          <p:cNvPr id="3076" name="Picture 4" descr="http://wirednewyork.com/landmarks/liberty/images/liber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9950" y="1676400"/>
            <a:ext cx="1847850" cy="2462326"/>
          </a:xfrm>
          <a:prstGeom prst="rect">
            <a:avLst/>
          </a:prstGeom>
          <a:noFill/>
        </p:spPr>
      </p:pic>
      <p:pic>
        <p:nvPicPr>
          <p:cNvPr id="3078" name="Picture 6" descr="http://farm1.static.flickr.com/25/35745193_a922a0a6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91000"/>
            <a:ext cx="3276600" cy="2457450"/>
          </a:xfrm>
          <a:prstGeom prst="rect">
            <a:avLst/>
          </a:prstGeom>
          <a:noFill/>
        </p:spPr>
      </p:pic>
      <p:pic>
        <p:nvPicPr>
          <p:cNvPr id="3080" name="Picture 8" descr="http://www.thirdwayblog.com/images/400/Miller%20Girl%20in%20the%20Mo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828800"/>
            <a:ext cx="2162175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one or more substance changes into a new substance</a:t>
            </a:r>
          </a:p>
          <a:p>
            <a:pPr lvl="1"/>
            <a:r>
              <a:rPr lang="en-US" dirty="0" smtClean="0"/>
              <a:t>reactant: substance present at the start</a:t>
            </a:r>
          </a:p>
          <a:p>
            <a:pPr lvl="1"/>
            <a:r>
              <a:rPr lang="en-US" dirty="0" smtClean="0"/>
              <a:t>product: substance produced by the reaction</a:t>
            </a:r>
          </a:p>
          <a:p>
            <a:pPr lvl="2"/>
            <a:r>
              <a:rPr lang="en-US" dirty="0" smtClean="0"/>
              <a:t>mass of the products must equal the mass of the reactants</a:t>
            </a:r>
          </a:p>
          <a:p>
            <a:pPr lvl="2"/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2H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personal.kent.edu/~cearley/ChemWrld/balance/H2_O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572000"/>
            <a:ext cx="2667000" cy="2000250"/>
          </a:xfrm>
          <a:prstGeom prst="rect">
            <a:avLst/>
          </a:prstGeom>
          <a:noFill/>
        </p:spPr>
      </p:pic>
      <p:pic>
        <p:nvPicPr>
          <p:cNvPr id="1028" name="Picture 4" descr="http://farm1.static.flickr.com/98/248114531_61aede24c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of a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4568952" cy="4495800"/>
          </a:xfrm>
        </p:spPr>
        <p:txBody>
          <a:bodyPr/>
          <a:lstStyle/>
          <a:p>
            <a:r>
              <a:rPr lang="en-US" dirty="0" smtClean="0"/>
              <a:t>Transfer of Energy</a:t>
            </a:r>
          </a:p>
          <a:p>
            <a:r>
              <a:rPr lang="en-US" dirty="0" smtClean="0"/>
              <a:t>Color Change</a:t>
            </a:r>
          </a:p>
          <a:p>
            <a:r>
              <a:rPr lang="en-US" dirty="0" smtClean="0"/>
              <a:t>Production of a Gas</a:t>
            </a:r>
          </a:p>
          <a:p>
            <a:r>
              <a:rPr lang="en-US" dirty="0" smtClean="0"/>
              <a:t>Formation of Precipitate</a:t>
            </a:r>
          </a:p>
          <a:p>
            <a:pPr lvl="1"/>
            <a:r>
              <a:rPr lang="en-US" dirty="0" smtClean="0"/>
              <a:t>precipitate: a solid that forms and settles out of a liquid mixture</a:t>
            </a:r>
          </a:p>
          <a:p>
            <a:endParaRPr lang="en-US" dirty="0"/>
          </a:p>
        </p:txBody>
      </p:sp>
      <p:pic>
        <p:nvPicPr>
          <p:cNvPr id="2050" name="Picture 2" descr="http://img1.photographersdirect.com/img/13429/wm/pd11046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191000"/>
            <a:ext cx="1623974" cy="2438400"/>
          </a:xfrm>
          <a:prstGeom prst="rect">
            <a:avLst/>
          </a:prstGeom>
          <a:noFill/>
        </p:spPr>
      </p:pic>
      <p:pic>
        <p:nvPicPr>
          <p:cNvPr id="2052" name="Picture 4" descr="http://genchem.chem.wisc.edu/sstutorial/Text8/Tx82/tx82p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114800"/>
            <a:ext cx="1835658" cy="2514600"/>
          </a:xfrm>
          <a:prstGeom prst="rect">
            <a:avLst/>
          </a:prstGeom>
          <a:noFill/>
        </p:spPr>
      </p:pic>
      <p:pic>
        <p:nvPicPr>
          <p:cNvPr id="2054" name="Picture 6" descr="http://www.photoshopessentials.com/images/photo-effects/fireworks/firework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676400"/>
            <a:ext cx="3638550" cy="2438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has mass and occupies space</a:t>
            </a:r>
          </a:p>
          <a:p>
            <a:pPr lvl="1"/>
            <a:r>
              <a:rPr lang="en-US" dirty="0" smtClean="0"/>
              <a:t>mass: the measure of the amount of matter</a:t>
            </a:r>
          </a:p>
          <a:p>
            <a:pPr lvl="1"/>
            <a:r>
              <a:rPr lang="en-US" dirty="0" smtClean="0"/>
              <a:t>volume: measures the space occupies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States of Matter</a:t>
            </a:r>
          </a:p>
          <a:p>
            <a:r>
              <a:rPr lang="en-US" dirty="0" smtClean="0"/>
              <a:t>Solids: definite shape and volume</a:t>
            </a:r>
          </a:p>
          <a:p>
            <a:r>
              <a:rPr lang="en-US" dirty="0" smtClean="0"/>
              <a:t>Liquids: definite volume and indefinite shape</a:t>
            </a:r>
          </a:p>
          <a:p>
            <a:r>
              <a:rPr lang="en-US" dirty="0" smtClean="0"/>
              <a:t>Gases: indefinite shape and indefinite volume</a:t>
            </a:r>
          </a:p>
          <a:p>
            <a:pPr lvl="1"/>
            <a:r>
              <a:rPr lang="en-US" dirty="0" smtClean="0"/>
              <a:t>vapor: a gaseous state of a substance that is generally a liquid or solid at room temp.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Matter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Extensive: a property that depends on the amount of matter in a sample</a:t>
            </a:r>
          </a:p>
          <a:p>
            <a:r>
              <a:rPr lang="en-US" dirty="0" smtClean="0"/>
              <a:t>Intensive: a property that is independent of the amount of matter; but depends on the type of matter</a:t>
            </a:r>
          </a:p>
          <a:p>
            <a:pPr lvl="1"/>
            <a:r>
              <a:rPr lang="en-US" dirty="0" smtClean="0"/>
              <a:t>I is for independent</a:t>
            </a:r>
          </a:p>
          <a:p>
            <a:r>
              <a:rPr lang="en-US" dirty="0" smtClean="0"/>
              <a:t>Substance: matter that has a uniform and definite composition; i.e. brass or gold</a:t>
            </a:r>
          </a:p>
          <a:p>
            <a:pPr lvl="1"/>
            <a:r>
              <a:rPr lang="en-US" dirty="0" smtClean="0"/>
              <a:t>every sample of a substance has identical intensive properties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Property and 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Property: a quality or condition that can be measured without changing its composition</a:t>
            </a:r>
          </a:p>
          <a:p>
            <a:r>
              <a:rPr lang="en-US" dirty="0" smtClean="0"/>
              <a:t>Physical Change: some properties of a material change, but identity doesn’t</a:t>
            </a:r>
          </a:p>
          <a:p>
            <a:pPr lvl="1"/>
            <a:r>
              <a:rPr lang="en-US" dirty="0" smtClean="0"/>
              <a:t>Reversible: melt, freeze, boil, and condense</a:t>
            </a:r>
          </a:p>
          <a:p>
            <a:pPr lvl="1"/>
            <a:r>
              <a:rPr lang="en-US" dirty="0" smtClean="0"/>
              <a:t>Irreversible: break, split, grind, cut, and crush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Mixture: a physical blend of two or more components</a:t>
            </a:r>
          </a:p>
          <a:p>
            <a:r>
              <a:rPr lang="en-US" dirty="0" smtClean="0"/>
              <a:t>Phase: any part of a sample with uniform composition and properties</a:t>
            </a:r>
          </a:p>
          <a:p>
            <a:pPr lvl="0"/>
            <a:r>
              <a:rPr lang="en-US" dirty="0" smtClean="0"/>
              <a:t>Heterogeneous Mixture: mixture that isn’t uniform; can see the various parts</a:t>
            </a:r>
          </a:p>
          <a:p>
            <a:pPr lvl="1"/>
            <a:r>
              <a:rPr lang="en-US" dirty="0" smtClean="0"/>
              <a:t>&gt;1 phase</a:t>
            </a:r>
          </a:p>
          <a:p>
            <a:pPr lvl="1"/>
            <a:r>
              <a:rPr lang="en-US" dirty="0" smtClean="0"/>
              <a:t>Italian Dressing</a:t>
            </a:r>
          </a:p>
          <a:p>
            <a:pPr lvl="0"/>
            <a:r>
              <a:rPr lang="en-US" dirty="0" smtClean="0"/>
              <a:t>Homogeneous Mixture: uniform composition; 1 phase</a:t>
            </a:r>
          </a:p>
          <a:p>
            <a:pPr lvl="1"/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Kool-Aid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differences in physical properties can be used to separate mixtures</a:t>
            </a:r>
          </a:p>
          <a:p>
            <a:pPr lvl="1"/>
            <a:r>
              <a:rPr lang="en-US" dirty="0" smtClean="0"/>
              <a:t>Filtration: process of separating a solid from a liquid in a heterogeneous mixture</a:t>
            </a:r>
          </a:p>
          <a:p>
            <a:pPr lvl="1"/>
            <a:r>
              <a:rPr lang="en-US" dirty="0" smtClean="0"/>
              <a:t>Distillation: used to separate water from the other components of tap water</a:t>
            </a:r>
          </a:p>
          <a:p>
            <a:pPr lvl="2"/>
            <a:r>
              <a:rPr lang="en-US" dirty="0" smtClean="0"/>
              <a:t>a liquid is boiled to produce vapor that is then condensed into a liquid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&amp;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696200" cy="914400"/>
          </a:xfrm>
        </p:spPr>
        <p:txBody>
          <a:bodyPr/>
          <a:lstStyle/>
          <a:p>
            <a:r>
              <a:rPr lang="en-US" b="1" dirty="0" smtClean="0"/>
              <a:t>Elements and Compounds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96200" cy="3962400"/>
          </a:xfrm>
        </p:spPr>
        <p:txBody>
          <a:bodyPr/>
          <a:lstStyle/>
          <a:p>
            <a:r>
              <a:rPr lang="en-US" dirty="0" smtClean="0"/>
              <a:t>Element: the simplest form of matter that has a unique set of properties </a:t>
            </a:r>
          </a:p>
          <a:p>
            <a:pPr lvl="1"/>
            <a:r>
              <a:rPr lang="en-US" dirty="0" smtClean="0"/>
              <a:t>C, O, H, periodic table</a:t>
            </a:r>
            <a:endParaRPr lang="en-US" dirty="0"/>
          </a:p>
          <a:p>
            <a:pPr>
              <a:buFontTx/>
              <a:buNone/>
            </a:pPr>
            <a:r>
              <a:rPr lang="en-US" sz="2400" dirty="0"/>
              <a:t>     Uranium                    Potassium                       Cobalt</a:t>
            </a:r>
          </a:p>
        </p:txBody>
      </p:sp>
      <p:pic>
        <p:nvPicPr>
          <p:cNvPr id="16389" name="Picture 5" descr="zoom-uran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0"/>
            <a:ext cx="2814638" cy="2070100"/>
          </a:xfrm>
          <a:prstGeom prst="rect">
            <a:avLst/>
          </a:prstGeom>
          <a:noFill/>
        </p:spPr>
      </p:pic>
      <p:pic>
        <p:nvPicPr>
          <p:cNvPr id="16393" name="Picture 9" descr="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572000"/>
            <a:ext cx="2667000" cy="2000250"/>
          </a:xfrm>
          <a:prstGeom prst="rect">
            <a:avLst/>
          </a:prstGeom>
          <a:noFill/>
        </p:spPr>
      </p:pic>
      <p:pic>
        <p:nvPicPr>
          <p:cNvPr id="16395" name="Picture 11" descr="pho1_620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5720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pPr algn="ctr"/>
            <a:r>
              <a:rPr lang="en-US"/>
              <a:t>Periodic Table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3" name="Picture 5" descr="period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382000" cy="506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546</TotalTime>
  <Words>456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Properties of Matter</vt:lpstr>
      <vt:lpstr>Matter</vt:lpstr>
      <vt:lpstr>Classification of Matter </vt:lpstr>
      <vt:lpstr>Physical Property and Physical Change</vt:lpstr>
      <vt:lpstr>Mixtures</vt:lpstr>
      <vt:lpstr>Separating Mixtures</vt:lpstr>
      <vt:lpstr>Elements &amp; Compounds</vt:lpstr>
      <vt:lpstr>Elements and Compounds</vt:lpstr>
      <vt:lpstr>Periodic Table</vt:lpstr>
      <vt:lpstr>Compound</vt:lpstr>
      <vt:lpstr>Chemical Change or Chemical Property</vt:lpstr>
      <vt:lpstr>Chemical Reaction</vt:lpstr>
      <vt:lpstr>Evidence of a Reaction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Matter</dc:title>
  <dc:creator>default</dc:creator>
  <cp:lastModifiedBy>default</cp:lastModifiedBy>
  <cp:revision>37</cp:revision>
  <dcterms:created xsi:type="dcterms:W3CDTF">2009-01-15T16:19:10Z</dcterms:created>
  <dcterms:modified xsi:type="dcterms:W3CDTF">2009-09-01T17:49:39Z</dcterms:modified>
</cp:coreProperties>
</file>