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8CE88B-2B15-4BA9-AA9B-5F0537F53AD8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9B46CE-1296-4433-B5B3-4AAF2486B20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4D202F-7AAB-47BA-A72A-9F9529FD02A6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856C45-47E4-4DCB-AC77-22EEB94CA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56C45-47E4-4DCB-AC77-22EEB94CA5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8A1D7-58B9-4953-992A-765D148D151F}" type="slidenum">
              <a:rPr lang="en-US"/>
              <a:pPr/>
              <a:t>19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56C45-47E4-4DCB-AC77-22EEB94CA5F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C219D-3107-42F6-8FCE-175FEE20752B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86938-FE4E-46D9-BBBC-B476986DF1D6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95CF3-B173-4010-BFED-16B9AB7D8602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EA1C4-70CA-4BB8-AA7D-9ECAD182E568}" type="slidenum">
              <a:rPr lang="en-US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8C422-9CF2-45AD-9375-34BE25F0E1E6}" type="slidenum">
              <a:rPr lang="en-US"/>
              <a:pPr/>
              <a:t>15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09773-86CD-4EA6-B7C9-085FBAD6441B}" type="slidenum">
              <a:rPr lang="en-US"/>
              <a:pPr/>
              <a:t>16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CA7A4-5B0A-4DD2-81F9-3C06CF94B586}" type="slidenum">
              <a:rPr lang="en-US"/>
              <a:pPr/>
              <a:t>17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EB4D4-0698-4314-A135-9C900938BBEA}" type="slidenum">
              <a:rPr lang="en-US"/>
              <a:pPr/>
              <a:t>18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7B3DF5-01D2-4F37-8895-345E65719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B59B63-44B1-4028-91BC-ABBAF5DFB29F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B7C546-C2EF-4D09-9A27-B8CB844E2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kumimoji="1" lang="en-US" dirty="0"/>
              <a:t>Preparing for College: </a:t>
            </a:r>
            <a:br>
              <a:rPr kumimoji="1" lang="en-US" dirty="0"/>
            </a:br>
            <a:r>
              <a:rPr kumimoji="1" lang="en-US" dirty="0"/>
              <a:t>A Guide for Families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/>
              <a:t>Technical colleges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 dirty="0"/>
              <a:t>Usually award certificates of study in career-specific programs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Auto repair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Computer technology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Medical assistance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Bookkeeping or accounting</a:t>
            </a:r>
          </a:p>
          <a:p>
            <a:pPr>
              <a:lnSpc>
                <a:spcPct val="110000"/>
              </a:lnSpc>
            </a:pPr>
            <a:r>
              <a:rPr kumimoji="1" lang="en-US" sz="2800" dirty="0"/>
              <a:t>Some award Associate degrees</a:t>
            </a:r>
          </a:p>
          <a:p>
            <a:pPr>
              <a:lnSpc>
                <a:spcPct val="110000"/>
              </a:lnSpc>
            </a:pPr>
            <a:r>
              <a:rPr kumimoji="1" lang="en-US" sz="2800" dirty="0"/>
              <a:t>Note: Some community colleges offer similar certificate programs but at a lower cost.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/>
              <a:t>Four-Year Colleges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 dirty="0"/>
              <a:t>Award four-year (bachelor) degrees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Some also award master’s degrees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Emphasis is on liberal arts education 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Broad education in social sciences, humanities, sciences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Smaller enrollment and class size, offering greater individual attention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Emphasis is on teaching rather than research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There are both public and private 4-year colleges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Universities: Public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Same as four-year college, but also have graduate school </a:t>
            </a:r>
          </a:p>
          <a:p>
            <a:r>
              <a:rPr lang="en-US" dirty="0" smtClean="0"/>
              <a:t>  Competitive admission requirements</a:t>
            </a:r>
          </a:p>
          <a:p>
            <a:r>
              <a:rPr lang="en-US" dirty="0" smtClean="0"/>
              <a:t>  More expensive than two-year colleges</a:t>
            </a:r>
          </a:p>
          <a:p>
            <a:r>
              <a:rPr lang="en-US" dirty="0" smtClean="0"/>
              <a:t> </a:t>
            </a:r>
            <a:r>
              <a:rPr lang="en-US" dirty="0"/>
              <a:t>Lower cost for in-state students</a:t>
            </a:r>
          </a:p>
          <a:p>
            <a:r>
              <a:rPr lang="en-US" dirty="0"/>
              <a:t>  Usually give preference to in-state residents</a:t>
            </a:r>
          </a:p>
          <a:p>
            <a:r>
              <a:rPr lang="en-US" dirty="0"/>
              <a:t>  Secular (no religious affiliation)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9D6CF9B3-1D38-4095-AD45-4BD7F833561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Universities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 dirty="0"/>
              <a:t>Award bachelor degrees and graduate/professional degrees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Master’s, Ph.D., Law, and Medical degrees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Emphasis is on liberal arts education or specialized training (e.g., teaching, engineering)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Strong emphasis on research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Tend to have larger enrollments and larger class sizes than 4-year colleges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Can be public or private</a:t>
            </a:r>
          </a:p>
          <a:p>
            <a:pPr>
              <a:lnSpc>
                <a:spcPct val="90000"/>
              </a:lnSpc>
            </a:pPr>
            <a:endParaRPr kumimoji="1"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Academies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  Co-ed: Both men and women</a:t>
            </a:r>
          </a:p>
          <a:p>
            <a:pPr>
              <a:lnSpc>
                <a:spcPct val="90000"/>
              </a:lnSpc>
            </a:pPr>
            <a:r>
              <a:rPr lang="en-US" dirty="0"/>
              <a:t>  High standards for admission</a:t>
            </a:r>
          </a:p>
          <a:p>
            <a:pPr>
              <a:lnSpc>
                <a:spcPct val="90000"/>
              </a:lnSpc>
            </a:pPr>
            <a:r>
              <a:rPr lang="en-US" dirty="0"/>
              <a:t>  Military service required upon graduation</a:t>
            </a:r>
          </a:p>
          <a:p>
            <a:pPr>
              <a:lnSpc>
                <a:spcPct val="90000"/>
              </a:lnSpc>
            </a:pPr>
            <a:r>
              <a:rPr lang="en-US" dirty="0"/>
              <a:t>  Tuition is free</a:t>
            </a:r>
          </a:p>
          <a:p>
            <a:pPr>
              <a:lnSpc>
                <a:spcPct val="90000"/>
              </a:lnSpc>
            </a:pPr>
            <a:r>
              <a:rPr lang="en-US" dirty="0"/>
              <a:t>  Less freedom than other schools and incorporates physical training and discipline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6BBB17D9-53EE-48BD-B586-8B57022C557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Single-Sex Colleges and Universities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/>
              <a:t>  Over 90 all-female two- and four-year colleges</a:t>
            </a:r>
          </a:p>
          <a:p>
            <a:r>
              <a:rPr lang="en-US" dirty="0"/>
              <a:t>  Can offer a comfortable and supportive environment</a:t>
            </a:r>
          </a:p>
          <a:p>
            <a:r>
              <a:rPr lang="en-US" dirty="0"/>
              <a:t>  Very few all-male schools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37C0286A-87AD-44D6-8F1A-7432619B9A2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Religious Colleges and Universities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r>
              <a:rPr lang="en-US" dirty="0"/>
              <a:t>  Focus on a particular faith</a:t>
            </a:r>
          </a:p>
          <a:p>
            <a:r>
              <a:rPr lang="en-US" dirty="0"/>
              <a:t>  Students may or may not practice religion to attend.</a:t>
            </a:r>
          </a:p>
          <a:p>
            <a:r>
              <a:rPr lang="en-US" dirty="0"/>
              <a:t>  Religion and theology incorporated into curriculum.</a:t>
            </a:r>
          </a:p>
          <a:p>
            <a:r>
              <a:rPr lang="en-US" dirty="0"/>
              <a:t>  Some may have behavior rules.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3BC540D1-F3B7-4145-8FFB-179277EF841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Historically Black Colleges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/>
              <a:t>  Over 100 predominantly Black colleges</a:t>
            </a:r>
          </a:p>
          <a:p>
            <a:r>
              <a:rPr lang="en-US" dirty="0"/>
              <a:t>  Can offer academic and social communities that promote success.</a:t>
            </a:r>
          </a:p>
          <a:p>
            <a:r>
              <a:rPr lang="en-US" dirty="0"/>
              <a:t>  Tuition may be lower than at comparative schools.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184C7512-8123-4ED3-AC8E-014E1D410E1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</a:t>
            </a:r>
            <a:r>
              <a:rPr lang="en-US" dirty="0">
                <a:latin typeface="Arial"/>
              </a:rPr>
              <a:t>…</a:t>
            </a:r>
            <a:r>
              <a:rPr lang="en-US" dirty="0"/>
              <a:t>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/>
              <a:t>  Start thinking about the pros and cons of each type of school.</a:t>
            </a:r>
          </a:p>
          <a:p>
            <a:r>
              <a:rPr lang="en-US" dirty="0"/>
              <a:t>  How does each school fit with your goals and needs?</a:t>
            </a:r>
          </a:p>
          <a:p>
            <a:r>
              <a:rPr lang="en-US" dirty="0"/>
              <a:t>  We will go into further detail next week.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65922A9-3A01-4637-998C-C7FFF6873321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>
              <a:buFont typeface="Wingdings" pitchFamily="28" charset="2"/>
              <a:buNone/>
            </a:pPr>
            <a:r>
              <a:rPr lang="en-US" dirty="0"/>
              <a:t>Rochester, L., and </a:t>
            </a:r>
            <a:r>
              <a:rPr lang="en-US" dirty="0" err="1"/>
              <a:t>Mandell</a:t>
            </a:r>
            <a:r>
              <a:rPr lang="en-US" dirty="0"/>
              <a:t>, J.  (1989).  </a:t>
            </a:r>
            <a:r>
              <a:rPr lang="en-US" i="1" dirty="0"/>
              <a:t>The one hour college applicant: You don’t need to read a 300-page book to apply to college</a:t>
            </a:r>
            <a:r>
              <a:rPr lang="en-US" dirty="0"/>
              <a:t>.  Memphis: Mustang Publishing Company.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1258054D-2995-4D86-AE1B-C22504B29D7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Goals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229600" cy="4937760"/>
          </a:xfrm>
        </p:spPr>
        <p:txBody>
          <a:bodyPr/>
          <a:lstStyle/>
          <a:p>
            <a:r>
              <a:rPr lang="en-US" dirty="0"/>
              <a:t>Understand the benefits of a college education.</a:t>
            </a:r>
          </a:p>
          <a:p>
            <a:r>
              <a:rPr lang="en-US" dirty="0"/>
              <a:t>Learn the pathways to college. </a:t>
            </a:r>
          </a:p>
          <a:p>
            <a:r>
              <a:rPr lang="en-US" dirty="0"/>
              <a:t>Learn how to prepare for college admission.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sz="3600" dirty="0"/>
              <a:t>College Admission Requirements</a:t>
            </a:r>
            <a:endParaRPr kumimoji="1"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kumimoji="1" lang="en-US" sz="2800" dirty="0"/>
              <a:t>Most 4-year colleges require students to fulfill 4 requirements to be considered for admission:</a:t>
            </a:r>
          </a:p>
          <a:p>
            <a:pPr marL="1371600" lvl="2" indent="-457200">
              <a:buClr>
                <a:schemeClr val="tx1"/>
              </a:buClr>
              <a:buFont typeface="Times" charset="0"/>
              <a:buAutoNum type="arabicPeriod"/>
            </a:pPr>
            <a:r>
              <a:rPr kumimoji="1" lang="en-US" sz="2000" dirty="0"/>
              <a:t>Complete the sequence of college- preparatory courses</a:t>
            </a:r>
          </a:p>
          <a:p>
            <a:pPr marL="1371600" lvl="2" indent="-457200">
              <a:buClr>
                <a:schemeClr val="tx1"/>
              </a:buClr>
              <a:buFont typeface="Times" charset="0"/>
              <a:buAutoNum type="arabicPeriod"/>
            </a:pPr>
            <a:r>
              <a:rPr kumimoji="1" lang="en-US" sz="2000" dirty="0"/>
              <a:t>Complete the college entrance tests (the SAT or ACT)</a:t>
            </a:r>
          </a:p>
          <a:p>
            <a:pPr marL="1371600" lvl="2" indent="-457200">
              <a:buClr>
                <a:schemeClr val="tx1"/>
              </a:buClr>
              <a:buFont typeface="Times" charset="0"/>
              <a:buAutoNum type="arabicPeriod"/>
            </a:pPr>
            <a:r>
              <a:rPr kumimoji="1" lang="en-US" sz="2000" dirty="0"/>
              <a:t>Earn good grades </a:t>
            </a:r>
          </a:p>
          <a:p>
            <a:pPr marL="1371600" lvl="2" indent="-457200">
              <a:buClr>
                <a:schemeClr val="tx1"/>
              </a:buClr>
              <a:buFont typeface="Times" charset="0"/>
              <a:buAutoNum type="arabicPeriod"/>
            </a:pPr>
            <a:r>
              <a:rPr kumimoji="1" lang="en-US" sz="2000" dirty="0"/>
              <a:t>Submit an application and personal statement or admission essay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sz="3600" dirty="0"/>
              <a:t>#1 College-Preparatory Courses</a:t>
            </a:r>
            <a:endParaRPr kumimoji="1"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sz="2400" dirty="0"/>
              <a:t>History/Social Science - 2 years minimum</a:t>
            </a:r>
          </a:p>
          <a:p>
            <a:r>
              <a:rPr kumimoji="1" lang="en-US" sz="2400" dirty="0"/>
              <a:t>English - 4 years minimum</a:t>
            </a:r>
          </a:p>
          <a:p>
            <a:r>
              <a:rPr kumimoji="1" lang="en-US" sz="2400" dirty="0"/>
              <a:t>Math - 3 years minimum, 4 recommended</a:t>
            </a:r>
          </a:p>
          <a:p>
            <a:r>
              <a:rPr kumimoji="1" lang="en-US" sz="2400" dirty="0"/>
              <a:t>Laboratory Science - 2 years minimum, 3 recommended</a:t>
            </a:r>
          </a:p>
          <a:p>
            <a:r>
              <a:rPr kumimoji="1" lang="en-US" sz="2400" dirty="0"/>
              <a:t>Language Other than English - 2 years, minimum in the same language, 3 years recommended</a:t>
            </a:r>
          </a:p>
          <a:p>
            <a:r>
              <a:rPr kumimoji="1" lang="en-US" sz="2400" dirty="0"/>
              <a:t>Electives - 1 year minimum, 2 recommended</a:t>
            </a:r>
            <a:endParaRPr kumimoji="1"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96900" y="1844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dirty="0"/>
              <a:t>Tips on Choosing College-Prep Courses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400" dirty="0"/>
              <a:t>High school graduation requirements may differ from college admission requirements.  </a:t>
            </a:r>
          </a:p>
          <a:p>
            <a:pPr lvl="1">
              <a:lnSpc>
                <a:spcPct val="90000"/>
              </a:lnSpc>
            </a:pPr>
            <a:r>
              <a:rPr kumimoji="1" lang="en-US" sz="2000" dirty="0"/>
              <a:t>Check with your high school counselor and enroll your students in courses that meet both requirements, where possible</a:t>
            </a:r>
          </a:p>
          <a:p>
            <a:pPr>
              <a:lnSpc>
                <a:spcPct val="90000"/>
              </a:lnSpc>
            </a:pPr>
            <a:r>
              <a:rPr kumimoji="1" lang="en-US" sz="2400" dirty="0"/>
              <a:t>Honors or Advanced Placement are courses that provide accelerated or advanced study.  </a:t>
            </a:r>
          </a:p>
          <a:p>
            <a:pPr lvl="1">
              <a:lnSpc>
                <a:spcPct val="90000"/>
              </a:lnSpc>
            </a:pPr>
            <a:r>
              <a:rPr kumimoji="1" lang="en-US" sz="2000" dirty="0"/>
              <a:t>Some four-year colleges and universities give extra weight to these courses</a:t>
            </a:r>
          </a:p>
          <a:p>
            <a:pPr>
              <a:lnSpc>
                <a:spcPct val="90000"/>
              </a:lnSpc>
            </a:pPr>
            <a:r>
              <a:rPr kumimoji="1" lang="en-US" sz="2400" dirty="0"/>
              <a:t>Be assertive with your child’s high school counselor; don’t be afraid to provide input on which courses your child should be enrolled in.</a:t>
            </a:r>
          </a:p>
          <a:p>
            <a:pPr>
              <a:lnSpc>
                <a:spcPct val="90000"/>
              </a:lnSpc>
            </a:pPr>
            <a:r>
              <a:rPr kumimoji="1" lang="en-US" sz="2400" dirty="0"/>
              <a:t>Create an academic </a:t>
            </a:r>
            <a:r>
              <a:rPr kumimoji="1" lang="en-US" sz="2400" dirty="0" smtClean="0"/>
              <a:t>plan.</a:t>
            </a:r>
            <a:endParaRPr kumimoji="1" lang="en-US" sz="2400" dirty="0"/>
          </a:p>
          <a:p>
            <a:pPr>
              <a:lnSpc>
                <a:spcPct val="90000"/>
              </a:lnSpc>
            </a:pPr>
            <a:endParaRPr kumimoji="1"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/>
              <a:t>#2 Grades and GPAs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1" lang="en-US" sz="2800" dirty="0"/>
              <a:t>Colleges look closely at the grades that students earn in college-prep courses.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The grades are converted into points (A=4, B=3, C=2, D=1, F=0).  The total points are divided by the number of courses to determine a </a:t>
            </a:r>
            <a:r>
              <a:rPr kumimoji="1" lang="en-US" sz="2800" dirty="0">
                <a:latin typeface="Chevin-DemiBold" charset="0"/>
              </a:rPr>
              <a:t>Grade Point Average</a:t>
            </a:r>
            <a:r>
              <a:rPr kumimoji="1" lang="en-US" sz="2800" dirty="0"/>
              <a:t> (GPA).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For example, a “Straight-A average” = 4.0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The minimum GPA required for admission to a 4-year college or university varies widely.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But strive for at least a “B” average or 3.0 GPA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 &amp; GPA continued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sz="2400" dirty="0"/>
              <a:t>A higher GPA in rigorous courses will increase your chances of admission to more selective colleges and universities.</a:t>
            </a:r>
          </a:p>
          <a:p>
            <a:r>
              <a:rPr kumimoji="1" lang="en-US" sz="2400" dirty="0"/>
              <a:t>Some colleges have an “eligibility index” where the GPA and test scores are combined and used to determine eligibility.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/>
              <a:t>#3 College Entrance Tests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kumimoji="1" lang="en-US" sz="2800" dirty="0"/>
              <a:t>Most 4-year colleges and universities require: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SAT I or the ACT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Some colleges also require or recommend the SAT II subject tests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Take practice tests to become familiar with test format: 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Most high schools offer the Preliminary SAT (PSAT) or ACT-Explore or ACT-Plan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Most 2-year colleges do not require the SAT or ACT, but may require students to take placement exams in math or English.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1143000"/>
          </a:xfrm>
        </p:spPr>
        <p:txBody>
          <a:bodyPr/>
          <a:lstStyle/>
          <a:p>
            <a:r>
              <a:rPr kumimoji="1" lang="en-US" dirty="0"/>
              <a:t>#4 Admission Application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4582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400" dirty="0"/>
              <a:t>At most 4-year colleges, the application consists of:</a:t>
            </a:r>
            <a:endParaRPr kumimoji="1" lang="en-US" sz="2800" dirty="0"/>
          </a:p>
          <a:p>
            <a:pPr lvl="1">
              <a:lnSpc>
                <a:spcPct val="90000"/>
              </a:lnSpc>
            </a:pPr>
            <a:r>
              <a:rPr kumimoji="1" lang="en-US" sz="2400" dirty="0"/>
              <a:t>Application form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A personal statement or essay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High school transcript</a:t>
            </a:r>
          </a:p>
          <a:p>
            <a:pPr>
              <a:lnSpc>
                <a:spcPct val="90000"/>
              </a:lnSpc>
            </a:pPr>
            <a:r>
              <a:rPr kumimoji="1" lang="en-US" sz="2400" dirty="0"/>
              <a:t>Some colleges also require:</a:t>
            </a:r>
            <a:endParaRPr kumimoji="1" lang="en-US" sz="2800" dirty="0"/>
          </a:p>
          <a:p>
            <a:pPr lvl="1">
              <a:lnSpc>
                <a:spcPct val="90000"/>
              </a:lnSpc>
            </a:pPr>
            <a:r>
              <a:rPr kumimoji="1" lang="en-US" sz="2400" dirty="0"/>
              <a:t>Letters or recommendation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An interview</a:t>
            </a:r>
          </a:p>
          <a:p>
            <a:pPr>
              <a:lnSpc>
                <a:spcPct val="90000"/>
              </a:lnSpc>
            </a:pPr>
            <a:r>
              <a:rPr kumimoji="1" lang="en-US" sz="2400" dirty="0"/>
              <a:t>Submit the application by the filing deadline (usually in November - December)</a:t>
            </a:r>
            <a:endParaRPr kumimoji="1" lang="en-US" sz="2800" dirty="0"/>
          </a:p>
          <a:p>
            <a:pPr>
              <a:lnSpc>
                <a:spcPct val="90000"/>
              </a:lnSpc>
            </a:pPr>
            <a:r>
              <a:rPr kumimoji="1" lang="en-US" sz="2400" dirty="0"/>
              <a:t>Check the requirements of individual colleges no later than the end of junior year in high school.</a:t>
            </a:r>
            <a:r>
              <a:rPr kumimoji="1" lang="en-US" sz="2800" dirty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562975" cy="1143000"/>
          </a:xfrm>
        </p:spPr>
        <p:txBody>
          <a:bodyPr>
            <a:normAutofit fontScale="90000"/>
          </a:bodyPr>
          <a:lstStyle/>
          <a:p>
            <a:r>
              <a:rPr kumimoji="1" lang="en-US" dirty="0"/>
              <a:t>Not Required </a:t>
            </a:r>
            <a:br>
              <a:rPr kumimoji="1" lang="en-US" dirty="0"/>
            </a:br>
            <a:r>
              <a:rPr kumimoji="1" lang="en-US" dirty="0"/>
              <a:t>but Recommended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dirty="0"/>
              <a:t>Colleges and Universities look for “well-rounded” students!</a:t>
            </a:r>
          </a:p>
          <a:p>
            <a:pPr>
              <a:lnSpc>
                <a:spcPct val="90000"/>
              </a:lnSpc>
            </a:pPr>
            <a:r>
              <a:rPr kumimoji="1" lang="en-US" dirty="0"/>
              <a:t>Participate in extracurricular activities:</a:t>
            </a:r>
          </a:p>
          <a:p>
            <a:pPr lvl="1">
              <a:lnSpc>
                <a:spcPct val="90000"/>
              </a:lnSpc>
            </a:pPr>
            <a:r>
              <a:rPr kumimoji="1" lang="en-US" dirty="0"/>
              <a:t>Sports</a:t>
            </a:r>
          </a:p>
          <a:p>
            <a:pPr lvl="1">
              <a:lnSpc>
                <a:spcPct val="90000"/>
              </a:lnSpc>
            </a:pPr>
            <a:r>
              <a:rPr kumimoji="1" lang="en-US" dirty="0"/>
              <a:t>Student Government</a:t>
            </a:r>
          </a:p>
          <a:p>
            <a:pPr lvl="1">
              <a:lnSpc>
                <a:spcPct val="90000"/>
              </a:lnSpc>
            </a:pPr>
            <a:r>
              <a:rPr kumimoji="1" lang="en-US" dirty="0"/>
              <a:t>Music, Drama, Visual Arts</a:t>
            </a:r>
          </a:p>
          <a:p>
            <a:pPr lvl="1">
              <a:lnSpc>
                <a:spcPct val="90000"/>
              </a:lnSpc>
            </a:pPr>
            <a:r>
              <a:rPr kumimoji="1" lang="en-US" dirty="0"/>
              <a:t>Community/Volunteer Service</a:t>
            </a:r>
          </a:p>
          <a:p>
            <a:pPr lvl="1">
              <a:lnSpc>
                <a:spcPct val="90000"/>
              </a:lnSpc>
            </a:pPr>
            <a:r>
              <a:rPr kumimoji="1" lang="en-US" dirty="0"/>
              <a:t>Part-Time jobs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dirty="0"/>
              <a:t>How to start preparing now </a:t>
            </a:r>
            <a:br>
              <a:rPr kumimoji="1" lang="en-US" dirty="0"/>
            </a:br>
            <a:r>
              <a:rPr kumimoji="1" lang="en-US" dirty="0"/>
              <a:t>for college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4582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 dirty="0"/>
              <a:t>READ, READ, READ - 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Good readers make good thinkers and good writers.  “The more you read, the more you know.”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Promote good study habits.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Turn off the TV.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Set aside a homework time and a quiet study space.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Meet with your child’s teachers to learn about his/her performance.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Tell the teachers that you have high expectations for your child.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/>
              <a:t>How to start preparing now </a:t>
            </a:r>
            <a:br>
              <a:rPr kumimoji="1" lang="en-US"/>
            </a:br>
            <a:r>
              <a:rPr kumimoji="1" lang="en-US"/>
              <a:t>for college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dirty="0"/>
              <a:t>Learn the college-preparatory course requirements: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Push to get into these courses in high school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Push to get into honors and AP courses in high school, if available</a:t>
            </a:r>
            <a:endParaRPr kumimoji="1" lang="en-US" dirty="0"/>
          </a:p>
          <a:p>
            <a:pPr>
              <a:lnSpc>
                <a:spcPct val="90000"/>
              </a:lnSpc>
            </a:pPr>
            <a:r>
              <a:rPr kumimoji="1" lang="en-US" dirty="0"/>
              <a:t>What you do outside of class matters: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Sports, Clubs, Work, Church, Honor Societies, etc.</a:t>
            </a:r>
          </a:p>
          <a:p>
            <a:pPr>
              <a:lnSpc>
                <a:spcPct val="90000"/>
              </a:lnSpc>
            </a:pPr>
            <a:r>
              <a:rPr kumimoji="1" lang="en-US" dirty="0"/>
              <a:t>Take the PSAT by the 9th or 10th grade —</a:t>
            </a:r>
          </a:p>
          <a:p>
            <a:pPr lvl="1">
              <a:lnSpc>
                <a:spcPct val="90000"/>
              </a:lnSpc>
            </a:pPr>
            <a:r>
              <a:rPr kumimoji="1" lang="en-US" dirty="0"/>
              <a:t>It’s good practice for the SAT!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/>
              <a:t>Why Go To College?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 dirty="0"/>
              <a:t>To have more job opportunities.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More and more jobs require education beyond high school.  Many jobs rely on new technology and “brainpower.”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To gain more knowledge that will be helpful throughout students’ lives.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To broaden perspectives - meet new people from diverse backgrounds, learn to be independent.</a:t>
            </a:r>
          </a:p>
          <a:p>
            <a:pPr lvl="1">
              <a:lnSpc>
                <a:spcPct val="90000"/>
              </a:lnSpc>
              <a:buFontTx/>
              <a:buNone/>
            </a:pPr>
            <a:endParaRPr kumimoji="1" lang="en-US" sz="2400" dirty="0"/>
          </a:p>
          <a:p>
            <a:pPr lvl="1">
              <a:lnSpc>
                <a:spcPct val="90000"/>
              </a:lnSpc>
              <a:buFontTx/>
              <a:buNone/>
            </a:pPr>
            <a:endParaRPr kumimoji="1"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/>
              <a:t>How to start preparing now </a:t>
            </a:r>
            <a:br>
              <a:rPr kumimoji="1" lang="en-US"/>
            </a:br>
            <a:r>
              <a:rPr kumimoji="1" lang="en-US"/>
              <a:t>for college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kumimoji="1" lang="en-US" dirty="0"/>
              <a:t>Visit college campuses!</a:t>
            </a:r>
          </a:p>
          <a:p>
            <a:pPr lvl="1">
              <a:lnSpc>
                <a:spcPct val="110000"/>
              </a:lnSpc>
            </a:pPr>
            <a:r>
              <a:rPr kumimoji="1" lang="en-US" sz="2400" dirty="0"/>
              <a:t>Find colleges in your area and schedule a tour.</a:t>
            </a:r>
            <a:endParaRPr kumimoji="1" lang="en-US" dirty="0"/>
          </a:p>
          <a:p>
            <a:pPr lvl="1">
              <a:lnSpc>
                <a:spcPct val="110000"/>
              </a:lnSpc>
            </a:pPr>
            <a:r>
              <a:rPr kumimoji="1" lang="en-US" sz="2400" dirty="0"/>
              <a:t>Make a college visit part of your vacation.</a:t>
            </a:r>
          </a:p>
          <a:p>
            <a:pPr lvl="1">
              <a:lnSpc>
                <a:spcPct val="110000"/>
              </a:lnSpc>
            </a:pPr>
            <a:r>
              <a:rPr kumimoji="1" lang="en-US" sz="2400" dirty="0"/>
              <a:t>Ask your counselor if your school is planning a field trip to a college you’re interested in.</a:t>
            </a:r>
          </a:p>
          <a:p>
            <a:pPr lvl="1">
              <a:lnSpc>
                <a:spcPct val="110000"/>
              </a:lnSpc>
            </a:pPr>
            <a:r>
              <a:rPr kumimoji="1" lang="en-US" sz="2400" dirty="0"/>
              <a:t>Check out college websites, many have virtual tours.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Factors to consider when choosing a college.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Size - </a:t>
            </a:r>
            <a:r>
              <a:rPr lang="en-US" sz="1800" dirty="0"/>
              <a:t>What is the total student population? How big are the typical freshman classes?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Location </a:t>
            </a:r>
            <a:r>
              <a:rPr lang="en-US" sz="1800" dirty="0"/>
              <a:t>- How far is the college from home?  Is it in a rural, urban, suburban setting?  What is the area surrounding the campus like?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People </a:t>
            </a:r>
            <a:r>
              <a:rPr lang="en-US" sz="1800" dirty="0"/>
              <a:t>- Who are the students and where do they come from?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Academics</a:t>
            </a:r>
            <a:r>
              <a:rPr lang="en-US" sz="2000" dirty="0"/>
              <a:t>- </a:t>
            </a:r>
            <a:r>
              <a:rPr lang="en-US" sz="1800" dirty="0"/>
              <a:t>What majors are available? Who teaches the courses?  What is the academic reputation of the college?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Social Opportunities: </a:t>
            </a:r>
            <a:r>
              <a:rPr lang="en-US" sz="1800" dirty="0"/>
              <a:t>What clubs and teams are available? Are there fraternities and sororities?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Cost : </a:t>
            </a:r>
            <a:r>
              <a:rPr lang="en-US" sz="1800" dirty="0"/>
              <a:t>What is the total cost of attendance, including tuition, room and board, books?  What kind of financial aid is available?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Search Tools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College Board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www.collegeboard.com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ACT/College Net  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www.act.org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Peterson’s Guide to College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www.petersons.com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Also available in paperback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FinAid</a:t>
            </a:r>
            <a:r>
              <a:rPr lang="en-US" sz="2800" dirty="0"/>
              <a:t>: The </a:t>
            </a:r>
            <a:r>
              <a:rPr lang="en-US" sz="2800" dirty="0" err="1"/>
              <a:t>SmartStudent</a:t>
            </a:r>
            <a:r>
              <a:rPr lang="en-US" sz="2800" dirty="0"/>
              <a:t> Guide to Financial Aid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www.finaid.org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/>
              <a:t>Paying for College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 dirty="0"/>
              <a:t>The average cost of attendance at a 4-year college/university ranges from $10,636 to $26,854 per year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More than 60% of undergraduates receive some form of financial aid (grants, scholarships, loans or work-study).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Some Tips: 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If you can, save. 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Apply for financial aid, even if you think you don’t qualify.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Remember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more you learn, the more you earn.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U.S. has 3,500 colleges; one (or more) is right for you.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It’s never too early or too late to prepare for college.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Advocate for your child with his/her teachers and school.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more you read, the more you know.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Apply for financial aid.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College? continued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74838"/>
            <a:ext cx="4343400" cy="4525962"/>
          </a:xfrm>
        </p:spPr>
        <p:txBody>
          <a:bodyPr/>
          <a:lstStyle/>
          <a:p>
            <a:r>
              <a:rPr kumimoji="1" lang="en-US" sz="2800" dirty="0"/>
              <a:t>A 4-year college graduate (with Bachelor’s degree) earns almost $1 million </a:t>
            </a:r>
            <a:r>
              <a:rPr kumimoji="1" lang="en-US" sz="2800" dirty="0">
                <a:latin typeface="Chevin-DemiBold" charset="0"/>
              </a:rPr>
              <a:t>more</a:t>
            </a:r>
            <a:r>
              <a:rPr kumimoji="1" lang="en-US" sz="2800" dirty="0"/>
              <a:t> over his/her lifetime than a high school graduate.</a:t>
            </a:r>
          </a:p>
          <a:p>
            <a:pPr lvl="1"/>
            <a:r>
              <a:rPr kumimoji="1" lang="en-US" sz="1200" i="1" dirty="0"/>
              <a:t>Source: U.S. Census Bureau</a:t>
            </a:r>
            <a:endParaRPr kumimoji="1" lang="en-US" sz="2400" dirty="0"/>
          </a:p>
        </p:txBody>
      </p:sp>
      <p:pic>
        <p:nvPicPr>
          <p:cNvPr id="54281" name="Picture 9" descr="ECMC_chart02.tif                                               00169CE5Macintosh HD                   B7464D7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7400"/>
            <a:ext cx="4572000" cy="431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College? continued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28800"/>
            <a:ext cx="4038600" cy="4525963"/>
          </a:xfrm>
        </p:spPr>
        <p:txBody>
          <a:bodyPr/>
          <a:lstStyle/>
          <a:p>
            <a:r>
              <a:rPr kumimoji="1" lang="en-US" sz="2800" dirty="0"/>
              <a:t>A 4-year college graduate earns about $52,200 annually on average, compared to $30,400 for a high school graduate.</a:t>
            </a:r>
          </a:p>
          <a:p>
            <a:pPr>
              <a:buFontTx/>
              <a:buNone/>
            </a:pPr>
            <a:r>
              <a:rPr kumimoji="1" lang="en-US" sz="1200" i="1" dirty="0"/>
              <a:t>	-  Source: U.S. Census Bureau</a:t>
            </a:r>
            <a:endParaRPr kumimoji="1" lang="en-US" sz="2800" dirty="0"/>
          </a:p>
          <a:p>
            <a:pPr>
              <a:buFontTx/>
              <a:buNone/>
            </a:pPr>
            <a:endParaRPr kumimoji="1" lang="en-US" sz="2800" dirty="0"/>
          </a:p>
        </p:txBody>
      </p:sp>
      <p:pic>
        <p:nvPicPr>
          <p:cNvPr id="55307" name="Picture 11" descr="ECMC_chart01.tif                                               00169CE5Macintosh HD                   B7464D7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05000"/>
            <a:ext cx="4572000" cy="4452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College? continued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r>
              <a:rPr kumimoji="1" lang="en-US" dirty="0"/>
              <a:t>Increased education is also associated with:</a:t>
            </a:r>
          </a:p>
          <a:p>
            <a:pPr lvl="1"/>
            <a:r>
              <a:rPr kumimoji="1" lang="en-US" dirty="0"/>
              <a:t>Better working conditions;</a:t>
            </a:r>
          </a:p>
          <a:p>
            <a:pPr lvl="1"/>
            <a:r>
              <a:rPr kumimoji="1" lang="en-US" dirty="0"/>
              <a:t>Longer job tenure;</a:t>
            </a:r>
          </a:p>
          <a:p>
            <a:pPr lvl="1"/>
            <a:r>
              <a:rPr kumimoji="1" lang="en-US" dirty="0"/>
              <a:t>More on-the-job training opportunities;</a:t>
            </a:r>
          </a:p>
          <a:p>
            <a:pPr lvl="1"/>
            <a:r>
              <a:rPr kumimoji="1" lang="en-US" dirty="0"/>
              <a:t>More promotion opportunities.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Pathways to College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276600" y="2057400"/>
            <a:ext cx="23622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hevin-Light" charset="0"/>
              </a:rPr>
              <a:t>High School</a:t>
            </a:r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057400" y="5562600"/>
            <a:ext cx="21336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hevin-Light" charset="0"/>
              </a:rPr>
              <a:t>4-Year College</a:t>
            </a:r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800600" y="5562600"/>
            <a:ext cx="22860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hevin-Light" charset="0"/>
              </a:rPr>
              <a:t>4-Year University</a:t>
            </a:r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943600" y="3124200"/>
            <a:ext cx="22860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hevin-Light" charset="0"/>
              </a:rPr>
              <a:t>2-Year College</a:t>
            </a:r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33400" y="3124200"/>
            <a:ext cx="22860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hevin-Light" charset="0"/>
              </a:rPr>
              <a:t>Work</a:t>
            </a:r>
            <a:endParaRPr lang="en-US"/>
          </a:p>
        </p:txBody>
      </p:sp>
      <p:cxnSp>
        <p:nvCxnSpPr>
          <p:cNvPr id="26636" name="AutoShape 12"/>
          <p:cNvCxnSpPr>
            <a:cxnSpLocks noChangeShapeType="1"/>
            <a:stCxn id="26628" idx="1"/>
            <a:endCxn id="26635" idx="0"/>
          </p:cNvCxnSpPr>
          <p:nvPr/>
        </p:nvCxnSpPr>
        <p:spPr bwMode="auto">
          <a:xfrm flipH="1">
            <a:off x="1676400" y="2324100"/>
            <a:ext cx="1600200" cy="800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37" name="AutoShape 13"/>
          <p:cNvCxnSpPr>
            <a:cxnSpLocks noChangeShapeType="1"/>
            <a:stCxn id="26635" idx="2"/>
            <a:endCxn id="26630" idx="0"/>
          </p:cNvCxnSpPr>
          <p:nvPr/>
        </p:nvCxnSpPr>
        <p:spPr bwMode="auto">
          <a:xfrm>
            <a:off x="1676400" y="3657600"/>
            <a:ext cx="1447800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38" name="AutoShape 14"/>
          <p:cNvCxnSpPr>
            <a:cxnSpLocks noChangeShapeType="1"/>
            <a:stCxn id="26635" idx="2"/>
            <a:endCxn id="26632" idx="0"/>
          </p:cNvCxnSpPr>
          <p:nvPr/>
        </p:nvCxnSpPr>
        <p:spPr bwMode="auto">
          <a:xfrm>
            <a:off x="1676400" y="3657600"/>
            <a:ext cx="4267200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39" name="AutoShape 15"/>
          <p:cNvCxnSpPr>
            <a:cxnSpLocks noChangeShapeType="1"/>
            <a:stCxn id="26635" idx="3"/>
            <a:endCxn id="26634" idx="1"/>
          </p:cNvCxnSpPr>
          <p:nvPr/>
        </p:nvCxnSpPr>
        <p:spPr bwMode="auto">
          <a:xfrm>
            <a:off x="2819400" y="3390900"/>
            <a:ext cx="3124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40" name="AutoShape 16"/>
          <p:cNvCxnSpPr>
            <a:cxnSpLocks noChangeShapeType="1"/>
            <a:stCxn id="26628" idx="2"/>
            <a:endCxn id="26630" idx="0"/>
          </p:cNvCxnSpPr>
          <p:nvPr/>
        </p:nvCxnSpPr>
        <p:spPr bwMode="auto">
          <a:xfrm flipH="1">
            <a:off x="3124200" y="2590800"/>
            <a:ext cx="1333500" cy="297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41" name="AutoShape 17"/>
          <p:cNvCxnSpPr>
            <a:cxnSpLocks noChangeShapeType="1"/>
            <a:stCxn id="26628" idx="2"/>
            <a:endCxn id="26632" idx="0"/>
          </p:cNvCxnSpPr>
          <p:nvPr/>
        </p:nvCxnSpPr>
        <p:spPr bwMode="auto">
          <a:xfrm>
            <a:off x="4457700" y="2590800"/>
            <a:ext cx="1485900" cy="297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42" name="AutoShape 18"/>
          <p:cNvCxnSpPr>
            <a:cxnSpLocks noChangeShapeType="1"/>
            <a:stCxn id="26634" idx="2"/>
            <a:endCxn id="26632" idx="0"/>
          </p:cNvCxnSpPr>
          <p:nvPr/>
        </p:nvCxnSpPr>
        <p:spPr bwMode="auto">
          <a:xfrm flipH="1">
            <a:off x="5943600" y="3657600"/>
            <a:ext cx="1143000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43" name="AutoShape 19"/>
          <p:cNvCxnSpPr>
            <a:cxnSpLocks noChangeShapeType="1"/>
            <a:stCxn id="26628" idx="3"/>
            <a:endCxn id="26634" idx="0"/>
          </p:cNvCxnSpPr>
          <p:nvPr/>
        </p:nvCxnSpPr>
        <p:spPr bwMode="auto">
          <a:xfrm>
            <a:off x="5638800" y="2324100"/>
            <a:ext cx="1447800" cy="800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44" name="AutoShape 20"/>
          <p:cNvCxnSpPr>
            <a:cxnSpLocks noChangeShapeType="1"/>
            <a:stCxn id="26634" idx="2"/>
            <a:endCxn id="26630" idx="0"/>
          </p:cNvCxnSpPr>
          <p:nvPr/>
        </p:nvCxnSpPr>
        <p:spPr bwMode="auto">
          <a:xfrm flipH="1">
            <a:off x="3124200" y="3657600"/>
            <a:ext cx="3962400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types of schools are there?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  Two-Year Colleges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 Four-Year Colleges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 Universities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 Public Colleges/Universities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 Private Colleges/Universities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 Military Academies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 Single-Sex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 Religious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 Historically Black Colleges</a:t>
            </a:r>
          </a:p>
          <a:p>
            <a:pPr>
              <a:lnSpc>
                <a:spcPct val="90000"/>
              </a:lnSpc>
              <a:buFont typeface="Wingdings" pitchFamily="28" charset="2"/>
              <a:buNone/>
            </a:pPr>
            <a:r>
              <a:rPr lang="en-US" sz="2800" dirty="0"/>
              <a:t>		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D8E72B2F-BADC-4C86-A785-377E9790593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/>
              <a:t>Two-Year Colleges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81475"/>
          </a:xfrm>
          <a:noFill/>
        </p:spPr>
        <p:txBody>
          <a:bodyPr>
            <a:spAutoFit/>
          </a:bodyPr>
          <a:lstStyle/>
          <a:p>
            <a:r>
              <a:rPr kumimoji="1" lang="en-US" sz="2400" dirty="0"/>
              <a:t>Award Associate degrees or certificates of study</a:t>
            </a:r>
          </a:p>
          <a:p>
            <a:r>
              <a:rPr kumimoji="1" lang="en-US" sz="2400" dirty="0"/>
              <a:t>Can prepare students for transferring to a 4-year college or university or…</a:t>
            </a:r>
          </a:p>
          <a:p>
            <a:r>
              <a:rPr kumimoji="1" lang="en-US" sz="2400" dirty="0"/>
              <a:t>Offers technical training in specific occupations (bookkeeping, culinary arts)</a:t>
            </a:r>
          </a:p>
          <a:p>
            <a:r>
              <a:rPr kumimoji="1" lang="en-US" sz="2400" dirty="0"/>
              <a:t>Most have an open admissions policy, requiring only a high school diploma or equivalent</a:t>
            </a:r>
          </a:p>
          <a:p>
            <a:r>
              <a:rPr kumimoji="1" lang="en-US" sz="2400" dirty="0"/>
              <a:t>Most are nonresidential; students live off-campus</a:t>
            </a:r>
          </a:p>
          <a:p>
            <a:r>
              <a:rPr kumimoji="1" lang="en-US" sz="2400" dirty="0"/>
              <a:t>Students can attend part-time or full-time</a:t>
            </a:r>
          </a:p>
          <a:p>
            <a:r>
              <a:rPr kumimoji="1" lang="en-US" sz="2400" dirty="0"/>
              <a:t>Most public 2-year colleges have very low fees</a:t>
            </a:r>
            <a:endParaRPr kumimoji="1"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1695</Words>
  <Application>Microsoft Office PowerPoint</Application>
  <PresentationFormat>On-screen Show (4:3)</PresentationFormat>
  <Paragraphs>227</Paragraphs>
  <Slides>34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Preparing for College:  A Guide for Families</vt:lpstr>
      <vt:lpstr>Workshop Goals</vt:lpstr>
      <vt:lpstr>Why Go To College?</vt:lpstr>
      <vt:lpstr>Why College? continued</vt:lpstr>
      <vt:lpstr>Why College? continued</vt:lpstr>
      <vt:lpstr>Why College? continued</vt:lpstr>
      <vt:lpstr>Pathways to College</vt:lpstr>
      <vt:lpstr>What types of schools are there?</vt:lpstr>
      <vt:lpstr>Two-Year Colleges</vt:lpstr>
      <vt:lpstr>Technical colleges</vt:lpstr>
      <vt:lpstr>Four-Year Colleges</vt:lpstr>
      <vt:lpstr>Universities: Public</vt:lpstr>
      <vt:lpstr>Universities</vt:lpstr>
      <vt:lpstr>Military Academies</vt:lpstr>
      <vt:lpstr>Single-Sex Colleges and Universities</vt:lpstr>
      <vt:lpstr>Religious Colleges and Universities</vt:lpstr>
      <vt:lpstr>Historically Black Colleges</vt:lpstr>
      <vt:lpstr>Think….</vt:lpstr>
      <vt:lpstr>References</vt:lpstr>
      <vt:lpstr>College Admission Requirements</vt:lpstr>
      <vt:lpstr>#1 College-Preparatory Courses</vt:lpstr>
      <vt:lpstr>Tips on Choosing College-Prep Courses</vt:lpstr>
      <vt:lpstr>#2 Grades and GPAs</vt:lpstr>
      <vt:lpstr>Grades &amp; GPA continued</vt:lpstr>
      <vt:lpstr>#3 College Entrance Tests</vt:lpstr>
      <vt:lpstr>#4 Admission Application</vt:lpstr>
      <vt:lpstr>Not Required  but Recommended</vt:lpstr>
      <vt:lpstr>How to start preparing now  for college</vt:lpstr>
      <vt:lpstr>How to start preparing now  for college</vt:lpstr>
      <vt:lpstr>How to start preparing now  for college</vt:lpstr>
      <vt:lpstr>Factors to consider when choosing a college.</vt:lpstr>
      <vt:lpstr>College Search Tools</vt:lpstr>
      <vt:lpstr>Paying for College</vt:lpstr>
      <vt:lpstr>Points to Remember</vt:lpstr>
    </vt:vector>
  </TitlesOfParts>
  <Company>Sampson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College:  A Guide for Families</dc:title>
  <dc:creator>SCS</dc:creator>
  <cp:lastModifiedBy>SCS</cp:lastModifiedBy>
  <cp:revision>3</cp:revision>
  <dcterms:created xsi:type="dcterms:W3CDTF">2013-01-09T18:58:04Z</dcterms:created>
  <dcterms:modified xsi:type="dcterms:W3CDTF">2013-01-09T19:36:44Z</dcterms:modified>
</cp:coreProperties>
</file>