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5" r:id="rId20"/>
    <p:sldId id="277" r:id="rId21"/>
    <p:sldId id="278" r:id="rId22"/>
    <p:sldId id="276" r:id="rId23"/>
    <p:sldId id="280" r:id="rId24"/>
    <p:sldId id="301" r:id="rId25"/>
    <p:sldId id="279" r:id="rId26"/>
    <p:sldId id="282" r:id="rId27"/>
    <p:sldId id="302" r:id="rId28"/>
    <p:sldId id="281" r:id="rId29"/>
    <p:sldId id="283" r:id="rId30"/>
    <p:sldId id="30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74" r:id="rId39"/>
    <p:sldId id="291" r:id="rId40"/>
    <p:sldId id="305" r:id="rId41"/>
    <p:sldId id="292" r:id="rId42"/>
    <p:sldId id="293" r:id="rId43"/>
    <p:sldId id="294" r:id="rId44"/>
    <p:sldId id="304" r:id="rId45"/>
    <p:sldId id="295" r:id="rId46"/>
    <p:sldId id="296" r:id="rId47"/>
    <p:sldId id="297" r:id="rId48"/>
    <p:sldId id="298" r:id="rId49"/>
    <p:sldId id="299" r:id="rId50"/>
    <p:sldId id="306" r:id="rId51"/>
    <p:sldId id="300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7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</a:defRPr>
            </a:lvl1pPr>
          </a:lstStyle>
          <a:p>
            <a:fld id="{AABD99A6-9CE1-459B-B175-D5E0B84FEBFC}" type="datetimeFigureOut">
              <a:rPr lang="en-US"/>
              <a:pPr/>
              <a:t>5/12/2010</a:t>
            </a:fld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</a:defRPr>
            </a:lvl1pPr>
          </a:lstStyle>
          <a:p>
            <a:fld id="{858CD446-1BB7-43BF-87A3-71ACAFDE6E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84C06DF-E5A1-47EB-B7B7-DD8B45E32FF4}" type="datetimeFigureOut">
              <a:rPr lang="en-US"/>
              <a:pPr>
                <a:defRPr/>
              </a:pPr>
              <a:t>5/12/2010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1E9DAF-A6E8-4FCE-91E9-285C52068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DCE14-D8B1-458B-B9F8-B1B2F875FF10}" type="datetimeFigureOut">
              <a:rPr lang="en-US"/>
              <a:pPr>
                <a:defRPr/>
              </a:pPr>
              <a:t>5/12/2010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61BF9-2DF2-41BB-A215-E8EC2BD73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D47D-94E4-4B37-BA02-A504BEA20B07}" type="datetimeFigureOut">
              <a:rPr lang="en-US"/>
              <a:pPr>
                <a:defRPr/>
              </a:pPr>
              <a:t>5/12/2010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6442-6C23-4661-9FDD-85D89092A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9D59-3573-4140-BB3A-3F48C05A31C6}" type="datetimeFigureOut">
              <a:rPr lang="en-US"/>
              <a:pPr>
                <a:defRPr/>
              </a:pPr>
              <a:t>5/12/2010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AAB9F-1516-436B-B90B-6414BA69F4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09A0C7-0201-4F17-B0CA-D430C44A5CE7}" type="datetimeFigureOut">
              <a:rPr lang="en-US"/>
              <a:pPr>
                <a:defRPr/>
              </a:pPr>
              <a:t>5/12/2010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FD3623-5293-4A43-B128-2664E9EC9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B23853-B366-42EF-BF1A-353AD46BACED}" type="datetimeFigureOut">
              <a:rPr lang="en-US"/>
              <a:pPr>
                <a:defRPr/>
              </a:pPr>
              <a:t>5/12/2010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FEE0B5-A154-41BA-8932-AAB5CC42F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71787F-5F05-455D-BB98-017640479E53}" type="datetimeFigureOut">
              <a:rPr lang="en-US"/>
              <a:pPr>
                <a:defRPr/>
              </a:pPr>
              <a:t>5/12/2010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10C606-D680-492F-9C90-DEC9C7D7F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442DBA-FD7F-4083-9CE0-8120C9A70431}" type="datetimeFigureOut">
              <a:rPr lang="en-US"/>
              <a:pPr>
                <a:defRPr/>
              </a:pPr>
              <a:t>5/12/2010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CE8DD7-3001-45FC-80F8-B8B7AC0AE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E8B1D-660B-4847-9AA0-67EA35326287}" type="datetimeFigureOut">
              <a:rPr lang="en-US"/>
              <a:pPr>
                <a:defRPr/>
              </a:pPr>
              <a:t>5/12/2010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BE82-4ACC-4F6D-B173-2AAC0559B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674295-F20E-46E9-A12D-40CE77F75FE5}" type="datetimeFigureOut">
              <a:rPr lang="en-US"/>
              <a:pPr>
                <a:defRPr/>
              </a:pPr>
              <a:t>5/12/2010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76839D-CE57-4BBD-A83A-F1ED5FE456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7A2975A-7D14-41D5-A2E4-462C8E4AD865}" type="datetimeFigureOut">
              <a:rPr lang="en-US"/>
              <a:pPr>
                <a:defRPr/>
              </a:pPr>
              <a:t>5/12/2010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B5D6537-76D5-44D7-A351-333CE06954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E738F5-7D4F-46C1-A76A-EABDAA129A22}" type="datetimeFigureOut">
              <a:rPr lang="en-US"/>
              <a:pPr>
                <a:defRPr/>
              </a:pPr>
              <a:t>5/12/2010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CA8E0A-9F48-4ACB-BA01-3205A0AD3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Pregnancy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smtClean="0"/>
          </a:p>
        </p:txBody>
      </p:sp>
      <p:pic>
        <p:nvPicPr>
          <p:cNvPr id="13315" name="Picture 2" descr="http://updatemedaily.com/wp-content/uploads/2009/03/pregnanc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48291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3340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Prior to fertilization, a female ovulates an egg cell, or secondary oocyte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Enters uterine tube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Transport of sex cells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Male deposits semen in the vagina during sexual intercourse.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Sperm must move up the vagina, through the uterus, into the uterine tube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Sperm cells reach the upper portion of the uterine tube within an hour following sexual intercourse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Many sperm cells may reach an egg, but only one can fertilize 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Pregnancy</a:t>
            </a:r>
            <a:endParaRPr lang="en-US" dirty="0"/>
          </a:p>
        </p:txBody>
      </p:sp>
      <p:pic>
        <p:nvPicPr>
          <p:cNvPr id="22531" name="Picture 2" descr="http://www.dreamstime.com/human-egg-cell-fertilization-thumb7463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Prostaglandin in semen </a:t>
            </a:r>
          </a:p>
          <a:p>
            <a:pPr lvl="2"/>
            <a:r>
              <a:rPr lang="en-US" smtClean="0"/>
              <a:t>stimulate a sperm cell to lash its tail to move</a:t>
            </a:r>
          </a:p>
          <a:p>
            <a:pPr lvl="2"/>
            <a:r>
              <a:rPr lang="en-US" smtClean="0"/>
              <a:t>muscular contractions in the uterus and uterine tube</a:t>
            </a:r>
          </a:p>
          <a:p>
            <a:pPr lvl="1"/>
            <a:r>
              <a:rPr lang="en-US" smtClean="0"/>
              <a:t>High estrogen levels in the female </a:t>
            </a:r>
          </a:p>
          <a:p>
            <a:pPr lvl="2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part of the menstrual cycle </a:t>
            </a:r>
          </a:p>
          <a:p>
            <a:pPr lvl="2"/>
            <a:r>
              <a:rPr lang="en-US" smtClean="0"/>
              <a:t>Stimulate the uterus and cervix to secrete a thin, watery fluid </a:t>
            </a:r>
          </a:p>
          <a:p>
            <a:pPr lvl="2"/>
            <a:r>
              <a:rPr lang="en-US" smtClean="0"/>
              <a:t>Promotes sperm transport and survival</a:t>
            </a:r>
          </a:p>
          <a:p>
            <a:pPr lvl="1"/>
            <a:r>
              <a:rPr lang="en-US" smtClean="0"/>
              <a:t>Higher progesterone levels</a:t>
            </a:r>
          </a:p>
          <a:p>
            <a:pPr lvl="2"/>
            <a:r>
              <a:rPr lang="en-US" smtClean="0"/>
              <a:t>During the latter portion of the cycle</a:t>
            </a:r>
          </a:p>
          <a:p>
            <a:pPr lvl="2"/>
            <a:r>
              <a:rPr lang="en-US" smtClean="0"/>
              <a:t>secretion of a viscous fluid </a:t>
            </a:r>
          </a:p>
          <a:p>
            <a:pPr lvl="2"/>
            <a:r>
              <a:rPr lang="en-US" smtClean="0"/>
              <a:t>Inhibits sperm transport and survival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Assistance in Transport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525963"/>
          </a:xfrm>
        </p:spPr>
        <p:txBody>
          <a:bodyPr/>
          <a:lstStyle/>
          <a:p>
            <a:r>
              <a:rPr lang="en-US" dirty="0" smtClean="0"/>
              <a:t>A sperm cell that reaches the egg cell invades the follicular cells that adhere to the egg cell’s surface</a:t>
            </a:r>
          </a:p>
          <a:p>
            <a:pPr lvl="1"/>
            <a:r>
              <a:rPr lang="en-US" dirty="0" smtClean="0"/>
              <a:t>Bind to the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pellucida</a:t>
            </a:r>
            <a:r>
              <a:rPr lang="en-US" dirty="0" smtClean="0"/>
              <a:t> surround the egg cell membrane</a:t>
            </a:r>
          </a:p>
          <a:p>
            <a:r>
              <a:rPr lang="en-US" dirty="0" err="1" smtClean="0"/>
              <a:t>Acrosome</a:t>
            </a:r>
            <a:r>
              <a:rPr lang="en-US" dirty="0" smtClean="0"/>
              <a:t> of the sperm releases </a:t>
            </a:r>
            <a:r>
              <a:rPr lang="en-US" dirty="0" smtClean="0"/>
              <a:t>an </a:t>
            </a:r>
            <a:r>
              <a:rPr lang="en-US" dirty="0" smtClean="0"/>
              <a:t>enzyme</a:t>
            </a:r>
          </a:p>
          <a:p>
            <a:pPr lvl="1"/>
            <a:r>
              <a:rPr lang="en-US" dirty="0" err="1" smtClean="0"/>
              <a:t>Hyaluronidase</a:t>
            </a:r>
            <a:r>
              <a:rPr lang="en-US" dirty="0" smtClean="0"/>
              <a:t>: aids in penetration</a:t>
            </a:r>
          </a:p>
          <a:p>
            <a:pPr lvl="1"/>
            <a:r>
              <a:rPr lang="en-US" dirty="0" smtClean="0"/>
              <a:t>Several hundred sperm cells must be present to produce enough enzyme for one to penetrate</a:t>
            </a:r>
          </a:p>
          <a:p>
            <a:pPr lvl="2"/>
            <a:r>
              <a:rPr lang="en-US" dirty="0" smtClean="0"/>
              <a:t>Males with low sperm count are often infertile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Fertilization</a:t>
            </a:r>
            <a:endParaRPr lang="en-US" dirty="0"/>
          </a:p>
        </p:txBody>
      </p:sp>
      <p:pic>
        <p:nvPicPr>
          <p:cNvPr id="24579" name="Picture 2" descr="http://www.instablogsimages.com/images/2009/01/24/yaratilis219_m7FOE_192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876800"/>
            <a:ext cx="261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5603" name="Picture 2" descr="http://www.chariho.k12.ri.us/cms/library/images/reproduction/fertilization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91600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Union of the egg cell and sperm cell triggers lysosome-like vesicles just beneath the egg cell membrane</a:t>
            </a:r>
          </a:p>
          <a:p>
            <a:pPr lvl="1"/>
            <a:r>
              <a:rPr lang="en-US" smtClean="0"/>
              <a:t>Releases an enzyme that hardens the zona pellucida</a:t>
            </a:r>
          </a:p>
          <a:p>
            <a:pPr lvl="2"/>
            <a:r>
              <a:rPr lang="en-US" smtClean="0"/>
              <a:t>Reduces the chances of another sperm penetrating the membrane</a:t>
            </a:r>
          </a:p>
          <a:p>
            <a:pPr lvl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Fertilization</a:t>
            </a:r>
            <a:endParaRPr lang="en-US" dirty="0"/>
          </a:p>
        </p:txBody>
      </p:sp>
      <p:pic>
        <p:nvPicPr>
          <p:cNvPr id="26627" name="Picture 2" descr="http://bioweb.wku.edu/courses/Biol131/images/spe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114800"/>
            <a:ext cx="39243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Once a sperm cell enters the egg cell’s cytoplasm, the nucleus of the sperm cell’s head swells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Egg cell then divides unequally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Large cell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Tiny polar body, later expelled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Nuclei of the egg and sperm cells unite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Nuclear membranes fall apart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Chromosomes intermingle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Completes fertilization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Zygote: 46 chromosomes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cell of the future offspring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Fertilization</a:t>
            </a:r>
            <a:endParaRPr lang="en-US" dirty="0"/>
          </a:p>
        </p:txBody>
      </p:sp>
      <p:pic>
        <p:nvPicPr>
          <p:cNvPr id="27651" name="Picture 2" descr="http://boxedambivalence.files.wordpress.com/2008/05/zyg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38600"/>
            <a:ext cx="2476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8675" name="Picture 2" descr="http://trc.ucdavis.edu/biosci10v/bis10v/week10/fertiliz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Prenatal Period</a:t>
            </a:r>
            <a:endParaRPr lang="en-US" dirty="0"/>
          </a:p>
        </p:txBody>
      </p:sp>
      <p:sp>
        <p:nvSpPr>
          <p:cNvPr id="29698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4525962"/>
          </a:xfrm>
        </p:spPr>
        <p:txBody>
          <a:bodyPr/>
          <a:lstStyle/>
          <a:p>
            <a:r>
              <a:rPr lang="en-US" smtClean="0"/>
              <a:t>Zygote begins mitosis after 30 hours</a:t>
            </a:r>
          </a:p>
          <a:p>
            <a:pPr lvl="1"/>
            <a:r>
              <a:rPr lang="en-US" smtClean="0">
                <a:sym typeface="Wingdings" pitchFamily="2" charset="2"/>
              </a:rPr>
              <a:t>Cleavage: phase of early rapid cell division</a:t>
            </a:r>
          </a:p>
          <a:p>
            <a:pPr lvl="1"/>
            <a:r>
              <a:rPr lang="en-US" smtClean="0">
                <a:sym typeface="Wingdings" pitchFamily="2" charset="2"/>
              </a:rPr>
              <a:t>Tiny mass of cell moves through the uterine tube into the uterine cavity in ~3 days</a:t>
            </a:r>
          </a:p>
          <a:p>
            <a:r>
              <a:rPr lang="en-US" smtClean="0">
                <a:sym typeface="Wingdings" pitchFamily="2" charset="2"/>
              </a:rPr>
              <a:t>Morula: 16 cell stage; Latin for mulberry</a:t>
            </a:r>
          </a:p>
          <a:p>
            <a:r>
              <a:rPr lang="en-US" smtClean="0">
                <a:sym typeface="Wingdings" pitchFamily="2" charset="2"/>
              </a:rPr>
              <a:t>Blastocyst: 3 days, the morula hollow out</a:t>
            </a:r>
          </a:p>
          <a:p>
            <a:pPr lvl="1"/>
            <a:r>
              <a:rPr lang="en-US" smtClean="0">
                <a:sym typeface="Wingdings" pitchFamily="2" charset="2"/>
              </a:rPr>
              <a:t>Begins to attach to uterine lining</a:t>
            </a:r>
          </a:p>
          <a:p>
            <a:pPr lvl="1"/>
            <a:endParaRPr lang="en-US" smtClean="0">
              <a:sym typeface="Wingdings" pitchFamily="2" charset="2"/>
            </a:endParaRPr>
          </a:p>
          <a:p>
            <a:pPr lvl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498"/>
            <a:ext cx="8229600" cy="93788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Early Embryonic Development</a:t>
            </a:r>
            <a:endParaRPr lang="en-US" dirty="0"/>
          </a:p>
        </p:txBody>
      </p:sp>
      <p:pic>
        <p:nvPicPr>
          <p:cNvPr id="30725" name="Picture 5" descr="jj_blastocy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962400"/>
            <a:ext cx="2622550" cy="2667000"/>
          </a:xfrm>
          <a:prstGeom prst="rect">
            <a:avLst/>
          </a:prstGeom>
          <a:noFill/>
        </p:spPr>
      </p:pic>
      <p:pic>
        <p:nvPicPr>
          <p:cNvPr id="30727" name="Picture 7" descr="Embryo_Moru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113213"/>
            <a:ext cx="3276600" cy="243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ym typeface="Wingdings" pitchFamily="2" charset="2"/>
              </a:rPr>
              <a:t>Embryonic Stage: cells organize into a group</a:t>
            </a:r>
          </a:p>
          <a:p>
            <a:pPr lvl="1"/>
            <a:r>
              <a:rPr lang="en-US" smtClean="0">
                <a:sym typeface="Wingdings" pitchFamily="2" charset="2"/>
              </a:rPr>
              <a:t>Gives rise to the offspring</a:t>
            </a:r>
          </a:p>
          <a:p>
            <a:pPr lvl="1"/>
            <a:r>
              <a:rPr lang="en-US" smtClean="0">
                <a:sym typeface="Wingdings" pitchFamily="2" charset="2"/>
              </a:rPr>
              <a:t>Termed embryo until the end of the 8</a:t>
            </a:r>
            <a:r>
              <a:rPr lang="en-US" baseline="30000" smtClean="0">
                <a:sym typeface="Wingdings" pitchFamily="2" charset="2"/>
              </a:rPr>
              <a:t>th</a:t>
            </a:r>
            <a:r>
              <a:rPr lang="en-US" smtClean="0">
                <a:sym typeface="Wingdings" pitchFamily="2" charset="2"/>
              </a:rPr>
              <a:t> week</a:t>
            </a:r>
          </a:p>
          <a:p>
            <a:pPr lvl="2"/>
            <a:r>
              <a:rPr lang="en-US" smtClean="0">
                <a:sym typeface="Wingdings" pitchFamily="2" charset="2"/>
              </a:rPr>
              <a:t>Basic structural form of human body is recognizable</a:t>
            </a:r>
          </a:p>
          <a:p>
            <a:pPr lvl="2"/>
            <a:r>
              <a:rPr lang="en-US" smtClean="0">
                <a:sym typeface="Wingdings" pitchFamily="2" charset="2"/>
              </a:rPr>
              <a:t>Rudiments of all organs are present at the end of embryonic development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Early Embryonic Development</a:t>
            </a:r>
            <a:endParaRPr lang="en-US" dirty="0"/>
          </a:p>
        </p:txBody>
      </p:sp>
      <p:pic>
        <p:nvPicPr>
          <p:cNvPr id="31749" name="Picture 5" descr="369491603_33bc6f941d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962400"/>
            <a:ext cx="2971800" cy="2635250"/>
          </a:xfrm>
          <a:prstGeom prst="rect">
            <a:avLst/>
          </a:prstGeom>
          <a:noFill/>
        </p:spPr>
      </p:pic>
      <p:pic>
        <p:nvPicPr>
          <p:cNvPr id="31751" name="Picture 7" descr="n10wee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962400"/>
            <a:ext cx="2743200" cy="265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525963"/>
          </a:xfrm>
        </p:spPr>
        <p:txBody>
          <a:bodyPr/>
          <a:lstStyle/>
          <a:p>
            <a:r>
              <a:rPr lang="en-US" smtClean="0"/>
              <a:t>Voluntary regulation  of the number of children produced and when they are conceived.</a:t>
            </a:r>
          </a:p>
          <a:p>
            <a:r>
              <a:rPr lang="en-US" smtClean="0"/>
              <a:t>Coitus interrupts: withdrawal of the penis from the vagina before ejaculation.</a:t>
            </a:r>
          </a:p>
          <a:p>
            <a:r>
              <a:rPr lang="en-US" smtClean="0"/>
              <a:t>Rhythm method: abstinence from sexual intercourse for several days before and after ovulation.</a:t>
            </a:r>
          </a:p>
          <a:p>
            <a:r>
              <a:rPr lang="en-US" smtClean="0"/>
              <a:t>Mechanical barriers: male and female condom, and female diaphragms and cervical caps.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Birth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ym typeface="Wingdings" pitchFamily="2" charset="2"/>
              </a:rPr>
              <a:t>Fetus: 8 weeks until birth</a:t>
            </a:r>
          </a:p>
          <a:p>
            <a:pPr lvl="1"/>
            <a:r>
              <a:rPr lang="en-US" smtClean="0">
                <a:sym typeface="Wingdings" pitchFamily="2" charset="2"/>
              </a:rPr>
              <a:t>During fetal development, organs and other structures enlarge and specialize</a:t>
            </a:r>
          </a:p>
          <a:p>
            <a:endParaRPr lang="en-US" smtClean="0">
              <a:sym typeface="Wingdings" pitchFamily="2" charset="2"/>
            </a:endParaRPr>
          </a:p>
          <a:p>
            <a:endParaRPr lang="en-US" smtClean="0">
              <a:sym typeface="Wingdings" pitchFamily="2" charset="2"/>
            </a:endParaRPr>
          </a:p>
          <a:p>
            <a:pPr lvl="1"/>
            <a:endParaRPr lang="en-US" smtClean="0">
              <a:sym typeface="Wingdings" pitchFamily="2" charset="2"/>
            </a:endParaRPr>
          </a:p>
          <a:p>
            <a:pPr lvl="1"/>
            <a:endParaRPr lang="en-US" smtClean="0">
              <a:sym typeface="Wingdings" pitchFamily="2" charset="2"/>
            </a:endParaRPr>
          </a:p>
          <a:p>
            <a:pPr lvl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Early Embryonic Development</a:t>
            </a:r>
            <a:endParaRPr lang="en-US" dirty="0"/>
          </a:p>
        </p:txBody>
      </p:sp>
      <p:pic>
        <p:nvPicPr>
          <p:cNvPr id="32773" name="Picture 5" descr="gem-dicor-dia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19400"/>
            <a:ext cx="3429000" cy="2765425"/>
          </a:xfrm>
          <a:prstGeom prst="rect">
            <a:avLst/>
          </a:prstGeom>
          <a:noFill/>
        </p:spPr>
      </p:pic>
      <p:pic>
        <p:nvPicPr>
          <p:cNvPr id="32775" name="Picture 7" descr="fetaldev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48000"/>
            <a:ext cx="3886200" cy="349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>
          <a:xfrm>
            <a:off x="228600" y="808038"/>
            <a:ext cx="8458200" cy="4525962"/>
          </a:xfrm>
        </p:spPr>
        <p:txBody>
          <a:bodyPr/>
          <a:lstStyle/>
          <a:p>
            <a:r>
              <a:rPr lang="en-US" smtClean="0">
                <a:sym typeface="Wingdings" pitchFamily="2" charset="2"/>
              </a:rPr>
              <a:t>Placenta: forms from cells surrounding the embryo</a:t>
            </a:r>
          </a:p>
          <a:p>
            <a:pPr lvl="1"/>
            <a:r>
              <a:rPr lang="en-US" smtClean="0">
                <a:sym typeface="Wingdings" pitchFamily="2" charset="2"/>
              </a:rPr>
              <a:t>Highly vascular</a:t>
            </a:r>
          </a:p>
          <a:p>
            <a:pPr lvl="1"/>
            <a:r>
              <a:rPr lang="en-US" smtClean="0">
                <a:sym typeface="Wingdings" pitchFamily="2" charset="2"/>
              </a:rPr>
              <a:t>Attaches the embryo to the uterine wall</a:t>
            </a:r>
          </a:p>
          <a:p>
            <a:pPr lvl="1"/>
            <a:r>
              <a:rPr lang="en-US" smtClean="0">
                <a:sym typeface="Wingdings" pitchFamily="2" charset="2"/>
              </a:rPr>
              <a:t>Exchanges nutrients, gases, and wastes between maternal blood and blood of the embryo</a:t>
            </a:r>
          </a:p>
          <a:p>
            <a:pPr lvl="1"/>
            <a:r>
              <a:rPr lang="en-US" smtClean="0">
                <a:sym typeface="Wingdings" pitchFamily="2" charset="2"/>
              </a:rPr>
              <a:t>Secretes hormones</a:t>
            </a:r>
          </a:p>
          <a:p>
            <a:pPr lvl="1"/>
            <a:r>
              <a:rPr lang="en-US" smtClean="0"/>
              <a:t>Fetal blood carries a greater concentration of oxygen that does maternal blood</a:t>
            </a:r>
          </a:p>
          <a:p>
            <a:pPr lvl="1"/>
            <a:endParaRPr lang="en-US" smtClean="0">
              <a:sym typeface="Wingdings" pitchFamily="2" charset="2"/>
            </a:endParaRPr>
          </a:p>
          <a:p>
            <a:pPr lvl="1">
              <a:buFont typeface="Verdana" pitchFamily="34" charset="0"/>
              <a:buNone/>
            </a:pPr>
            <a:endParaRPr lang="en-US" smtClean="0">
              <a:sym typeface="Wingdings" pitchFamily="2" charset="2"/>
            </a:endParaRPr>
          </a:p>
          <a:p>
            <a:endParaRPr lang="en-US" smtClean="0">
              <a:sym typeface="Wingdings" pitchFamily="2" charset="2"/>
            </a:endParaRPr>
          </a:p>
          <a:p>
            <a:endParaRPr lang="en-US" smtClean="0">
              <a:sym typeface="Wingdings" pitchFamily="2" charset="2"/>
            </a:endParaRPr>
          </a:p>
          <a:p>
            <a:pPr lvl="1"/>
            <a:endParaRPr lang="en-US" smtClean="0">
              <a:sym typeface="Wingdings" pitchFamily="2" charset="2"/>
            </a:endParaRPr>
          </a:p>
          <a:p>
            <a:pPr lvl="1"/>
            <a:endParaRPr lang="en-US" smtClean="0">
              <a:sym typeface="Wingdings" pitchFamily="2" charset="2"/>
            </a:endParaRPr>
          </a:p>
          <a:p>
            <a:pPr lvl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1828"/>
            <a:ext cx="8229600" cy="63726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Early Embryonic Development</a:t>
            </a:r>
            <a:endParaRPr lang="en-US" dirty="0"/>
          </a:p>
        </p:txBody>
      </p:sp>
      <p:pic>
        <p:nvPicPr>
          <p:cNvPr id="33797" name="Picture 5" descr="nr555519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95750"/>
            <a:ext cx="400050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3886200" y="1066800"/>
            <a:ext cx="5029200" cy="5181600"/>
          </a:xfrm>
        </p:spPr>
        <p:txBody>
          <a:bodyPr/>
          <a:lstStyle/>
          <a:p>
            <a:r>
              <a:rPr lang="en-US" smtClean="0"/>
              <a:t>human chorionic gonadotropin (hCG)</a:t>
            </a:r>
          </a:p>
          <a:p>
            <a:pPr lvl="1"/>
            <a:r>
              <a:rPr lang="en-US" smtClean="0"/>
              <a:t>Prevents pregnancy loss</a:t>
            </a:r>
          </a:p>
          <a:p>
            <a:pPr lvl="1"/>
            <a:r>
              <a:rPr lang="en-US" smtClean="0"/>
              <a:t>Secreted from cells surrounding the embryo</a:t>
            </a:r>
          </a:p>
          <a:p>
            <a:pPr lvl="1"/>
            <a:r>
              <a:rPr lang="en-US" smtClean="0"/>
              <a:t>Inhibits the release of FSH and LH, halts normal menstrual cycles</a:t>
            </a:r>
          </a:p>
          <a:p>
            <a:pPr lvl="1"/>
            <a:r>
              <a:rPr lang="en-US" smtClean="0"/>
              <a:t>Hormone used in pregnancy tests</a:t>
            </a:r>
          </a:p>
          <a:p>
            <a:r>
              <a:rPr lang="en-US" smtClean="0"/>
              <a:t>Placental estrogen and progesterone</a:t>
            </a:r>
          </a:p>
          <a:p>
            <a:pPr lvl="1"/>
            <a:r>
              <a:rPr lang="en-US" smtClean="0"/>
              <a:t>Maintain uterine wall during pregnancy</a:t>
            </a:r>
          </a:p>
          <a:p>
            <a:pPr lvl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2663"/>
            <a:ext cx="8229600" cy="7875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Hormonal Changes</a:t>
            </a:r>
            <a:endParaRPr lang="en-US" dirty="0"/>
          </a:p>
        </p:txBody>
      </p:sp>
      <p:pic>
        <p:nvPicPr>
          <p:cNvPr id="34821" name="Picture 5" descr="Hcg_Pregnancy_Test_Urine_And_Se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14488"/>
            <a:ext cx="3581400" cy="295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525963"/>
          </a:xfrm>
        </p:spPr>
        <p:txBody>
          <a:bodyPr/>
          <a:lstStyle/>
          <a:p>
            <a:r>
              <a:rPr lang="en-US" smtClean="0"/>
              <a:t>Placental lactogen</a:t>
            </a:r>
          </a:p>
          <a:p>
            <a:pPr lvl="1"/>
            <a:r>
              <a:rPr lang="en-US" smtClean="0"/>
              <a:t>Stimulates breast development</a:t>
            </a:r>
          </a:p>
          <a:p>
            <a:pPr lvl="1"/>
            <a:r>
              <a:rPr lang="en-US" smtClean="0"/>
              <a:t>Prepares mammary glands for milk secretion</a:t>
            </a:r>
          </a:p>
          <a:p>
            <a:r>
              <a:rPr lang="en-US" smtClean="0"/>
              <a:t>Relaxin: relaxes ligaments joining the symphysis pubis and sacroiliac joints during the last weeks of pregnancy</a:t>
            </a:r>
          </a:p>
          <a:p>
            <a:pPr lvl="1"/>
            <a:r>
              <a:rPr lang="en-US" smtClean="0"/>
              <a:t>Aids in fetal passage</a:t>
            </a:r>
          </a:p>
          <a:p>
            <a:r>
              <a:rPr lang="en-US" smtClean="0"/>
              <a:t>Aldosterone: promotes                                                Na reabsorption</a:t>
            </a:r>
          </a:p>
          <a:p>
            <a:pPr lvl="1"/>
            <a:r>
              <a:rPr lang="en-US" smtClean="0"/>
              <a:t>Water retention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Hormonal Changes</a:t>
            </a:r>
            <a:endParaRPr lang="en-US" dirty="0"/>
          </a:p>
        </p:txBody>
      </p:sp>
      <p:pic>
        <p:nvPicPr>
          <p:cNvPr id="35845" name="Picture 5" descr="415px-Expecting_mother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9538" y="3429000"/>
            <a:ext cx="2227262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3668" name="Picture 4" descr="aman272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04800"/>
            <a:ext cx="4367213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week through the 8</a:t>
            </a:r>
            <a:r>
              <a:rPr lang="en-US" baseline="30000" smtClean="0"/>
              <a:t>th</a:t>
            </a:r>
            <a:r>
              <a:rPr lang="en-US" smtClean="0"/>
              <a:t> week</a:t>
            </a:r>
          </a:p>
          <a:p>
            <a:r>
              <a:rPr lang="en-US" smtClean="0"/>
              <a:t>Placenta forms</a:t>
            </a:r>
          </a:p>
          <a:p>
            <a:r>
              <a:rPr lang="en-US" smtClean="0"/>
              <a:t>Main internal organs develop</a:t>
            </a:r>
          </a:p>
          <a:p>
            <a:r>
              <a:rPr lang="en-US" smtClean="0"/>
              <a:t>Major external body structures appear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Embryonic Stage</a:t>
            </a:r>
            <a:endParaRPr lang="en-US" dirty="0"/>
          </a:p>
        </p:txBody>
      </p:sp>
      <p:pic>
        <p:nvPicPr>
          <p:cNvPr id="36869" name="Picture 5" descr="197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052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Ectoderm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nervous system and sensory organs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epidermis, hair, nails, and glands of the skin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lining of the mouth and anal canal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Mesoderm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muscle, bone, marrow, blood, and blood vessels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lymphatic vessels and connective tissue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internal reproductive organs and kidneys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epithelial linings of the body cavity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Endoderm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epithelial lining of the digestive tract, respiratory tract, urinary bladder, and urethra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Embryonic disk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Embryonic Disk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4693" name="Picture 5" descr="1079-004-38FAAF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8686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head and jaw develops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Heart beats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Tiny buds that will be arms and legs form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-7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Head grows rapidly, becomes rounded, and erect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Face develops eyes, nose, and mouth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Upper and lower limbs elongate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Fingers and toes appear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End of 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All internal organs are present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Embryonic Stage</a:t>
            </a:r>
            <a:endParaRPr lang="en-US" dirty="0"/>
          </a:p>
        </p:txBody>
      </p:sp>
      <p:pic>
        <p:nvPicPr>
          <p:cNvPr id="38919" name="Picture 7" descr="week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28600"/>
            <a:ext cx="3124200" cy="236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Amnion: membrane that develops around the embryo during the 2</a:t>
            </a:r>
            <a:r>
              <a:rPr lang="en-US" baseline="30000" smtClean="0"/>
              <a:t>nd</a:t>
            </a:r>
            <a:r>
              <a:rPr lang="en-US" smtClean="0"/>
              <a:t> week</a:t>
            </a:r>
          </a:p>
          <a:p>
            <a:pPr lvl="1"/>
            <a:r>
              <a:rPr lang="en-US" smtClean="0"/>
              <a:t>Fills with amniotic fluid</a:t>
            </a:r>
          </a:p>
          <a:p>
            <a:pPr lvl="1"/>
            <a:r>
              <a:rPr lang="en-US" smtClean="0"/>
              <a:t>Allows growth without the compression from surrounding tissues</a:t>
            </a:r>
          </a:p>
          <a:p>
            <a:pPr lvl="1"/>
            <a:r>
              <a:rPr lang="en-US" smtClean="0"/>
              <a:t>Protects from jarring motions of mother</a:t>
            </a:r>
          </a:p>
          <a:p>
            <a:r>
              <a:rPr lang="en-US" smtClean="0"/>
              <a:t>Umbilical cord: attachment between embryo and placenta</a:t>
            </a:r>
          </a:p>
          <a:p>
            <a:pPr lvl="1"/>
            <a:r>
              <a:rPr lang="en-US" smtClean="0"/>
              <a:t>3 blood vessels</a:t>
            </a:r>
          </a:p>
          <a:p>
            <a:pPr lvl="2"/>
            <a:r>
              <a:rPr lang="en-US" smtClean="0"/>
              <a:t>2 umbilical arteries and 1 umbilical vein</a:t>
            </a:r>
          </a:p>
          <a:p>
            <a:pPr lvl="2"/>
            <a:r>
              <a:rPr lang="en-US" smtClean="0"/>
              <a:t>Suspends the embryo in the amniotic cavity</a:t>
            </a:r>
          </a:p>
          <a:p>
            <a:pPr lvl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Embryonic Stage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525963"/>
          </a:xfrm>
        </p:spPr>
        <p:txBody>
          <a:bodyPr/>
          <a:lstStyle/>
          <a:p>
            <a:r>
              <a:rPr lang="en-US" smtClean="0"/>
              <a:t>Chemical barriers: spermicidal creams, foam, and jellies provide an unfavorable environment for sperm survival.</a:t>
            </a:r>
          </a:p>
          <a:p>
            <a:r>
              <a:rPr lang="en-US" smtClean="0"/>
              <a:t>Oral contraceptives: birth control pills </a:t>
            </a:r>
          </a:p>
          <a:p>
            <a:pPr lvl="1"/>
            <a:r>
              <a:rPr lang="en-US" smtClean="0"/>
              <a:t>synthetic estrogen &amp; progesterone substances </a:t>
            </a:r>
          </a:p>
          <a:p>
            <a:pPr lvl="1"/>
            <a:r>
              <a:rPr lang="en-US" smtClean="0"/>
              <a:t>Disrupt a female’s gonadotropin secretion.</a:t>
            </a:r>
          </a:p>
          <a:p>
            <a:pPr lvl="1"/>
            <a:r>
              <a:rPr lang="en-US" smtClean="0"/>
              <a:t>Prevents ovulation </a:t>
            </a:r>
          </a:p>
          <a:p>
            <a:pPr lvl="1"/>
            <a:r>
              <a:rPr lang="en-US" smtClean="0"/>
              <a:t>Prevents normal buildup                                             of uterine lining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Birth Control</a:t>
            </a:r>
            <a:endParaRPr lang="en-US" dirty="0"/>
          </a:p>
        </p:txBody>
      </p:sp>
      <p:pic>
        <p:nvPicPr>
          <p:cNvPr id="15363" name="Picture 2" descr="http://www.soc.ucsb.edu/sexinfo/images/03-25-othermeth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390900"/>
            <a:ext cx="31432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Umbilical Cord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5717" name="Picture 5" descr="OB_1_Normal_Umbilical_C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24200"/>
            <a:ext cx="4876800" cy="3657600"/>
          </a:xfrm>
          <a:prstGeom prst="rect">
            <a:avLst/>
          </a:prstGeom>
          <a:noFill/>
        </p:spPr>
      </p:pic>
      <p:pic>
        <p:nvPicPr>
          <p:cNvPr id="115719" name="Picture 7" descr="191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>
          <a:xfrm>
            <a:off x="228600" y="1189038"/>
            <a:ext cx="8458200" cy="4525962"/>
          </a:xfrm>
        </p:spPr>
        <p:txBody>
          <a:bodyPr/>
          <a:lstStyle/>
          <a:p>
            <a:r>
              <a:rPr lang="en-US" smtClean="0"/>
              <a:t>Yolk Sac: 2</a:t>
            </a:r>
            <a:r>
              <a:rPr lang="en-US" baseline="30000" smtClean="0"/>
              <a:t>nd</a:t>
            </a:r>
            <a:r>
              <a:rPr lang="en-US" smtClean="0"/>
              <a:t> week</a:t>
            </a:r>
          </a:p>
          <a:p>
            <a:pPr lvl="1"/>
            <a:r>
              <a:rPr lang="en-US" smtClean="0"/>
              <a:t>Attaches to underside of embryonic disk</a:t>
            </a:r>
          </a:p>
          <a:p>
            <a:pPr lvl="1"/>
            <a:r>
              <a:rPr lang="en-US" smtClean="0"/>
              <a:t>Forms blood cells during early development</a:t>
            </a:r>
          </a:p>
          <a:p>
            <a:pPr lvl="1"/>
            <a:r>
              <a:rPr lang="en-US" smtClean="0"/>
              <a:t>Gives rise to cells that later become sex cells</a:t>
            </a:r>
          </a:p>
          <a:p>
            <a:r>
              <a:rPr lang="en-US" smtClean="0"/>
              <a:t>Allantois: 3</a:t>
            </a:r>
            <a:r>
              <a:rPr lang="en-US" baseline="30000" smtClean="0"/>
              <a:t>rd</a:t>
            </a:r>
            <a:r>
              <a:rPr lang="en-US" smtClean="0"/>
              <a:t> week</a:t>
            </a:r>
          </a:p>
          <a:p>
            <a:pPr lvl="1"/>
            <a:r>
              <a:rPr lang="en-US" smtClean="0"/>
              <a:t>Tube from yolk sac to embryo</a:t>
            </a:r>
          </a:p>
          <a:p>
            <a:pPr lvl="2"/>
            <a:r>
              <a:rPr lang="en-US" smtClean="0"/>
              <a:t>Forms blood cells</a:t>
            </a:r>
          </a:p>
          <a:p>
            <a:pPr lvl="2"/>
            <a:r>
              <a:rPr lang="en-US" smtClean="0"/>
              <a:t>Gives rise to umbilical arteries                                                 and vein</a:t>
            </a:r>
          </a:p>
          <a:p>
            <a:r>
              <a:rPr lang="en-US" smtClean="0"/>
              <a:t>8</a:t>
            </a:r>
            <a:r>
              <a:rPr lang="en-US" baseline="30000" smtClean="0"/>
              <a:t>th</a:t>
            </a:r>
            <a:r>
              <a:rPr lang="en-US" smtClean="0"/>
              <a:t> week</a:t>
            </a:r>
          </a:p>
          <a:p>
            <a:pPr lvl="1"/>
            <a:r>
              <a:rPr lang="en-US" smtClean="0"/>
              <a:t>Length: 30 mm (1.2 in)</a:t>
            </a:r>
          </a:p>
          <a:p>
            <a:pPr lvl="1"/>
            <a:r>
              <a:rPr lang="en-US" smtClean="0"/>
              <a:t>Weight: 5 g (0.7 oz)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Embryonic Stage</a:t>
            </a:r>
            <a:endParaRPr lang="en-US" dirty="0"/>
          </a:p>
        </p:txBody>
      </p:sp>
      <p:pic>
        <p:nvPicPr>
          <p:cNvPr id="40965" name="Picture 5" descr="cv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449638"/>
            <a:ext cx="3657600" cy="325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End of 8</a:t>
            </a:r>
            <a:r>
              <a:rPr lang="en-US" baseline="30000" smtClean="0"/>
              <a:t>th</a:t>
            </a:r>
            <a:r>
              <a:rPr lang="en-US" smtClean="0"/>
              <a:t> week to birth</a:t>
            </a:r>
          </a:p>
          <a:p>
            <a:r>
              <a:rPr lang="en-US" smtClean="0"/>
              <a:t>Rapid growth</a:t>
            </a:r>
          </a:p>
          <a:p>
            <a:r>
              <a:rPr lang="en-US" smtClean="0"/>
              <a:t>Body proportions change considerably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Fetal Stage</a:t>
            </a:r>
            <a:endParaRPr lang="en-US" dirty="0"/>
          </a:p>
        </p:txBody>
      </p:sp>
      <p:pic>
        <p:nvPicPr>
          <p:cNvPr id="41989" name="Picture 5" descr="9-wee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124200"/>
            <a:ext cx="4572000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month</a:t>
            </a:r>
          </a:p>
          <a:p>
            <a:pPr lvl="1"/>
            <a:r>
              <a:rPr lang="en-US" smtClean="0"/>
              <a:t>Growth in body length accelerate, but head growth slows</a:t>
            </a:r>
          </a:p>
          <a:p>
            <a:pPr lvl="1"/>
            <a:r>
              <a:rPr lang="en-US" smtClean="0"/>
              <a:t>Limbs reach length that maintain throughout development</a:t>
            </a:r>
          </a:p>
          <a:p>
            <a:pPr lvl="1"/>
            <a:r>
              <a:rPr lang="en-US" smtClean="0"/>
              <a:t>Ossification centers appear in most bones</a:t>
            </a:r>
          </a:p>
          <a:p>
            <a:r>
              <a:rPr lang="en-US" smtClean="0"/>
              <a:t>20</a:t>
            </a:r>
            <a:r>
              <a:rPr lang="en-US" baseline="30000" smtClean="0"/>
              <a:t>th</a:t>
            </a:r>
            <a:r>
              <a:rPr lang="en-US" smtClean="0"/>
              <a:t> Week: discern reproductive organs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81"/>
            <a:ext cx="8229600" cy="8627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Fetal Stage</a:t>
            </a:r>
            <a:endParaRPr lang="en-US" dirty="0"/>
          </a:p>
        </p:txBody>
      </p:sp>
      <p:pic>
        <p:nvPicPr>
          <p:cNvPr id="43013" name="Picture 5" descr="week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886200"/>
            <a:ext cx="283845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2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pPr lvl="1"/>
            <a:r>
              <a:rPr lang="en-US" dirty="0" smtClean="0"/>
              <a:t>Growth rate decreases</a:t>
            </a:r>
          </a:p>
          <a:p>
            <a:pPr lvl="1"/>
            <a:r>
              <a:rPr lang="en-US" dirty="0" smtClean="0"/>
              <a:t>Lower limbs reach final proportions</a:t>
            </a:r>
          </a:p>
          <a:p>
            <a:pPr lvl="1"/>
            <a:r>
              <a:rPr lang="en-US" dirty="0" smtClean="0"/>
              <a:t>Skeletal muscles become active</a:t>
            </a:r>
          </a:p>
          <a:p>
            <a:pPr lvl="2"/>
            <a:r>
              <a:rPr lang="en-US" dirty="0" smtClean="0"/>
              <a:t>Able to detect fetal movement</a:t>
            </a:r>
          </a:p>
          <a:p>
            <a:pPr lvl="1"/>
            <a:r>
              <a:rPr lang="en-US" dirty="0" smtClean="0"/>
              <a:t>Appearance of hair</a:t>
            </a:r>
          </a:p>
          <a:p>
            <a:pPr lvl="1"/>
            <a:r>
              <a:rPr lang="en-US" dirty="0" smtClean="0"/>
              <a:t>Fine, downy hair and cheesy mixture of dead epidermal cells and sebum covers the skin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Fetal Stage</a:t>
            </a:r>
            <a:endParaRPr lang="en-US" dirty="0"/>
          </a:p>
        </p:txBody>
      </p:sp>
      <p:pic>
        <p:nvPicPr>
          <p:cNvPr id="30722" name="Picture 2" descr="http://www.pregnancyhut.com/wp-content/uploads/2007/11/week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210050"/>
            <a:ext cx="2838450" cy="2647950"/>
          </a:xfrm>
          <a:prstGeom prst="rect">
            <a:avLst/>
          </a:prstGeom>
          <a:noFill/>
        </p:spPr>
      </p:pic>
      <p:pic>
        <p:nvPicPr>
          <p:cNvPr id="30724" name="Picture 4" descr="http://www.geocities.com/Wellesley/1483/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191000"/>
            <a:ext cx="2362200" cy="2371725"/>
          </a:xfrm>
          <a:prstGeom prst="rect">
            <a:avLst/>
          </a:prstGeom>
          <a:noFill/>
        </p:spPr>
      </p:pic>
      <p:pic>
        <p:nvPicPr>
          <p:cNvPr id="30726" name="Picture 6" descr="http://www.powhatanvshl.com/fetalstages/Month%2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286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pPr lvl="1"/>
            <a:r>
              <a:rPr lang="en-US" dirty="0" smtClean="0"/>
              <a:t>Fetal body gains substantial weight</a:t>
            </a:r>
          </a:p>
          <a:p>
            <a:pPr lvl="1"/>
            <a:r>
              <a:rPr lang="en-US" dirty="0" smtClean="0"/>
              <a:t>Eyebrows and eyelashes appear</a:t>
            </a:r>
          </a:p>
          <a:p>
            <a:pPr lvl="1"/>
            <a:r>
              <a:rPr lang="en-US" dirty="0" smtClean="0"/>
              <a:t>Skin is wrinkled and translucent</a:t>
            </a:r>
          </a:p>
          <a:p>
            <a:pPr lvl="1"/>
            <a:r>
              <a:rPr lang="en-US" dirty="0" smtClean="0"/>
              <a:t>Blood vessels give fetus reddish appearance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pPr lvl="1"/>
            <a:r>
              <a:rPr lang="en-US" dirty="0" smtClean="0"/>
              <a:t>Fat is deposited in subcutaneous tissue</a:t>
            </a:r>
          </a:p>
          <a:p>
            <a:pPr lvl="2"/>
            <a:r>
              <a:rPr lang="en-US" dirty="0" smtClean="0"/>
              <a:t>Skin is smoother</a:t>
            </a:r>
          </a:p>
          <a:p>
            <a:pPr lvl="1"/>
            <a:r>
              <a:rPr lang="en-US" dirty="0" smtClean="0"/>
              <a:t>Eyelids, which fused during the                                        3</a:t>
            </a:r>
            <a:r>
              <a:rPr lang="en-US" baseline="30000" dirty="0" smtClean="0"/>
              <a:t>rd</a:t>
            </a:r>
            <a:r>
              <a:rPr lang="en-US" dirty="0" smtClean="0"/>
              <a:t> month, reopen</a:t>
            </a:r>
          </a:p>
          <a:p>
            <a:pPr lvl="1"/>
            <a:r>
              <a:rPr lang="en-US" dirty="0" smtClean="0"/>
              <a:t>Length: 40cm = 15.7 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Fetal Stage</a:t>
            </a:r>
            <a:endParaRPr lang="en-US" dirty="0"/>
          </a:p>
        </p:txBody>
      </p:sp>
      <p:pic>
        <p:nvPicPr>
          <p:cNvPr id="28674" name="Picture 2" descr="http://www.brown.edu/Courses/BI0032/abortion/month7.jpg"/>
          <p:cNvPicPr>
            <a:picLocks noChangeAspect="1" noChangeArrowheads="1"/>
          </p:cNvPicPr>
          <p:nvPr/>
        </p:nvPicPr>
        <p:blipFill>
          <a:blip r:embed="rId3"/>
          <a:srcRect t="14706" r="11111"/>
          <a:stretch>
            <a:fillRect/>
          </a:stretch>
        </p:blipFill>
        <p:spPr bwMode="auto">
          <a:xfrm>
            <a:off x="6553200" y="4419600"/>
            <a:ext cx="2438400" cy="2209800"/>
          </a:xfrm>
          <a:prstGeom prst="rect">
            <a:avLst/>
          </a:prstGeom>
          <a:noFill/>
        </p:spPr>
      </p:pic>
      <p:pic>
        <p:nvPicPr>
          <p:cNvPr id="28676" name="Picture 4" descr="http://www.brown.edu/Courses/BI0032/abortion/month6.jpg"/>
          <p:cNvPicPr>
            <a:picLocks noChangeAspect="1" noChangeArrowheads="1"/>
          </p:cNvPicPr>
          <p:nvPr/>
        </p:nvPicPr>
        <p:blipFill>
          <a:blip r:embed="rId4"/>
          <a:srcRect t="14706" r="11111"/>
          <a:stretch>
            <a:fillRect/>
          </a:stretch>
        </p:blipFill>
        <p:spPr bwMode="auto">
          <a:xfrm>
            <a:off x="6553200" y="152400"/>
            <a:ext cx="2438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304800" y="1481138"/>
            <a:ext cx="5715000" cy="4525962"/>
          </a:xfrm>
        </p:spPr>
        <p:txBody>
          <a:bodyPr/>
          <a:lstStyle/>
          <a:p>
            <a:r>
              <a:rPr lang="en-US" dirty="0" smtClean="0"/>
              <a:t>Final Trimester</a:t>
            </a:r>
          </a:p>
          <a:p>
            <a:pPr lvl="1"/>
            <a:r>
              <a:rPr lang="en-US" dirty="0" smtClean="0"/>
              <a:t>Fetal brain cells rapidly form networks</a:t>
            </a:r>
          </a:p>
          <a:p>
            <a:pPr lvl="1"/>
            <a:r>
              <a:rPr lang="en-US" dirty="0" smtClean="0"/>
              <a:t>Organs specialize and grow</a:t>
            </a:r>
          </a:p>
          <a:p>
            <a:pPr lvl="1"/>
            <a:r>
              <a:rPr lang="en-US" dirty="0" smtClean="0"/>
              <a:t>Layer of fat completes formation below the skin</a:t>
            </a:r>
          </a:p>
          <a:p>
            <a:pPr lvl="1"/>
            <a:r>
              <a:rPr lang="en-US" dirty="0" smtClean="0"/>
              <a:t>Males: testes descend into the scrotum</a:t>
            </a:r>
          </a:p>
          <a:p>
            <a:pPr lvl="1"/>
            <a:r>
              <a:rPr lang="en-US" dirty="0" smtClean="0"/>
              <a:t>Digestive and respiratory system matures last</a:t>
            </a:r>
          </a:p>
          <a:p>
            <a:pPr lvl="2"/>
            <a:r>
              <a:rPr lang="en-US" dirty="0" smtClean="0"/>
              <a:t>Premature babies have difficulty with digesting milk and breathing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Fetal Stage</a:t>
            </a:r>
            <a:endParaRPr lang="en-US" dirty="0"/>
          </a:p>
        </p:txBody>
      </p:sp>
      <p:pic>
        <p:nvPicPr>
          <p:cNvPr id="26626" name="Picture 2" descr="http://www.todaysparent.com/stages/images/fetus0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962400"/>
            <a:ext cx="2762250" cy="2209800"/>
          </a:xfrm>
          <a:prstGeom prst="rect">
            <a:avLst/>
          </a:prstGeom>
          <a:noFill/>
        </p:spPr>
      </p:pic>
      <p:pic>
        <p:nvPicPr>
          <p:cNvPr id="26628" name="Picture 4" descr="http://www.ama-assn.org/ama1/pub/upload/images/446/changesatlas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52400"/>
            <a:ext cx="2257425" cy="3446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</p:nvPr>
        </p:nvSpPr>
        <p:spPr>
          <a:xfrm>
            <a:off x="228600" y="1481138"/>
            <a:ext cx="8458200" cy="4525962"/>
          </a:xfrm>
        </p:spPr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month (266 days)</a:t>
            </a:r>
          </a:p>
          <a:p>
            <a:pPr lvl="1"/>
            <a:r>
              <a:rPr lang="en-US" dirty="0" smtClean="0"/>
              <a:t>Full Term</a:t>
            </a:r>
          </a:p>
          <a:p>
            <a:pPr lvl="1"/>
            <a:r>
              <a:rPr lang="en-US" dirty="0" smtClean="0"/>
              <a:t>Length: 50 cm (19.7 in)</a:t>
            </a:r>
          </a:p>
          <a:p>
            <a:pPr lvl="1"/>
            <a:r>
              <a:rPr lang="en-US" dirty="0" smtClean="0"/>
              <a:t>Weight: 2.7-3.6 kg (5.9-7.-9 lb)</a:t>
            </a:r>
          </a:p>
          <a:p>
            <a:pPr lvl="1"/>
            <a:r>
              <a:rPr lang="en-US" dirty="0" smtClean="0"/>
              <a:t>Skin lost downy hair</a:t>
            </a:r>
          </a:p>
          <a:p>
            <a:pPr lvl="1"/>
            <a:r>
              <a:rPr lang="en-US" dirty="0" smtClean="0"/>
              <a:t>Maintain sebum and dead epidermal coat</a:t>
            </a:r>
          </a:p>
          <a:p>
            <a:pPr lvl="1"/>
            <a:r>
              <a:rPr lang="en-US" dirty="0" smtClean="0"/>
              <a:t>Hair usually covers the scalp</a:t>
            </a:r>
          </a:p>
          <a:p>
            <a:pPr lvl="1"/>
            <a:r>
              <a:rPr lang="en-US" dirty="0" smtClean="0"/>
              <a:t>Fingers and toes have well developed nails</a:t>
            </a:r>
          </a:p>
          <a:p>
            <a:pPr lvl="1"/>
            <a:r>
              <a:rPr lang="en-US" dirty="0" smtClean="0"/>
              <a:t>Skull bones are largely ossified</a:t>
            </a:r>
          </a:p>
          <a:p>
            <a:pPr lvl="1"/>
            <a:r>
              <a:rPr lang="en-US" dirty="0" smtClean="0"/>
              <a:t>Fetus is usually position upside down</a:t>
            </a:r>
          </a:p>
          <a:p>
            <a:pPr lvl="2"/>
            <a:r>
              <a:rPr lang="en-US" dirty="0" smtClean="0"/>
              <a:t>Head toward the cervix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Fetal Stage</a:t>
            </a:r>
            <a:endParaRPr lang="en-US" dirty="0"/>
          </a:p>
        </p:txBody>
      </p:sp>
      <p:pic>
        <p:nvPicPr>
          <p:cNvPr id="24578" name="Picture 2" descr="http://www.chariho.k12.ri.us/cms/library/images/reproduction/9mont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Birthing and Postnatal Period</a:t>
            </a:r>
            <a:endParaRPr lang="en-US" dirty="0"/>
          </a:p>
        </p:txBody>
      </p:sp>
      <p:sp>
        <p:nvSpPr>
          <p:cNvPr id="48130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Declining progesterone concentration plays a major role in initiating birth</a:t>
            </a:r>
          </a:p>
          <a:p>
            <a:pPr lvl="1"/>
            <a:r>
              <a:rPr lang="en-US" smtClean="0"/>
              <a:t>Progesterone suppresses uterine contractions</a:t>
            </a:r>
          </a:p>
          <a:p>
            <a:pPr lvl="1"/>
            <a:r>
              <a:rPr lang="en-US" smtClean="0"/>
              <a:t>As placenta ages, progesterone declines</a:t>
            </a:r>
          </a:p>
          <a:p>
            <a:pPr lvl="1"/>
            <a:r>
              <a:rPr lang="en-US" smtClean="0"/>
              <a:t>Stimulates synthesis of prostaglandins that promotes uterine contractions</a:t>
            </a:r>
          </a:p>
          <a:p>
            <a:r>
              <a:rPr lang="en-US" smtClean="0"/>
              <a:t>Cervix thins and opens</a:t>
            </a:r>
          </a:p>
          <a:p>
            <a:pPr lvl="1"/>
            <a:r>
              <a:rPr lang="en-US" smtClean="0"/>
              <a:t>May begin a week or two before labor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Preparing for Labor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>
          <a:xfrm>
            <a:off x="152400" y="2057400"/>
            <a:ext cx="8382000" cy="4525963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Inject able contraception: </a:t>
            </a:r>
          </a:p>
          <a:p>
            <a:pPr lvl="1"/>
            <a:r>
              <a:rPr lang="en-US" smtClean="0"/>
              <a:t>intramuscular injection </a:t>
            </a:r>
          </a:p>
          <a:p>
            <a:pPr lvl="1"/>
            <a:r>
              <a:rPr lang="en-US" smtClean="0"/>
              <a:t>medroxyprogesterone acetate </a:t>
            </a:r>
          </a:p>
          <a:p>
            <a:pPr lvl="1"/>
            <a:r>
              <a:rPr lang="en-US" smtClean="0"/>
              <a:t>every 3 months</a:t>
            </a:r>
          </a:p>
          <a:p>
            <a:pPr lvl="1"/>
            <a:r>
              <a:rPr lang="en-US" smtClean="0"/>
              <a:t>Acts similarly to oral contraceptives</a:t>
            </a:r>
          </a:p>
          <a:p>
            <a:r>
              <a:rPr lang="en-US" smtClean="0"/>
              <a:t>Intrauterine devices (IUD)</a:t>
            </a:r>
          </a:p>
          <a:p>
            <a:pPr lvl="1"/>
            <a:r>
              <a:rPr lang="en-US" smtClean="0"/>
              <a:t>Solid object inserted in the uterine cavity that prevents pregnancy by interfering with implantation</a:t>
            </a:r>
          </a:p>
          <a:p>
            <a:r>
              <a:rPr lang="en-US" smtClean="0"/>
              <a:t>Surgical methods: surgical sterilization</a:t>
            </a:r>
          </a:p>
          <a:p>
            <a:pPr lvl="1"/>
            <a:r>
              <a:rPr lang="en-US" smtClean="0"/>
              <a:t>Male: vasectomies</a:t>
            </a:r>
          </a:p>
          <a:p>
            <a:pPr lvl="1"/>
            <a:r>
              <a:rPr lang="en-US" smtClean="0"/>
              <a:t>Female: tubal ligations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Birth Control</a:t>
            </a:r>
            <a:endParaRPr lang="en-US" dirty="0"/>
          </a:p>
        </p:txBody>
      </p:sp>
      <p:pic>
        <p:nvPicPr>
          <p:cNvPr id="16387" name="Picture 2" descr="http://www.medical-look.com/diseases_images/birth-contr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572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3666" name="Picture 2" descr="http://www.ahutton.com/cgw/clipart-hosp/Effacement%20&amp;%20Dilation%20Chart%20OF-3-span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86800" cy="6348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Stretching of uterine and vaginal tissue late in pregnancy</a:t>
            </a:r>
          </a:p>
          <a:p>
            <a:pPr lvl="1"/>
            <a:r>
              <a:rPr lang="en-US" smtClean="0"/>
              <a:t>Signals the release of hormone oxytocin from posterior pituitary gland</a:t>
            </a:r>
          </a:p>
          <a:p>
            <a:pPr lvl="2"/>
            <a:r>
              <a:rPr lang="en-US" smtClean="0"/>
              <a:t>Stimulates powerful uterine contractions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Preparing for Labor</a:t>
            </a:r>
            <a:endParaRPr lang="en-US" dirty="0"/>
          </a:p>
        </p:txBody>
      </p:sp>
      <p:pic>
        <p:nvPicPr>
          <p:cNvPr id="18434" name="Picture 2" descr="http://www.clarian.org/ADAM/doc/graphics/images/en/19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052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525962"/>
          </a:xfrm>
        </p:spPr>
        <p:txBody>
          <a:bodyPr/>
          <a:lstStyle/>
          <a:p>
            <a:r>
              <a:rPr lang="en-US" dirty="0" smtClean="0"/>
              <a:t>Rhythmic, muscular contractions begin at the top of the uterus and extend down its length</a:t>
            </a:r>
          </a:p>
          <a:p>
            <a:pPr lvl="1"/>
            <a:r>
              <a:rPr lang="en-US" dirty="0" smtClean="0"/>
              <a:t>Forces the head against the cervix</a:t>
            </a:r>
          </a:p>
          <a:p>
            <a:pPr lvl="1"/>
            <a:r>
              <a:rPr lang="en-US" dirty="0" smtClean="0"/>
              <a:t>Elicits a reflex that stimulates still stronger labor contractions</a:t>
            </a:r>
          </a:p>
          <a:p>
            <a:pPr lvl="2"/>
            <a:r>
              <a:rPr lang="en-US" dirty="0" smtClean="0"/>
              <a:t>Positive feedback system: uterine contractions stimulate more intense uterine contractions</a:t>
            </a:r>
          </a:p>
          <a:p>
            <a:r>
              <a:rPr lang="en-US" dirty="0" smtClean="0"/>
              <a:t>Cervix dilation stimulates the posterior pituitary to increase </a:t>
            </a:r>
            <a:r>
              <a:rPr lang="en-US" dirty="0" err="1" smtClean="0"/>
              <a:t>oxytocin</a:t>
            </a:r>
            <a:r>
              <a:rPr lang="en-US" dirty="0" smtClean="0"/>
              <a:t> release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Labor</a:t>
            </a:r>
            <a:endParaRPr lang="en-US" dirty="0"/>
          </a:p>
        </p:txBody>
      </p:sp>
      <p:pic>
        <p:nvPicPr>
          <p:cNvPr id="16386" name="Picture 2" descr="http://www.memorialhermann.org/adam/graphics/images/en/19184.jpg"/>
          <p:cNvPicPr>
            <a:picLocks noChangeAspect="1" noChangeArrowheads="1"/>
          </p:cNvPicPr>
          <p:nvPr/>
        </p:nvPicPr>
        <p:blipFill>
          <a:blip r:embed="rId3"/>
          <a:srcRect t="10000" b="22500"/>
          <a:stretch>
            <a:fillRect/>
          </a:stretch>
        </p:blipFill>
        <p:spPr bwMode="auto">
          <a:xfrm>
            <a:off x="5105400" y="4648200"/>
            <a:ext cx="38100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092700"/>
          </a:xfrm>
        </p:spPr>
        <p:txBody>
          <a:bodyPr/>
          <a:lstStyle/>
          <a:p>
            <a:r>
              <a:rPr lang="en-US" dirty="0" smtClean="0"/>
              <a:t>Abdominal walls are stimulated to contract</a:t>
            </a:r>
          </a:p>
          <a:p>
            <a:pPr lvl="1"/>
            <a:r>
              <a:rPr lang="en-US" dirty="0" smtClean="0"/>
              <a:t>Helps force the fetus through the cervix and vagina to the outside</a:t>
            </a:r>
          </a:p>
          <a:p>
            <a:r>
              <a:rPr lang="en-US" dirty="0" smtClean="0"/>
              <a:t>Following birth, the placenta separates from the uterine wall</a:t>
            </a:r>
          </a:p>
          <a:p>
            <a:pPr lvl="1"/>
            <a:r>
              <a:rPr lang="en-US" dirty="0" smtClean="0"/>
              <a:t>Uterine contractions expel it through birth canal</a:t>
            </a:r>
          </a:p>
          <a:p>
            <a:pPr lvl="1"/>
            <a:r>
              <a:rPr lang="en-US" dirty="0" smtClean="0"/>
              <a:t>Accompanied by bleeding</a:t>
            </a:r>
          </a:p>
          <a:p>
            <a:pPr lvl="1"/>
            <a:r>
              <a:rPr lang="en-US" dirty="0" err="1" smtClean="0"/>
              <a:t>Oxytocin</a:t>
            </a:r>
            <a:r>
              <a:rPr lang="en-US" dirty="0" smtClean="0"/>
              <a:t> stimulates continued uterine contractions, which compress the bleeding vessels and minimizes blood loss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Labor</a:t>
            </a:r>
            <a:endParaRPr lang="en-US" dirty="0"/>
          </a:p>
        </p:txBody>
      </p:sp>
      <p:pic>
        <p:nvPicPr>
          <p:cNvPr id="14338" name="Picture 2" descr="http://www.simplybirth.net/images/baby-feet-pictu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572000"/>
            <a:ext cx="29337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2" name="Picture 2" descr="http://www.healthsquare.com/fgwh/wh1c2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555625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Milk production and secretion</a:t>
            </a:r>
          </a:p>
          <a:p>
            <a:pPr lvl="1"/>
            <a:r>
              <a:rPr lang="en-US" smtClean="0"/>
              <a:t>During pregnancy, placental estrogen and progesterone stimulate mammary gland development</a:t>
            </a:r>
          </a:p>
          <a:p>
            <a:pPr lvl="2"/>
            <a:r>
              <a:rPr lang="en-US" smtClean="0"/>
              <a:t>Estrogen causes the ductile system to grow and branch, and deposits fat around them</a:t>
            </a:r>
          </a:p>
          <a:p>
            <a:pPr lvl="2"/>
            <a:r>
              <a:rPr lang="en-US" smtClean="0"/>
              <a:t>Progesterone stimulates the development of alveolar glands at the ends of the ducts</a:t>
            </a:r>
          </a:p>
          <a:p>
            <a:pPr lvl="3"/>
            <a:r>
              <a:rPr lang="en-US" smtClean="0"/>
              <a:t>Hormonal activity doubles breast size and mammary glands become capable of producing milk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Postnatal Period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After birth, placental hormones decline rapidly</a:t>
            </a:r>
          </a:p>
          <a:p>
            <a:pPr lvl="1"/>
            <a:r>
              <a:rPr lang="en-US" smtClean="0"/>
              <a:t>2 to 3 days, prolactin stimulates milk secretions</a:t>
            </a:r>
          </a:p>
          <a:p>
            <a:pPr lvl="2"/>
            <a:r>
              <a:rPr lang="en-US" smtClean="0"/>
              <a:t>Glands secrete a thin, watery fluid called colostrum</a:t>
            </a:r>
          </a:p>
          <a:p>
            <a:pPr lvl="3"/>
            <a:r>
              <a:rPr lang="en-US" smtClean="0"/>
              <a:t>Rich in proteins, but its carbohydrate and fat levels are low</a:t>
            </a:r>
          </a:p>
          <a:p>
            <a:pPr lvl="3"/>
            <a:r>
              <a:rPr lang="en-US" smtClean="0"/>
              <a:t>Rich in antibodies from mother’s immune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Postnatal Period</a:t>
            </a:r>
            <a:endParaRPr lang="en-US" dirty="0"/>
          </a:p>
        </p:txBody>
      </p:sp>
      <p:pic>
        <p:nvPicPr>
          <p:cNvPr id="10242" name="Picture 2" descr="http://lisawarninger.files.wordpress.com/2007/04/newbo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236720"/>
            <a:ext cx="3276600" cy="2621280"/>
          </a:xfrm>
          <a:prstGeom prst="rect">
            <a:avLst/>
          </a:prstGeom>
          <a:noFill/>
        </p:spPr>
      </p:pic>
      <p:pic>
        <p:nvPicPr>
          <p:cNvPr id="10244" name="Picture 4" descr="http://tenly.files.wordpress.com/2009/03/newborn-bab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28625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Reflex response to mechanical stimulation of the nipple stimulates the posterior pituitary to release oxytocin</a:t>
            </a:r>
          </a:p>
          <a:p>
            <a:pPr lvl="1"/>
            <a:r>
              <a:rPr lang="en-US" smtClean="0"/>
              <a:t>Causes the alveolar ducts to eject milk</a:t>
            </a:r>
          </a:p>
          <a:p>
            <a:pPr lvl="1"/>
            <a:r>
              <a:rPr lang="en-US" smtClean="0"/>
              <a:t>As long as milk is removed from the breasts, mammary glands will produce milk</a:t>
            </a:r>
          </a:p>
          <a:p>
            <a:pPr lvl="1"/>
            <a:r>
              <a:rPr lang="en-US" smtClean="0"/>
              <a:t>If it is not removed regularly, mammary glands will stop milk production in a week or so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Postnatal Period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525962"/>
          </a:xfrm>
        </p:spPr>
        <p:txBody>
          <a:bodyPr/>
          <a:lstStyle/>
          <a:p>
            <a:r>
              <a:rPr lang="en-US" dirty="0" smtClean="0"/>
              <a:t>Begins after birth and extends for 4 weeks</a:t>
            </a:r>
          </a:p>
          <a:p>
            <a:r>
              <a:rPr lang="en-US" dirty="0" smtClean="0"/>
              <a:t>Newborn must make quick physiological adjustments</a:t>
            </a:r>
          </a:p>
          <a:p>
            <a:pPr lvl="1"/>
            <a:r>
              <a:rPr lang="en-US" dirty="0" smtClean="0"/>
              <a:t>Respire, obtain and digest nutrients, excrete wastes, and regulate body temperature</a:t>
            </a:r>
          </a:p>
          <a:p>
            <a:pPr lvl="2"/>
            <a:r>
              <a:rPr lang="en-US" dirty="0" smtClean="0"/>
              <a:t>Most important: obtain O</a:t>
            </a:r>
            <a:r>
              <a:rPr lang="en-US" baseline="-25000" dirty="0" smtClean="0"/>
              <a:t>2</a:t>
            </a:r>
            <a:r>
              <a:rPr lang="en-US" dirty="0" smtClean="0"/>
              <a:t> and excrete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2"/>
            <a:r>
              <a:rPr lang="en-US" dirty="0" smtClean="0"/>
              <a:t>Fist breath must be forceful because the newborn’s lungs are collapsed and the small airways offer resistance to movement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Neonatal Period</a:t>
            </a:r>
            <a:endParaRPr lang="en-US" dirty="0"/>
          </a:p>
        </p:txBody>
      </p:sp>
      <p:pic>
        <p:nvPicPr>
          <p:cNvPr id="6146" name="Picture 2" descr="http://michelle2005.files.wordpress.com/2009/03/newborn-ba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267200"/>
            <a:ext cx="3667125" cy="2385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 metabolic rate</a:t>
            </a:r>
          </a:p>
          <a:p>
            <a:pPr lvl="1"/>
            <a:r>
              <a:rPr lang="en-US" smtClean="0"/>
              <a:t>Immature liver may be unable to supply enough glucose</a:t>
            </a:r>
          </a:p>
          <a:p>
            <a:pPr lvl="2"/>
            <a:r>
              <a:rPr lang="en-US" smtClean="0"/>
              <a:t>Utilizes stored fat as energy</a:t>
            </a:r>
          </a:p>
          <a:p>
            <a:r>
              <a:rPr lang="en-US" smtClean="0"/>
              <a:t>Kidneys</a:t>
            </a:r>
          </a:p>
          <a:p>
            <a:pPr lvl="1"/>
            <a:r>
              <a:rPr lang="en-US" smtClean="0"/>
              <a:t>Unable to secrete concentrated urine</a:t>
            </a:r>
          </a:p>
          <a:p>
            <a:pPr lvl="1"/>
            <a:r>
              <a:rPr lang="en-US" smtClean="0"/>
              <a:t>Produce a dilute fluid</a:t>
            </a:r>
          </a:p>
          <a:p>
            <a:r>
              <a:rPr lang="en-US" smtClean="0"/>
              <a:t>Homeostatic control may not function correctly</a:t>
            </a:r>
          </a:p>
          <a:p>
            <a:pPr lvl="1"/>
            <a:r>
              <a:rPr lang="en-US" smtClean="0"/>
              <a:t>Difficulty maintaining body temperature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Neonatal Period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STDs are passed during sexual contact and may go undetected for years</a:t>
            </a:r>
          </a:p>
          <a:p>
            <a:r>
              <a:rPr lang="en-US" smtClean="0"/>
              <a:t>Silent infections: early stages do not produce symptoms, especially in women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Sexually Transmitted Diseases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0" name="Picture 2" descr="http://www.nlm.nih.gov/MEDLINEPLUS/ency/images/ency/fullsize/1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467600" cy="5974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Umbilical vessels constrict</a:t>
            </a:r>
          </a:p>
          <a:p>
            <a:r>
              <a:rPr lang="en-US" smtClean="0"/>
              <a:t>The ductus venosus constricts</a:t>
            </a:r>
          </a:p>
          <a:p>
            <a:r>
              <a:rPr lang="en-US" smtClean="0"/>
              <a:t>A valve closes the foramen ovale as blood pressure in the right atrium falls and pressure in the left atrium rise</a:t>
            </a:r>
          </a:p>
          <a:p>
            <a:r>
              <a:rPr lang="en-US" smtClean="0"/>
              <a:t>The ductus arteriosus constricts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Neonatal Period</a:t>
            </a:r>
            <a:endParaRPr lang="en-US" dirty="0"/>
          </a:p>
        </p:txBody>
      </p:sp>
      <p:pic>
        <p:nvPicPr>
          <p:cNvPr id="2050" name="Picture 2" descr="http://www.mississaugamoms.ca/Portals/18/newborn%20jay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332124"/>
            <a:ext cx="3352800" cy="252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20 recognized STDs have similar symptoms</a:t>
            </a:r>
          </a:p>
          <a:p>
            <a:pPr lvl="1"/>
            <a:r>
              <a:rPr lang="en-US" smtClean="0"/>
              <a:t>Burning sensation during urination</a:t>
            </a:r>
          </a:p>
          <a:p>
            <a:pPr lvl="1"/>
            <a:r>
              <a:rPr lang="en-US" smtClean="0"/>
              <a:t>Pain in the lower abdomen</a:t>
            </a:r>
          </a:p>
          <a:p>
            <a:pPr lvl="1"/>
            <a:r>
              <a:rPr lang="en-US" smtClean="0"/>
              <a:t>Fever or swollen glands in the neck</a:t>
            </a:r>
          </a:p>
          <a:p>
            <a:pPr lvl="1"/>
            <a:r>
              <a:rPr lang="en-US" smtClean="0"/>
              <a:t>Discharge from the vagina or penis</a:t>
            </a:r>
          </a:p>
          <a:p>
            <a:pPr lvl="1"/>
            <a:r>
              <a:rPr lang="en-US" smtClean="0"/>
              <a:t>Pain, itch, or inflammation in the genital or anal area</a:t>
            </a:r>
          </a:p>
          <a:p>
            <a:pPr lvl="1"/>
            <a:r>
              <a:rPr lang="en-US" smtClean="0"/>
              <a:t>Pain during intercourse</a:t>
            </a:r>
          </a:p>
          <a:p>
            <a:pPr lvl="1"/>
            <a:r>
              <a:rPr lang="en-US" smtClean="0"/>
              <a:t>Sores, blisters, bumps, or a rash anywhere on the body, particularly the mouth or genitals</a:t>
            </a:r>
          </a:p>
          <a:p>
            <a:pPr lvl="1"/>
            <a:r>
              <a:rPr lang="en-US" smtClean="0"/>
              <a:t>Itchy, runny eyes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Sexually Transmitted Diseases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763001" cy="458227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504346"/>
                <a:gridCol w="2211225"/>
                <a:gridCol w="2047430"/>
              </a:tblGrid>
              <a:tr h="50907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b="1" dirty="0"/>
                        <a:t>Method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b="1" dirty="0"/>
                        <a:t>Typical Use Rate of Pregnancy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b="1" dirty="0"/>
                        <a:t>Lowest Expected Rate of Pregnancy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</a:tr>
              <a:tr h="272254">
                <a:tc gridSpan="3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b="1" dirty="0"/>
                        <a:t>Sterilization: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5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dirty="0"/>
                        <a:t>    Male Sterilization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0.15%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0.1%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</a:tr>
              <a:tr h="2895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dirty="0"/>
                        <a:t>    Female Sterilization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0.5%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0.5%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</a:tr>
              <a:tr h="272254">
                <a:tc gridSpan="3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b="1" dirty="0"/>
                        <a:t>Hormonal Methods: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5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dirty="0"/>
                        <a:t>    Implant (Norplant)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0.09%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0.09%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</a:tr>
              <a:tr h="2895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dirty="0"/>
                        <a:t>    Hormone Shot (Depo-Provera) 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0.3% 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0.3%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</a:tr>
              <a:tr h="412895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dirty="0"/>
                        <a:t>    Combined Pill (Estrogen/Progestin) 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5% 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0.1%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</a:tr>
              <a:tr h="2895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dirty="0"/>
                        <a:t>    Minipill (Progestin only) 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5% 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0.5%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</a:tr>
              <a:tr h="272254">
                <a:tc gridSpan="3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b="1" dirty="0"/>
                        <a:t>Intrauterine Devices (IUDs):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25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dirty="0"/>
                        <a:t>    Copper T 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0.8% 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0.6%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</a:tr>
              <a:tr h="2895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dirty="0"/>
                        <a:t>    Progesterone T 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2% 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1.5%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</a:tr>
              <a:tr h="272254">
                <a:tc gridSpan="3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b="1" dirty="0"/>
                        <a:t>Barrier Methods: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5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dirty="0"/>
                        <a:t>    Male Latex Condom</a:t>
                      </a:r>
                      <a:r>
                        <a:rPr lang="en-US" sz="1500" baseline="30000" dirty="0"/>
                        <a:t>1</a:t>
                      </a:r>
                      <a:r>
                        <a:rPr lang="en-US" sz="1500" dirty="0"/>
                        <a:t> 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14% 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3%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</a:tr>
              <a:tr h="27225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dirty="0"/>
                        <a:t>    Diaphragm</a:t>
                      </a:r>
                      <a:r>
                        <a:rPr lang="en-US" sz="1500" baseline="30000" dirty="0"/>
                        <a:t>2</a:t>
                      </a:r>
                      <a:r>
                        <a:rPr lang="en-US" sz="1500" dirty="0"/>
                        <a:t> 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20% 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6%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9524" name="TextBox 9"/>
          <p:cNvSpPr txBox="1">
            <a:spLocks noChangeArrowheads="1"/>
          </p:cNvSpPr>
          <p:nvPr/>
        </p:nvSpPr>
        <p:spPr bwMode="auto">
          <a:xfrm>
            <a:off x="152400" y="3810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Lucida Sans Unicode" pitchFamily="34" charset="0"/>
              </a:rPr>
              <a:t>Pregnancy Rates for Birth Control Methods</a:t>
            </a:r>
          </a:p>
          <a:p>
            <a:pPr algn="ctr"/>
            <a:r>
              <a:rPr lang="en-US" b="1">
                <a:latin typeface="Lucida Sans Unicode" pitchFamily="34" charset="0"/>
              </a:rPr>
              <a:t>(For One Year of Use)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179513"/>
          <a:ext cx="8610600" cy="52972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48201"/>
                <a:gridCol w="1981200"/>
                <a:gridCol w="1905000"/>
                <a:gridCol w="76199"/>
              </a:tblGrid>
              <a:tr h="41520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b="1" dirty="0"/>
                        <a:t>Method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b="1" dirty="0"/>
                        <a:t>Typical Use Rate of Pregnancy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b="1" dirty="0"/>
                        <a:t>Lowest Expected Rate of Pregnancy</a:t>
                      </a:r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US" sz="1500" dirty="0"/>
                    </a:p>
                  </a:txBody>
                  <a:tcPr marL="17102" marR="17102" marT="17102" marB="17102" anchor="ctr">
                    <a:solidFill>
                      <a:schemeClr val="bg2"/>
                    </a:solidFill>
                  </a:tcPr>
                </a:tc>
              </a:tr>
              <a:tr h="499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Barrier Methods (continued):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en-US" sz="1500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en-US" sz="1500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198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US" sz="1500" dirty="0" smtClean="0"/>
                        <a:t>    Vaginal Sponge (no previous births)</a:t>
                      </a:r>
                      <a:r>
                        <a:rPr lang="en-US" sz="1500" baseline="30000" dirty="0" smtClean="0"/>
                        <a:t>3</a:t>
                      </a:r>
                      <a:r>
                        <a:rPr lang="en-US" sz="1500" dirty="0" smtClean="0"/>
                        <a:t> </a:t>
                      </a:r>
                      <a:endParaRPr lang="en-US" sz="1500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 smtClean="0"/>
                        <a:t>20%</a:t>
                      </a:r>
                      <a:endParaRPr lang="en-US" sz="1500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 smtClean="0"/>
                        <a:t>9%</a:t>
                      </a:r>
                      <a:endParaRPr lang="en-US" sz="1500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    Vaginal Sponge (previous births)</a:t>
                      </a:r>
                      <a:r>
                        <a:rPr lang="en-US" sz="1500" baseline="30000" dirty="0" smtClean="0"/>
                        <a:t>3</a:t>
                      </a:r>
                      <a:r>
                        <a:rPr lang="en-US" sz="1500" dirty="0" smtClean="0"/>
                        <a:t> 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 smtClean="0"/>
                        <a:t>40%</a:t>
                      </a:r>
                      <a:endParaRPr lang="en-US" sz="1500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 smtClean="0"/>
                        <a:t>20%</a:t>
                      </a:r>
                      <a:endParaRPr lang="en-US" sz="1500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198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US" sz="1500" dirty="0" smtClean="0"/>
                        <a:t>    Cervical Cap (no previous births)</a:t>
                      </a:r>
                      <a:r>
                        <a:rPr lang="en-US" sz="1500" baseline="30000" dirty="0" smtClean="0"/>
                        <a:t>2</a:t>
                      </a:r>
                      <a:r>
                        <a:rPr lang="en-US" sz="1500" dirty="0" smtClean="0"/>
                        <a:t> </a:t>
                      </a:r>
                      <a:endParaRPr lang="en-US" sz="1500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 smtClean="0"/>
                        <a:t>20%</a:t>
                      </a:r>
                      <a:endParaRPr lang="en-US" sz="1500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 smtClean="0"/>
                        <a:t>9%</a:t>
                      </a:r>
                      <a:endParaRPr lang="en-US" sz="1500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    Cervical Cap (previous births)</a:t>
                      </a:r>
                      <a:r>
                        <a:rPr lang="en-US" sz="1500" baseline="30000" dirty="0" smtClean="0"/>
                        <a:t>2</a:t>
                      </a:r>
                      <a:r>
                        <a:rPr lang="en-US" sz="1500" dirty="0" smtClean="0"/>
                        <a:t> 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 smtClean="0"/>
                        <a:t>40%</a:t>
                      </a:r>
                      <a:endParaRPr lang="en-US" sz="1500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 smtClean="0"/>
                        <a:t>26%</a:t>
                      </a:r>
                      <a:endParaRPr lang="en-US" sz="1500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198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US" sz="1500" b="1" dirty="0" smtClean="0"/>
                        <a:t>Female Condom </a:t>
                      </a:r>
                      <a:endParaRPr lang="en-US" sz="1500" b="1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 smtClean="0"/>
                        <a:t>21%</a:t>
                      </a:r>
                      <a:endParaRPr lang="en-US" sz="1500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 smtClean="0"/>
                        <a:t>5%</a:t>
                      </a:r>
                      <a:endParaRPr lang="en-US" sz="1500" dirty="0"/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198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b="1" dirty="0" smtClean="0"/>
                        <a:t>Spermicide</a:t>
                      </a:r>
                      <a:r>
                        <a:rPr lang="en-US" sz="1500" dirty="0"/>
                        <a:t>: (gel, foam, suppository, film) 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26% 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6%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059">
                <a:tc gridSpan="4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b="1" dirty="0"/>
                        <a:t>Natural Methods: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505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dirty="0"/>
                        <a:t>    Withdrawal 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19% 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4%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9188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dirty="0"/>
                        <a:t>    Natural Family Planning</a:t>
                      </a:r>
                      <a:br>
                        <a:rPr lang="en-US" sz="1500" dirty="0"/>
                      </a:br>
                      <a:r>
                        <a:rPr lang="en-US" sz="1500" dirty="0"/>
                        <a:t>    (calendar, temperature, cervical mucus) 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25% 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1-9%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05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500" b="1" dirty="0"/>
                        <a:t>No Method: 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85% 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500" dirty="0"/>
                        <a:t>85%</a:t>
                      </a:r>
                    </a:p>
                  </a:txBody>
                  <a:tcPr marL="21053" marR="21053" marT="21053" marB="21053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37" name="TextBox 5"/>
          <p:cNvSpPr txBox="1">
            <a:spLocks noChangeArrowheads="1"/>
          </p:cNvSpPr>
          <p:nvPr/>
        </p:nvSpPr>
        <p:spPr bwMode="auto">
          <a:xfrm>
            <a:off x="533400" y="304800"/>
            <a:ext cx="739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Lucida Sans Unicode" pitchFamily="34" charset="0"/>
              </a:rPr>
              <a:t>Pregnancy Rates for Birth Control Methods</a:t>
            </a:r>
          </a:p>
          <a:p>
            <a:pPr algn="ctr"/>
            <a:r>
              <a:rPr lang="en-US" b="1">
                <a:latin typeface="Lucida Sans Unicode" pitchFamily="34" charset="0"/>
              </a:rPr>
              <a:t>(For One Year of Use)</a:t>
            </a:r>
          </a:p>
          <a:p>
            <a:endParaRPr lang="en-US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smtClean="0"/>
              <a:t>Growth in an increase in size.</a:t>
            </a:r>
          </a:p>
          <a:p>
            <a:r>
              <a:rPr lang="en-US" smtClean="0"/>
              <a:t>Development is the process of changing from one life phase to another.</a:t>
            </a:r>
          </a:p>
          <a:p>
            <a:r>
              <a:rPr lang="en-US" smtClean="0"/>
              <a:t>Pregnancy is the presence of a developing offspring inside the uterus.</a:t>
            </a:r>
          </a:p>
          <a:p>
            <a:pPr lvl="1"/>
            <a:r>
              <a:rPr lang="en-US" smtClean="0"/>
              <a:t>Consists of 3 3-month periods called trimesters</a:t>
            </a:r>
          </a:p>
          <a:p>
            <a:pPr lvl="2"/>
            <a:r>
              <a:rPr lang="en-US" smtClean="0"/>
              <a:t>40 weeks from the 1</a:t>
            </a:r>
            <a:r>
              <a:rPr lang="en-US" baseline="30000" smtClean="0"/>
              <a:t>st</a:t>
            </a:r>
            <a:r>
              <a:rPr lang="en-US" smtClean="0"/>
              <a:t> day of the last period</a:t>
            </a:r>
          </a:p>
          <a:p>
            <a:pPr lvl="1"/>
            <a:r>
              <a:rPr lang="en-US" smtClean="0"/>
              <a:t>Fertilization: union of an egg cell and a sperm cell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Pregnancy</a:t>
            </a:r>
            <a:endParaRPr lang="en-US" dirty="0"/>
          </a:p>
        </p:txBody>
      </p:sp>
      <p:pic>
        <p:nvPicPr>
          <p:cNvPr id="21507" name="Picture 2" descr="http://genderlabs.com/images/Trimester_of_Pregnanc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114800"/>
            <a:ext cx="470535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2034</Words>
  <Application>Microsoft Office PowerPoint</Application>
  <PresentationFormat>On-screen Show (4:3)</PresentationFormat>
  <Paragraphs>374</Paragraphs>
  <Slides>51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Concourse</vt:lpstr>
      <vt:lpstr>Pregnancy</vt:lpstr>
      <vt:lpstr>Birth Control</vt:lpstr>
      <vt:lpstr>Birth Control</vt:lpstr>
      <vt:lpstr>Birth Control</vt:lpstr>
      <vt:lpstr>Sexually Transmitted Diseases</vt:lpstr>
      <vt:lpstr>Sexually Transmitted Diseases</vt:lpstr>
      <vt:lpstr>Slide 7</vt:lpstr>
      <vt:lpstr>Slide 8</vt:lpstr>
      <vt:lpstr>Pregnancy</vt:lpstr>
      <vt:lpstr>Pregnancy</vt:lpstr>
      <vt:lpstr>Assistance in Transport</vt:lpstr>
      <vt:lpstr>Fertilization</vt:lpstr>
      <vt:lpstr>Slide 13</vt:lpstr>
      <vt:lpstr>Fertilization</vt:lpstr>
      <vt:lpstr>Fertilization</vt:lpstr>
      <vt:lpstr>Slide 16</vt:lpstr>
      <vt:lpstr>Prenatal Period</vt:lpstr>
      <vt:lpstr>Early Embryonic Development</vt:lpstr>
      <vt:lpstr>Early Embryonic Development</vt:lpstr>
      <vt:lpstr>Early Embryonic Development</vt:lpstr>
      <vt:lpstr>Early Embryonic Development</vt:lpstr>
      <vt:lpstr>Hormonal Changes</vt:lpstr>
      <vt:lpstr>Hormonal Changes</vt:lpstr>
      <vt:lpstr>Slide 24</vt:lpstr>
      <vt:lpstr>Embryonic Stage</vt:lpstr>
      <vt:lpstr>Embryonic disk</vt:lpstr>
      <vt:lpstr>Embryonic Disk</vt:lpstr>
      <vt:lpstr>Embryonic Stage</vt:lpstr>
      <vt:lpstr>Embryonic Stage</vt:lpstr>
      <vt:lpstr>Umbilical Cord</vt:lpstr>
      <vt:lpstr>Embryonic Stage</vt:lpstr>
      <vt:lpstr>Fetal Stage</vt:lpstr>
      <vt:lpstr>Fetal Stage</vt:lpstr>
      <vt:lpstr>Fetal Stage</vt:lpstr>
      <vt:lpstr>Fetal Stage</vt:lpstr>
      <vt:lpstr>Fetal Stage</vt:lpstr>
      <vt:lpstr>Fetal Stage</vt:lpstr>
      <vt:lpstr>Birthing and Postnatal Period</vt:lpstr>
      <vt:lpstr>Preparing for Labor</vt:lpstr>
      <vt:lpstr>Slide 40</vt:lpstr>
      <vt:lpstr>Preparing for Labor</vt:lpstr>
      <vt:lpstr>Labor</vt:lpstr>
      <vt:lpstr>Labor</vt:lpstr>
      <vt:lpstr>Slide 44</vt:lpstr>
      <vt:lpstr>Postnatal Period</vt:lpstr>
      <vt:lpstr>Postnatal Period</vt:lpstr>
      <vt:lpstr>Postnatal Period</vt:lpstr>
      <vt:lpstr>Neonatal Period</vt:lpstr>
      <vt:lpstr>Neonatal Period</vt:lpstr>
      <vt:lpstr>Slide 50</vt:lpstr>
      <vt:lpstr>Neonatal Period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</dc:title>
  <dc:creator>default</dc:creator>
  <cp:lastModifiedBy>default</cp:lastModifiedBy>
  <cp:revision>109</cp:revision>
  <dcterms:created xsi:type="dcterms:W3CDTF">2009-05-20T17:08:48Z</dcterms:created>
  <dcterms:modified xsi:type="dcterms:W3CDTF">2010-05-12T18:35:47Z</dcterms:modified>
</cp:coreProperties>
</file>