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Lst>
  <p:notesMasterIdLst>
    <p:notesMasterId r:id="rId19"/>
  </p:notesMasterIdLst>
  <p:handoutMasterIdLst>
    <p:handoutMasterId r:id="rId20"/>
  </p:handoutMasterIdLst>
  <p:sldIdLst>
    <p:sldId id="256" r:id="rId2"/>
    <p:sldId id="334" r:id="rId3"/>
    <p:sldId id="333" r:id="rId4"/>
    <p:sldId id="346" r:id="rId5"/>
    <p:sldId id="260" r:id="rId6"/>
    <p:sldId id="261" r:id="rId7"/>
    <p:sldId id="347" r:id="rId8"/>
    <p:sldId id="264" r:id="rId9"/>
    <p:sldId id="349" r:id="rId10"/>
    <p:sldId id="351" r:id="rId11"/>
    <p:sldId id="277" r:id="rId12"/>
    <p:sldId id="265" r:id="rId13"/>
    <p:sldId id="335" r:id="rId14"/>
    <p:sldId id="343" r:id="rId15"/>
    <p:sldId id="344" r:id="rId16"/>
    <p:sldId id="345" r:id="rId17"/>
    <p:sldId id="327" r:id="rId1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700"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1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Times New Roman" pitchFamily="18" charset="0"/>
              </a:defRPr>
            </a:lvl1pPr>
          </a:lstStyle>
          <a:p>
            <a:pPr>
              <a:defRPr/>
            </a:pPr>
            <a:endParaRPr lang="en-US"/>
          </a:p>
        </p:txBody>
      </p:sp>
      <p:sp>
        <p:nvSpPr>
          <p:cNvPr id="7171"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pitchFamily="18" charset="0"/>
              </a:defRPr>
            </a:lvl1pPr>
          </a:lstStyle>
          <a:p>
            <a:pPr>
              <a:defRPr/>
            </a:pPr>
            <a:endParaRPr lang="en-US"/>
          </a:p>
        </p:txBody>
      </p:sp>
      <p:sp>
        <p:nvSpPr>
          <p:cNvPr id="717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Times New Roman" pitchFamily="18" charset="0"/>
              </a:defRPr>
            </a:lvl1pPr>
          </a:lstStyle>
          <a:p>
            <a:pPr>
              <a:defRPr/>
            </a:pPr>
            <a:endParaRPr lang="en-US"/>
          </a:p>
        </p:txBody>
      </p:sp>
      <p:sp>
        <p:nvSpPr>
          <p:cNvPr id="7173"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Times New Roman" pitchFamily="18" charset="0"/>
              </a:defRPr>
            </a:lvl1pPr>
          </a:lstStyle>
          <a:p>
            <a:pPr>
              <a:defRPr/>
            </a:pPr>
            <a:fld id="{B2DF0063-2CC8-4D8C-B438-E2C3EB0ADA7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pitchFamily="18"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Times New Roman" pitchFamily="18" charset="0"/>
              </a:defRPr>
            </a:lvl1pPr>
          </a:lstStyle>
          <a:p>
            <a:pPr>
              <a:defRPr/>
            </a:pPr>
            <a:fld id="{D00C3C99-2F08-4FBB-80CD-CDA3E137418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ED9F66F1-879B-4819-80AA-FEF1213A4453}" type="slidenum">
              <a:rPr lang="en-US" smtClean="0"/>
              <a:pPr/>
              <a:t>1</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601C8B6-96B3-494C-A137-3530A76DDDA7}" type="slidenum">
              <a:rPr lang="en-US" smtClean="0"/>
              <a:pPr/>
              <a:t>5</a:t>
            </a:fld>
            <a:endParaRPr lang="en-US" smtClean="0"/>
          </a:p>
        </p:txBody>
      </p:sp>
      <p:sp>
        <p:nvSpPr>
          <p:cNvPr id="22531" name="Rectangle 2"/>
          <p:cNvSpPr>
            <a:spLocks noGrp="1" noRot="1" noChangeAspect="1" noChangeArrowheads="1" noTextEdit="1"/>
          </p:cNvSpPr>
          <p:nvPr>
            <p:ph type="sldImg"/>
          </p:nvPr>
        </p:nvSpPr>
        <p:spPr>
          <a:ln w="12700" cap="flat">
            <a:solidFill>
              <a:schemeClr val="tx1"/>
            </a:solidFill>
          </a:ln>
        </p:spPr>
      </p:sp>
      <p:sp>
        <p:nvSpPr>
          <p:cNvPr id="22532" name="Rectangle 3"/>
          <p:cNvSpPr>
            <a:spLocks noGrp="1" noChangeArrowheads="1"/>
          </p:cNvSpPr>
          <p:nvPr>
            <p:ph type="body" idx="1"/>
          </p:nvPr>
        </p:nvSpPr>
        <p:spPr>
          <a:noFill/>
          <a:ln/>
        </p:spPr>
        <p:txBody>
          <a:bodyPr lIns="93824" tIns="46913" rIns="93824" bIns="46913"/>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CE9FADE-D4BA-4CDA-ABA7-FDBC64D20746}" type="slidenum">
              <a:rPr lang="en-US" smtClean="0"/>
              <a:pPr/>
              <a:t>6</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5CA0AB5-2BD9-4742-BD87-4AD80AA0549F}" type="slidenum">
              <a:rPr lang="en-US" smtClean="0"/>
              <a:pPr/>
              <a:t>8</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5AFF5D0-61BC-4D4C-9053-77D74AB4A85C}" type="slidenum">
              <a:rPr lang="en-US" smtClean="0"/>
              <a:pPr/>
              <a:t>9</a:t>
            </a:fld>
            <a:endParaRPr lang="en-US" smtClean="0"/>
          </a:p>
        </p:txBody>
      </p:sp>
      <p:sp>
        <p:nvSpPr>
          <p:cNvPr id="25603" name="Rectangle 1026"/>
          <p:cNvSpPr>
            <a:spLocks noGrp="1" noRot="1" noChangeAspect="1" noChangeArrowheads="1" noTextEdit="1"/>
          </p:cNvSpPr>
          <p:nvPr>
            <p:ph type="sldImg"/>
          </p:nvPr>
        </p:nvSpPr>
        <p:spPr>
          <a:ln w="12700" cap="flat">
            <a:solidFill>
              <a:schemeClr val="tx1"/>
            </a:solidFill>
          </a:ln>
        </p:spPr>
      </p:sp>
      <p:sp>
        <p:nvSpPr>
          <p:cNvPr id="25604" name="Rectangle 1027"/>
          <p:cNvSpPr>
            <a:spLocks noGrp="1" noChangeArrowheads="1"/>
          </p:cNvSpPr>
          <p:nvPr>
            <p:ph type="body" idx="1"/>
          </p:nvPr>
        </p:nvSpPr>
        <p:spPr>
          <a:noFill/>
          <a:ln/>
        </p:spPr>
        <p:txBody>
          <a:bodyPr lIns="93824" tIns="46913" rIns="93824" bIns="46913"/>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53E597C-370E-4576-9DCB-03BF6C57310A}" type="slidenum">
              <a:rPr lang="en-US" smtClean="0"/>
              <a:pPr/>
              <a:t>10</a:t>
            </a:fld>
            <a:endParaRPr lang="en-US" smtClean="0"/>
          </a:p>
        </p:txBody>
      </p:sp>
      <p:sp>
        <p:nvSpPr>
          <p:cNvPr id="26627" name="Rectangle 1026"/>
          <p:cNvSpPr>
            <a:spLocks noGrp="1" noRot="1" noChangeAspect="1" noChangeArrowheads="1" noTextEdit="1"/>
          </p:cNvSpPr>
          <p:nvPr>
            <p:ph type="sldImg"/>
          </p:nvPr>
        </p:nvSpPr>
        <p:spPr>
          <a:ln w="12700" cap="flat">
            <a:solidFill>
              <a:schemeClr val="tx1"/>
            </a:solidFill>
          </a:ln>
        </p:spPr>
      </p:sp>
      <p:sp>
        <p:nvSpPr>
          <p:cNvPr id="26628" name="Rectangle 1027"/>
          <p:cNvSpPr>
            <a:spLocks noGrp="1" noChangeArrowheads="1"/>
          </p:cNvSpPr>
          <p:nvPr>
            <p:ph type="body" idx="1"/>
          </p:nvPr>
        </p:nvSpPr>
        <p:spPr>
          <a:noFill/>
          <a:ln/>
        </p:spPr>
        <p:txBody>
          <a:bodyPr lIns="93824" tIns="46913" rIns="93824" bIns="46913"/>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714ACC1-FFE8-4AF6-9676-A4E2CD8B2E65}" type="slidenum">
              <a:rPr lang="en-US" smtClean="0"/>
              <a:pPr/>
              <a:t>11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0133B95-2A8D-44DE-80A7-CDD2868CC511}" type="slidenum">
              <a:rPr lang="en-US" smtClean="0"/>
              <a:pPr/>
              <a:t>12</a:t>
            </a:fld>
            <a:endParaRPr lang="en-US" smtClean="0"/>
          </a:p>
        </p:txBody>
      </p:sp>
      <p:sp>
        <p:nvSpPr>
          <p:cNvPr id="28675" name="Rectangle 2"/>
          <p:cNvSpPr>
            <a:spLocks noGrp="1" noRot="1" noChangeAspect="1" noChangeArrowheads="1" noTextEdit="1"/>
          </p:cNvSpPr>
          <p:nvPr>
            <p:ph type="sldImg"/>
          </p:nvPr>
        </p:nvSpPr>
        <p:spPr>
          <a:ln w="12700" cap="flat">
            <a:solidFill>
              <a:schemeClr val="tx1"/>
            </a:solidFill>
          </a:ln>
        </p:spPr>
      </p:sp>
      <p:sp>
        <p:nvSpPr>
          <p:cNvPr id="28676" name="Rectangle 3"/>
          <p:cNvSpPr>
            <a:spLocks noGrp="1" noChangeArrowheads="1"/>
          </p:cNvSpPr>
          <p:nvPr>
            <p:ph type="body" idx="1"/>
          </p:nvPr>
        </p:nvSpPr>
        <p:spPr>
          <a:noFill/>
          <a:ln/>
        </p:spPr>
        <p:txBody>
          <a:bodyPr lIns="93824" tIns="46913" rIns="93824" bIns="46913"/>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F725060-A122-4123-826D-A6CC7E5693B2}" type="slidenum">
              <a:rPr lang="en-US" smtClean="0"/>
              <a:pPr/>
              <a:t>17</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a:p>
          </p:txBody>
        </p:sp>
      </p:grpSp>
      <p:grpSp>
        <p:nvGrpSpPr>
          <p:cNvPr id="10" name="Group 13"/>
          <p:cNvGrpSpPr>
            <a:grpSpLocks/>
          </p:cNvGrpSpPr>
          <p:nvPr userDrawn="1"/>
        </p:nvGrpSpPr>
        <p:grpSpPr bwMode="auto">
          <a:xfrm rot="10800000">
            <a:off x="0" y="217488"/>
            <a:ext cx="1676400" cy="773112"/>
            <a:chOff x="4848" y="3227"/>
            <a:chExt cx="1056" cy="487"/>
          </a:xfrm>
        </p:grpSpPr>
        <p:sp>
          <p:nvSpPr>
            <p:cNvPr id="11" name="Freeform 14"/>
            <p:cNvSpPr>
              <a:spLocks/>
            </p:cNvSpPr>
            <p:nvPr userDrawn="1"/>
          </p:nvSpPr>
          <p:spPr bwMode="auto">
            <a:xfrm>
              <a:off x="4885" y="3423"/>
              <a:ext cx="153" cy="154"/>
            </a:xfrm>
            <a:custGeom>
              <a:avLst/>
              <a:gdLst/>
              <a:ahLst/>
              <a:cxnLst>
                <a:cxn ang="0">
                  <a:pos x="76" y="154"/>
                </a:cxn>
                <a:cxn ang="0">
                  <a:pos x="61" y="152"/>
                </a:cxn>
                <a:cxn ang="0">
                  <a:pos x="47" y="147"/>
                </a:cxn>
                <a:cxn ang="0">
                  <a:pos x="35" y="140"/>
                </a:cxn>
                <a:cxn ang="0">
                  <a:pos x="22" y="132"/>
                </a:cxn>
                <a:cxn ang="0">
                  <a:pos x="14" y="119"/>
                </a:cxn>
                <a:cxn ang="0">
                  <a:pos x="7" y="107"/>
                </a:cxn>
                <a:cxn ang="0">
                  <a:pos x="2" y="92"/>
                </a:cxn>
                <a:cxn ang="0">
                  <a:pos x="0" y="76"/>
                </a:cxn>
                <a:cxn ang="0">
                  <a:pos x="2" y="61"/>
                </a:cxn>
                <a:cxn ang="0">
                  <a:pos x="7" y="47"/>
                </a:cxn>
                <a:cxn ang="0">
                  <a:pos x="14" y="35"/>
                </a:cxn>
                <a:cxn ang="0">
                  <a:pos x="22" y="23"/>
                </a:cxn>
                <a:cxn ang="0">
                  <a:pos x="35" y="14"/>
                </a:cxn>
                <a:cxn ang="0">
                  <a:pos x="47" y="6"/>
                </a:cxn>
                <a:cxn ang="0">
                  <a:pos x="61" y="2"/>
                </a:cxn>
                <a:cxn ang="0">
                  <a:pos x="76" y="0"/>
                </a:cxn>
                <a:cxn ang="0">
                  <a:pos x="92" y="2"/>
                </a:cxn>
                <a:cxn ang="0">
                  <a:pos x="106" y="6"/>
                </a:cxn>
                <a:cxn ang="0">
                  <a:pos x="118" y="14"/>
                </a:cxn>
                <a:cxn ang="0">
                  <a:pos x="130" y="23"/>
                </a:cxn>
                <a:cxn ang="0">
                  <a:pos x="139" y="35"/>
                </a:cxn>
                <a:cxn ang="0">
                  <a:pos x="147" y="47"/>
                </a:cxn>
                <a:cxn ang="0">
                  <a:pos x="151" y="61"/>
                </a:cxn>
                <a:cxn ang="0">
                  <a:pos x="153" y="76"/>
                </a:cxn>
                <a:cxn ang="0">
                  <a:pos x="151" y="92"/>
                </a:cxn>
                <a:cxn ang="0">
                  <a:pos x="147" y="107"/>
                </a:cxn>
                <a:cxn ang="0">
                  <a:pos x="139" y="119"/>
                </a:cxn>
                <a:cxn ang="0">
                  <a:pos x="130" y="132"/>
                </a:cxn>
                <a:cxn ang="0">
                  <a:pos x="118" y="140"/>
                </a:cxn>
                <a:cxn ang="0">
                  <a:pos x="106" y="147"/>
                </a:cxn>
                <a:cxn ang="0">
                  <a:pos x="92" y="152"/>
                </a:cxn>
                <a:cxn ang="0">
                  <a:pos x="76" y="154"/>
                </a:cxn>
              </a:cxnLst>
              <a:rect l="0" t="0" r="r" b="b"/>
              <a:pathLst>
                <a:path w="153" h="154">
                  <a:moveTo>
                    <a:pt x="76" y="154"/>
                  </a:moveTo>
                  <a:lnTo>
                    <a:pt x="61" y="152"/>
                  </a:lnTo>
                  <a:lnTo>
                    <a:pt x="47" y="147"/>
                  </a:lnTo>
                  <a:lnTo>
                    <a:pt x="35" y="140"/>
                  </a:lnTo>
                  <a:lnTo>
                    <a:pt x="22" y="132"/>
                  </a:lnTo>
                  <a:lnTo>
                    <a:pt x="14" y="119"/>
                  </a:lnTo>
                  <a:lnTo>
                    <a:pt x="7" y="107"/>
                  </a:lnTo>
                  <a:lnTo>
                    <a:pt x="2" y="92"/>
                  </a:lnTo>
                  <a:lnTo>
                    <a:pt x="0" y="76"/>
                  </a:lnTo>
                  <a:lnTo>
                    <a:pt x="2" y="61"/>
                  </a:lnTo>
                  <a:lnTo>
                    <a:pt x="7" y="47"/>
                  </a:lnTo>
                  <a:lnTo>
                    <a:pt x="14" y="35"/>
                  </a:lnTo>
                  <a:lnTo>
                    <a:pt x="22" y="23"/>
                  </a:lnTo>
                  <a:lnTo>
                    <a:pt x="35" y="14"/>
                  </a:lnTo>
                  <a:lnTo>
                    <a:pt x="47" y="6"/>
                  </a:lnTo>
                  <a:lnTo>
                    <a:pt x="61" y="2"/>
                  </a:lnTo>
                  <a:lnTo>
                    <a:pt x="76" y="0"/>
                  </a:lnTo>
                  <a:lnTo>
                    <a:pt x="92" y="2"/>
                  </a:lnTo>
                  <a:lnTo>
                    <a:pt x="106" y="6"/>
                  </a:lnTo>
                  <a:lnTo>
                    <a:pt x="118" y="14"/>
                  </a:lnTo>
                  <a:lnTo>
                    <a:pt x="130" y="23"/>
                  </a:lnTo>
                  <a:lnTo>
                    <a:pt x="139" y="35"/>
                  </a:lnTo>
                  <a:lnTo>
                    <a:pt x="147" y="47"/>
                  </a:lnTo>
                  <a:lnTo>
                    <a:pt x="151" y="61"/>
                  </a:lnTo>
                  <a:lnTo>
                    <a:pt x="153" y="76"/>
                  </a:lnTo>
                  <a:lnTo>
                    <a:pt x="151" y="92"/>
                  </a:lnTo>
                  <a:lnTo>
                    <a:pt x="147" y="107"/>
                  </a:lnTo>
                  <a:lnTo>
                    <a:pt x="139" y="119"/>
                  </a:lnTo>
                  <a:lnTo>
                    <a:pt x="130" y="132"/>
                  </a:lnTo>
                  <a:lnTo>
                    <a:pt x="118" y="140"/>
                  </a:lnTo>
                  <a:lnTo>
                    <a:pt x="106" y="147"/>
                  </a:lnTo>
                  <a:lnTo>
                    <a:pt x="92" y="152"/>
                  </a:lnTo>
                  <a:lnTo>
                    <a:pt x="76" y="154"/>
                  </a:lnTo>
                  <a:close/>
                </a:path>
              </a:pathLst>
            </a:custGeom>
            <a:solidFill>
              <a:schemeClr val="accent1"/>
            </a:solidFill>
            <a:ln w="9525">
              <a:noFill/>
              <a:round/>
              <a:headEnd/>
              <a:tailEnd/>
            </a:ln>
          </p:spPr>
          <p:txBody>
            <a:bodyPr/>
            <a:lstStyle/>
            <a:p>
              <a:pPr>
                <a:defRPr/>
              </a:pPr>
              <a:endParaRPr lang="en-US"/>
            </a:p>
          </p:txBody>
        </p:sp>
        <p:sp>
          <p:nvSpPr>
            <p:cNvPr id="12" name="Freeform 15"/>
            <p:cNvSpPr>
              <a:spLocks/>
            </p:cNvSpPr>
            <p:nvPr userDrawn="1"/>
          </p:nvSpPr>
          <p:spPr bwMode="auto">
            <a:xfrm>
              <a:off x="5121" y="3298"/>
              <a:ext cx="107" cy="107"/>
            </a:xfrm>
            <a:custGeom>
              <a:avLst/>
              <a:gdLst/>
              <a:ahLst/>
              <a:cxnLst>
                <a:cxn ang="0">
                  <a:pos x="54" y="107"/>
                </a:cxn>
                <a:cxn ang="0">
                  <a:pos x="43" y="105"/>
                </a:cxn>
                <a:cxn ang="0">
                  <a:pos x="33" y="103"/>
                </a:cxn>
                <a:cxn ang="0">
                  <a:pos x="24" y="98"/>
                </a:cxn>
                <a:cxn ang="0">
                  <a:pos x="15" y="91"/>
                </a:cxn>
                <a:cxn ang="0">
                  <a:pos x="8" y="83"/>
                </a:cxn>
                <a:cxn ang="0">
                  <a:pos x="3" y="74"/>
                </a:cxn>
                <a:cxn ang="0">
                  <a:pos x="2" y="64"/>
                </a:cxn>
                <a:cxn ang="0">
                  <a:pos x="0" y="53"/>
                </a:cxn>
                <a:cxn ang="0">
                  <a:pos x="2" y="43"/>
                </a:cxn>
                <a:cxn ang="0">
                  <a:pos x="3" y="33"/>
                </a:cxn>
                <a:cxn ang="0">
                  <a:pos x="8" y="24"/>
                </a:cxn>
                <a:cxn ang="0">
                  <a:pos x="15" y="15"/>
                </a:cxn>
                <a:cxn ang="0">
                  <a:pos x="24" y="8"/>
                </a:cxn>
                <a:cxn ang="0">
                  <a:pos x="33" y="3"/>
                </a:cxn>
                <a:cxn ang="0">
                  <a:pos x="43" y="2"/>
                </a:cxn>
                <a:cxn ang="0">
                  <a:pos x="54" y="0"/>
                </a:cxn>
                <a:cxn ang="0">
                  <a:pos x="64" y="2"/>
                </a:cxn>
                <a:cxn ang="0">
                  <a:pos x="74" y="3"/>
                </a:cxn>
                <a:cxn ang="0">
                  <a:pos x="83" y="8"/>
                </a:cxn>
                <a:cxn ang="0">
                  <a:pos x="92" y="15"/>
                </a:cxn>
                <a:cxn ang="0">
                  <a:pos x="99" y="24"/>
                </a:cxn>
                <a:cxn ang="0">
                  <a:pos x="104" y="33"/>
                </a:cxn>
                <a:cxn ang="0">
                  <a:pos x="106" y="43"/>
                </a:cxn>
                <a:cxn ang="0">
                  <a:pos x="107" y="53"/>
                </a:cxn>
                <a:cxn ang="0">
                  <a:pos x="106" y="64"/>
                </a:cxn>
                <a:cxn ang="0">
                  <a:pos x="104" y="74"/>
                </a:cxn>
                <a:cxn ang="0">
                  <a:pos x="99" y="83"/>
                </a:cxn>
                <a:cxn ang="0">
                  <a:pos x="92" y="91"/>
                </a:cxn>
                <a:cxn ang="0">
                  <a:pos x="83" y="98"/>
                </a:cxn>
                <a:cxn ang="0">
                  <a:pos x="74" y="103"/>
                </a:cxn>
                <a:cxn ang="0">
                  <a:pos x="64" y="105"/>
                </a:cxn>
                <a:cxn ang="0">
                  <a:pos x="54" y="107"/>
                </a:cxn>
              </a:cxnLst>
              <a:rect l="0" t="0" r="r" b="b"/>
              <a:pathLst>
                <a:path w="107" h="107">
                  <a:moveTo>
                    <a:pt x="54" y="107"/>
                  </a:moveTo>
                  <a:lnTo>
                    <a:pt x="43" y="105"/>
                  </a:lnTo>
                  <a:lnTo>
                    <a:pt x="33" y="103"/>
                  </a:lnTo>
                  <a:lnTo>
                    <a:pt x="24" y="98"/>
                  </a:lnTo>
                  <a:lnTo>
                    <a:pt x="15" y="91"/>
                  </a:lnTo>
                  <a:lnTo>
                    <a:pt x="8" y="83"/>
                  </a:lnTo>
                  <a:lnTo>
                    <a:pt x="3" y="74"/>
                  </a:lnTo>
                  <a:lnTo>
                    <a:pt x="2" y="64"/>
                  </a:lnTo>
                  <a:lnTo>
                    <a:pt x="0" y="53"/>
                  </a:lnTo>
                  <a:lnTo>
                    <a:pt x="2" y="43"/>
                  </a:lnTo>
                  <a:lnTo>
                    <a:pt x="3" y="33"/>
                  </a:lnTo>
                  <a:lnTo>
                    <a:pt x="8" y="24"/>
                  </a:lnTo>
                  <a:lnTo>
                    <a:pt x="15" y="15"/>
                  </a:lnTo>
                  <a:lnTo>
                    <a:pt x="24" y="8"/>
                  </a:lnTo>
                  <a:lnTo>
                    <a:pt x="33" y="3"/>
                  </a:lnTo>
                  <a:lnTo>
                    <a:pt x="43" y="2"/>
                  </a:lnTo>
                  <a:lnTo>
                    <a:pt x="54" y="0"/>
                  </a:lnTo>
                  <a:lnTo>
                    <a:pt x="64" y="2"/>
                  </a:lnTo>
                  <a:lnTo>
                    <a:pt x="74" y="3"/>
                  </a:lnTo>
                  <a:lnTo>
                    <a:pt x="83" y="8"/>
                  </a:lnTo>
                  <a:lnTo>
                    <a:pt x="92" y="15"/>
                  </a:lnTo>
                  <a:lnTo>
                    <a:pt x="99" y="24"/>
                  </a:lnTo>
                  <a:lnTo>
                    <a:pt x="104" y="33"/>
                  </a:lnTo>
                  <a:lnTo>
                    <a:pt x="106" y="43"/>
                  </a:lnTo>
                  <a:lnTo>
                    <a:pt x="107" y="53"/>
                  </a:lnTo>
                  <a:lnTo>
                    <a:pt x="106" y="64"/>
                  </a:lnTo>
                  <a:lnTo>
                    <a:pt x="104" y="74"/>
                  </a:lnTo>
                  <a:lnTo>
                    <a:pt x="99" y="83"/>
                  </a:lnTo>
                  <a:lnTo>
                    <a:pt x="92" y="91"/>
                  </a:lnTo>
                  <a:lnTo>
                    <a:pt x="83" y="98"/>
                  </a:lnTo>
                  <a:lnTo>
                    <a:pt x="74" y="103"/>
                  </a:lnTo>
                  <a:lnTo>
                    <a:pt x="64" y="105"/>
                  </a:lnTo>
                  <a:lnTo>
                    <a:pt x="54" y="107"/>
                  </a:lnTo>
                  <a:close/>
                </a:path>
              </a:pathLst>
            </a:custGeom>
            <a:solidFill>
              <a:srgbClr val="FF0000"/>
            </a:solidFill>
            <a:ln w="9525">
              <a:noFill/>
              <a:round/>
              <a:headEnd/>
              <a:tailEnd/>
            </a:ln>
          </p:spPr>
          <p:txBody>
            <a:bodyPr/>
            <a:lstStyle/>
            <a:p>
              <a:pPr>
                <a:defRPr/>
              </a:pPr>
              <a:endParaRPr lang="en-US"/>
            </a:p>
          </p:txBody>
        </p:sp>
        <p:sp>
          <p:nvSpPr>
            <p:cNvPr id="13" name="Freeform 16"/>
            <p:cNvSpPr>
              <a:spLocks/>
            </p:cNvSpPr>
            <p:nvPr userDrawn="1"/>
          </p:nvSpPr>
          <p:spPr bwMode="auto">
            <a:xfrm>
              <a:off x="5384" y="3230"/>
              <a:ext cx="77" cy="78"/>
            </a:xfrm>
            <a:custGeom>
              <a:avLst/>
              <a:gdLst/>
              <a:ahLst/>
              <a:cxnLst>
                <a:cxn ang="0">
                  <a:pos x="38" y="78"/>
                </a:cxn>
                <a:cxn ang="0">
                  <a:pos x="25" y="74"/>
                </a:cxn>
                <a:cxn ang="0">
                  <a:pos x="12" y="66"/>
                </a:cxn>
                <a:cxn ang="0">
                  <a:pos x="4" y="53"/>
                </a:cxn>
                <a:cxn ang="0">
                  <a:pos x="0" y="38"/>
                </a:cxn>
                <a:cxn ang="0">
                  <a:pos x="4" y="22"/>
                </a:cxn>
                <a:cxn ang="0">
                  <a:pos x="12" y="10"/>
                </a:cxn>
                <a:cxn ang="0">
                  <a:pos x="25" y="3"/>
                </a:cxn>
                <a:cxn ang="0">
                  <a:pos x="38" y="0"/>
                </a:cxn>
                <a:cxn ang="0">
                  <a:pos x="54" y="3"/>
                </a:cxn>
                <a:cxn ang="0">
                  <a:pos x="66" y="10"/>
                </a:cxn>
                <a:cxn ang="0">
                  <a:pos x="73" y="22"/>
                </a:cxn>
                <a:cxn ang="0">
                  <a:pos x="77" y="38"/>
                </a:cxn>
                <a:cxn ang="0">
                  <a:pos x="73" y="53"/>
                </a:cxn>
                <a:cxn ang="0">
                  <a:pos x="66" y="66"/>
                </a:cxn>
                <a:cxn ang="0">
                  <a:pos x="54" y="74"/>
                </a:cxn>
                <a:cxn ang="0">
                  <a:pos x="38" y="78"/>
                </a:cxn>
              </a:cxnLst>
              <a:rect l="0" t="0" r="r" b="b"/>
              <a:pathLst>
                <a:path w="77" h="78">
                  <a:moveTo>
                    <a:pt x="38" y="78"/>
                  </a:moveTo>
                  <a:lnTo>
                    <a:pt x="25" y="74"/>
                  </a:lnTo>
                  <a:lnTo>
                    <a:pt x="12" y="66"/>
                  </a:lnTo>
                  <a:lnTo>
                    <a:pt x="4" y="53"/>
                  </a:lnTo>
                  <a:lnTo>
                    <a:pt x="0" y="38"/>
                  </a:lnTo>
                  <a:lnTo>
                    <a:pt x="4" y="22"/>
                  </a:lnTo>
                  <a:lnTo>
                    <a:pt x="12" y="10"/>
                  </a:lnTo>
                  <a:lnTo>
                    <a:pt x="25" y="3"/>
                  </a:lnTo>
                  <a:lnTo>
                    <a:pt x="38" y="0"/>
                  </a:lnTo>
                  <a:lnTo>
                    <a:pt x="54" y="3"/>
                  </a:lnTo>
                  <a:lnTo>
                    <a:pt x="66" y="10"/>
                  </a:lnTo>
                  <a:lnTo>
                    <a:pt x="73" y="22"/>
                  </a:lnTo>
                  <a:lnTo>
                    <a:pt x="77" y="38"/>
                  </a:lnTo>
                  <a:lnTo>
                    <a:pt x="73" y="53"/>
                  </a:lnTo>
                  <a:lnTo>
                    <a:pt x="66" y="66"/>
                  </a:lnTo>
                  <a:lnTo>
                    <a:pt x="54" y="74"/>
                  </a:lnTo>
                  <a:lnTo>
                    <a:pt x="38" y="78"/>
                  </a:lnTo>
                  <a:close/>
                </a:path>
              </a:pathLst>
            </a:custGeom>
            <a:solidFill>
              <a:schemeClr val="hlink">
                <a:alpha val="99001"/>
              </a:schemeClr>
            </a:solidFill>
            <a:ln w="9525">
              <a:noFill/>
              <a:round/>
              <a:headEnd/>
              <a:tailEnd/>
            </a:ln>
          </p:spPr>
          <p:txBody>
            <a:bodyPr/>
            <a:lstStyle/>
            <a:p>
              <a:pPr>
                <a:defRPr/>
              </a:pPr>
              <a:endParaRPr lang="en-US"/>
            </a:p>
          </p:txBody>
        </p:sp>
        <p:sp>
          <p:nvSpPr>
            <p:cNvPr id="14" name="Freeform 17"/>
            <p:cNvSpPr>
              <a:spLocks/>
            </p:cNvSpPr>
            <p:nvPr userDrawn="1"/>
          </p:nvSpPr>
          <p:spPr bwMode="auto">
            <a:xfrm>
              <a:off x="5672" y="3227"/>
              <a:ext cx="56" cy="55"/>
            </a:xfrm>
            <a:custGeom>
              <a:avLst/>
              <a:gdLst/>
              <a:ahLst/>
              <a:cxnLst>
                <a:cxn ang="0">
                  <a:pos x="28" y="55"/>
                </a:cxn>
                <a:cxn ang="0">
                  <a:pos x="18" y="54"/>
                </a:cxn>
                <a:cxn ang="0">
                  <a:pos x="9" y="47"/>
                </a:cxn>
                <a:cxn ang="0">
                  <a:pos x="2" y="38"/>
                </a:cxn>
                <a:cxn ang="0">
                  <a:pos x="0" y="28"/>
                </a:cxn>
                <a:cxn ang="0">
                  <a:pos x="2" y="17"/>
                </a:cxn>
                <a:cxn ang="0">
                  <a:pos x="9" y="9"/>
                </a:cxn>
                <a:cxn ang="0">
                  <a:pos x="18" y="2"/>
                </a:cxn>
                <a:cxn ang="0">
                  <a:pos x="28" y="0"/>
                </a:cxn>
                <a:cxn ang="0">
                  <a:pos x="38" y="2"/>
                </a:cxn>
                <a:cxn ang="0">
                  <a:pos x="47" y="9"/>
                </a:cxn>
                <a:cxn ang="0">
                  <a:pos x="54" y="17"/>
                </a:cxn>
                <a:cxn ang="0">
                  <a:pos x="56" y="28"/>
                </a:cxn>
                <a:cxn ang="0">
                  <a:pos x="54" y="38"/>
                </a:cxn>
                <a:cxn ang="0">
                  <a:pos x="47" y="47"/>
                </a:cxn>
                <a:cxn ang="0">
                  <a:pos x="38" y="54"/>
                </a:cxn>
                <a:cxn ang="0">
                  <a:pos x="28" y="55"/>
                </a:cxn>
              </a:cxnLst>
              <a:rect l="0" t="0" r="r" b="b"/>
              <a:pathLst>
                <a:path w="56" h="55">
                  <a:moveTo>
                    <a:pt x="28" y="55"/>
                  </a:moveTo>
                  <a:lnTo>
                    <a:pt x="18" y="54"/>
                  </a:lnTo>
                  <a:lnTo>
                    <a:pt x="9" y="47"/>
                  </a:lnTo>
                  <a:lnTo>
                    <a:pt x="2" y="38"/>
                  </a:lnTo>
                  <a:lnTo>
                    <a:pt x="0" y="28"/>
                  </a:lnTo>
                  <a:lnTo>
                    <a:pt x="2" y="17"/>
                  </a:lnTo>
                  <a:lnTo>
                    <a:pt x="9" y="9"/>
                  </a:lnTo>
                  <a:lnTo>
                    <a:pt x="18" y="2"/>
                  </a:lnTo>
                  <a:lnTo>
                    <a:pt x="28" y="0"/>
                  </a:lnTo>
                  <a:lnTo>
                    <a:pt x="38" y="2"/>
                  </a:lnTo>
                  <a:lnTo>
                    <a:pt x="47" y="9"/>
                  </a:lnTo>
                  <a:lnTo>
                    <a:pt x="54" y="17"/>
                  </a:lnTo>
                  <a:lnTo>
                    <a:pt x="56" y="28"/>
                  </a:lnTo>
                  <a:lnTo>
                    <a:pt x="54" y="38"/>
                  </a:lnTo>
                  <a:lnTo>
                    <a:pt x="47" y="47"/>
                  </a:lnTo>
                  <a:lnTo>
                    <a:pt x="38" y="54"/>
                  </a:lnTo>
                  <a:lnTo>
                    <a:pt x="28" y="55"/>
                  </a:lnTo>
                  <a:close/>
                </a:path>
              </a:pathLst>
            </a:custGeom>
            <a:solidFill>
              <a:schemeClr val="tx2"/>
            </a:solidFill>
            <a:ln w="9525">
              <a:noFill/>
              <a:round/>
              <a:headEnd/>
              <a:tailEnd/>
            </a:ln>
          </p:spPr>
          <p:txBody>
            <a:bodyPr/>
            <a:lstStyle/>
            <a:p>
              <a:pPr>
                <a:defRPr/>
              </a:pPr>
              <a:endParaRPr lang="en-US"/>
            </a:p>
          </p:txBody>
        </p:sp>
        <p:sp>
          <p:nvSpPr>
            <p:cNvPr id="15" name="Rectangle 18"/>
            <p:cNvSpPr>
              <a:spLocks noChangeArrowheads="1"/>
            </p:cNvSpPr>
            <p:nvPr userDrawn="1"/>
          </p:nvSpPr>
          <p:spPr bwMode="auto">
            <a:xfrm>
              <a:off x="4852" y="3641"/>
              <a:ext cx="1056" cy="73"/>
            </a:xfrm>
            <a:prstGeom prst="rect">
              <a:avLst/>
            </a:prstGeom>
            <a:solidFill>
              <a:schemeClr val="accent2">
                <a:alpha val="99001"/>
              </a:schemeClr>
            </a:solidFill>
            <a:ln w="9525">
              <a:noFill/>
              <a:miter lim="800000"/>
              <a:headEnd/>
              <a:tailEnd/>
            </a:ln>
          </p:spPr>
          <p:txBody>
            <a:bodyPr/>
            <a:lstStyle/>
            <a:p>
              <a:pPr>
                <a:defRPr/>
              </a:pPr>
              <a:endParaRPr lang="en-US"/>
            </a:p>
          </p:txBody>
        </p:sp>
      </p:grpSp>
      <p:grpSp>
        <p:nvGrpSpPr>
          <p:cNvPr id="16" name="Group 19"/>
          <p:cNvGrpSpPr>
            <a:grpSpLocks/>
          </p:cNvGrpSpPr>
          <p:nvPr userDrawn="1"/>
        </p:nvGrpSpPr>
        <p:grpSpPr bwMode="auto">
          <a:xfrm>
            <a:off x="6248400" y="5410200"/>
            <a:ext cx="2895600" cy="1323975"/>
            <a:chOff x="4848" y="3227"/>
            <a:chExt cx="1056" cy="487"/>
          </a:xfrm>
        </p:grpSpPr>
        <p:sp>
          <p:nvSpPr>
            <p:cNvPr id="17" name="Freeform 20"/>
            <p:cNvSpPr>
              <a:spLocks/>
            </p:cNvSpPr>
            <p:nvPr userDrawn="1"/>
          </p:nvSpPr>
          <p:spPr bwMode="auto">
            <a:xfrm>
              <a:off x="4881" y="3427"/>
              <a:ext cx="153" cy="154"/>
            </a:xfrm>
            <a:custGeom>
              <a:avLst/>
              <a:gdLst/>
              <a:ahLst/>
              <a:cxnLst>
                <a:cxn ang="0">
                  <a:pos x="76" y="154"/>
                </a:cxn>
                <a:cxn ang="0">
                  <a:pos x="61" y="152"/>
                </a:cxn>
                <a:cxn ang="0">
                  <a:pos x="47" y="147"/>
                </a:cxn>
                <a:cxn ang="0">
                  <a:pos x="35" y="140"/>
                </a:cxn>
                <a:cxn ang="0">
                  <a:pos x="22" y="132"/>
                </a:cxn>
                <a:cxn ang="0">
                  <a:pos x="14" y="119"/>
                </a:cxn>
                <a:cxn ang="0">
                  <a:pos x="7" y="107"/>
                </a:cxn>
                <a:cxn ang="0">
                  <a:pos x="2" y="92"/>
                </a:cxn>
                <a:cxn ang="0">
                  <a:pos x="0" y="76"/>
                </a:cxn>
                <a:cxn ang="0">
                  <a:pos x="2" y="61"/>
                </a:cxn>
                <a:cxn ang="0">
                  <a:pos x="7" y="47"/>
                </a:cxn>
                <a:cxn ang="0">
                  <a:pos x="14" y="35"/>
                </a:cxn>
                <a:cxn ang="0">
                  <a:pos x="22" y="23"/>
                </a:cxn>
                <a:cxn ang="0">
                  <a:pos x="35" y="14"/>
                </a:cxn>
                <a:cxn ang="0">
                  <a:pos x="47" y="6"/>
                </a:cxn>
                <a:cxn ang="0">
                  <a:pos x="61" y="2"/>
                </a:cxn>
                <a:cxn ang="0">
                  <a:pos x="76" y="0"/>
                </a:cxn>
                <a:cxn ang="0">
                  <a:pos x="92" y="2"/>
                </a:cxn>
                <a:cxn ang="0">
                  <a:pos x="106" y="6"/>
                </a:cxn>
                <a:cxn ang="0">
                  <a:pos x="118" y="14"/>
                </a:cxn>
                <a:cxn ang="0">
                  <a:pos x="130" y="23"/>
                </a:cxn>
                <a:cxn ang="0">
                  <a:pos x="139" y="35"/>
                </a:cxn>
                <a:cxn ang="0">
                  <a:pos x="147" y="47"/>
                </a:cxn>
                <a:cxn ang="0">
                  <a:pos x="151" y="61"/>
                </a:cxn>
                <a:cxn ang="0">
                  <a:pos x="153" y="76"/>
                </a:cxn>
                <a:cxn ang="0">
                  <a:pos x="151" y="92"/>
                </a:cxn>
                <a:cxn ang="0">
                  <a:pos x="147" y="107"/>
                </a:cxn>
                <a:cxn ang="0">
                  <a:pos x="139" y="119"/>
                </a:cxn>
                <a:cxn ang="0">
                  <a:pos x="130" y="132"/>
                </a:cxn>
                <a:cxn ang="0">
                  <a:pos x="118" y="140"/>
                </a:cxn>
                <a:cxn ang="0">
                  <a:pos x="106" y="147"/>
                </a:cxn>
                <a:cxn ang="0">
                  <a:pos x="92" y="152"/>
                </a:cxn>
                <a:cxn ang="0">
                  <a:pos x="76" y="154"/>
                </a:cxn>
              </a:cxnLst>
              <a:rect l="0" t="0" r="r" b="b"/>
              <a:pathLst>
                <a:path w="153" h="154">
                  <a:moveTo>
                    <a:pt x="76" y="154"/>
                  </a:moveTo>
                  <a:lnTo>
                    <a:pt x="61" y="152"/>
                  </a:lnTo>
                  <a:lnTo>
                    <a:pt x="47" y="147"/>
                  </a:lnTo>
                  <a:lnTo>
                    <a:pt x="35" y="140"/>
                  </a:lnTo>
                  <a:lnTo>
                    <a:pt x="22" y="132"/>
                  </a:lnTo>
                  <a:lnTo>
                    <a:pt x="14" y="119"/>
                  </a:lnTo>
                  <a:lnTo>
                    <a:pt x="7" y="107"/>
                  </a:lnTo>
                  <a:lnTo>
                    <a:pt x="2" y="92"/>
                  </a:lnTo>
                  <a:lnTo>
                    <a:pt x="0" y="76"/>
                  </a:lnTo>
                  <a:lnTo>
                    <a:pt x="2" y="61"/>
                  </a:lnTo>
                  <a:lnTo>
                    <a:pt x="7" y="47"/>
                  </a:lnTo>
                  <a:lnTo>
                    <a:pt x="14" y="35"/>
                  </a:lnTo>
                  <a:lnTo>
                    <a:pt x="22" y="23"/>
                  </a:lnTo>
                  <a:lnTo>
                    <a:pt x="35" y="14"/>
                  </a:lnTo>
                  <a:lnTo>
                    <a:pt x="47" y="6"/>
                  </a:lnTo>
                  <a:lnTo>
                    <a:pt x="61" y="2"/>
                  </a:lnTo>
                  <a:lnTo>
                    <a:pt x="76" y="0"/>
                  </a:lnTo>
                  <a:lnTo>
                    <a:pt x="92" y="2"/>
                  </a:lnTo>
                  <a:lnTo>
                    <a:pt x="106" y="6"/>
                  </a:lnTo>
                  <a:lnTo>
                    <a:pt x="118" y="14"/>
                  </a:lnTo>
                  <a:lnTo>
                    <a:pt x="130" y="23"/>
                  </a:lnTo>
                  <a:lnTo>
                    <a:pt x="139" y="35"/>
                  </a:lnTo>
                  <a:lnTo>
                    <a:pt x="147" y="47"/>
                  </a:lnTo>
                  <a:lnTo>
                    <a:pt x="151" y="61"/>
                  </a:lnTo>
                  <a:lnTo>
                    <a:pt x="153" y="76"/>
                  </a:lnTo>
                  <a:lnTo>
                    <a:pt x="151" y="92"/>
                  </a:lnTo>
                  <a:lnTo>
                    <a:pt x="147" y="107"/>
                  </a:lnTo>
                  <a:lnTo>
                    <a:pt x="139" y="119"/>
                  </a:lnTo>
                  <a:lnTo>
                    <a:pt x="130" y="132"/>
                  </a:lnTo>
                  <a:lnTo>
                    <a:pt x="118" y="140"/>
                  </a:lnTo>
                  <a:lnTo>
                    <a:pt x="106" y="147"/>
                  </a:lnTo>
                  <a:lnTo>
                    <a:pt x="92" y="152"/>
                  </a:lnTo>
                  <a:lnTo>
                    <a:pt x="76" y="154"/>
                  </a:lnTo>
                  <a:close/>
                </a:path>
              </a:pathLst>
            </a:custGeom>
            <a:solidFill>
              <a:schemeClr val="accent1"/>
            </a:solidFill>
            <a:ln w="9525">
              <a:noFill/>
              <a:round/>
              <a:headEnd/>
              <a:tailEnd/>
            </a:ln>
          </p:spPr>
          <p:txBody>
            <a:bodyPr/>
            <a:lstStyle/>
            <a:p>
              <a:pPr>
                <a:defRPr/>
              </a:pPr>
              <a:endParaRPr lang="en-US"/>
            </a:p>
          </p:txBody>
        </p:sp>
        <p:sp>
          <p:nvSpPr>
            <p:cNvPr id="18" name="Freeform 21"/>
            <p:cNvSpPr>
              <a:spLocks/>
            </p:cNvSpPr>
            <p:nvPr userDrawn="1"/>
          </p:nvSpPr>
          <p:spPr bwMode="auto">
            <a:xfrm>
              <a:off x="5117" y="3298"/>
              <a:ext cx="107" cy="107"/>
            </a:xfrm>
            <a:custGeom>
              <a:avLst/>
              <a:gdLst/>
              <a:ahLst/>
              <a:cxnLst>
                <a:cxn ang="0">
                  <a:pos x="54" y="107"/>
                </a:cxn>
                <a:cxn ang="0">
                  <a:pos x="43" y="105"/>
                </a:cxn>
                <a:cxn ang="0">
                  <a:pos x="33" y="103"/>
                </a:cxn>
                <a:cxn ang="0">
                  <a:pos x="24" y="98"/>
                </a:cxn>
                <a:cxn ang="0">
                  <a:pos x="15" y="91"/>
                </a:cxn>
                <a:cxn ang="0">
                  <a:pos x="8" y="83"/>
                </a:cxn>
                <a:cxn ang="0">
                  <a:pos x="3" y="74"/>
                </a:cxn>
                <a:cxn ang="0">
                  <a:pos x="2" y="64"/>
                </a:cxn>
                <a:cxn ang="0">
                  <a:pos x="0" y="53"/>
                </a:cxn>
                <a:cxn ang="0">
                  <a:pos x="2" y="43"/>
                </a:cxn>
                <a:cxn ang="0">
                  <a:pos x="3" y="33"/>
                </a:cxn>
                <a:cxn ang="0">
                  <a:pos x="8" y="24"/>
                </a:cxn>
                <a:cxn ang="0">
                  <a:pos x="15" y="15"/>
                </a:cxn>
                <a:cxn ang="0">
                  <a:pos x="24" y="8"/>
                </a:cxn>
                <a:cxn ang="0">
                  <a:pos x="33" y="3"/>
                </a:cxn>
                <a:cxn ang="0">
                  <a:pos x="43" y="2"/>
                </a:cxn>
                <a:cxn ang="0">
                  <a:pos x="54" y="0"/>
                </a:cxn>
                <a:cxn ang="0">
                  <a:pos x="64" y="2"/>
                </a:cxn>
                <a:cxn ang="0">
                  <a:pos x="74" y="3"/>
                </a:cxn>
                <a:cxn ang="0">
                  <a:pos x="83" y="8"/>
                </a:cxn>
                <a:cxn ang="0">
                  <a:pos x="92" y="15"/>
                </a:cxn>
                <a:cxn ang="0">
                  <a:pos x="99" y="24"/>
                </a:cxn>
                <a:cxn ang="0">
                  <a:pos x="104" y="33"/>
                </a:cxn>
                <a:cxn ang="0">
                  <a:pos x="106" y="43"/>
                </a:cxn>
                <a:cxn ang="0">
                  <a:pos x="107" y="53"/>
                </a:cxn>
                <a:cxn ang="0">
                  <a:pos x="106" y="64"/>
                </a:cxn>
                <a:cxn ang="0">
                  <a:pos x="104" y="74"/>
                </a:cxn>
                <a:cxn ang="0">
                  <a:pos x="99" y="83"/>
                </a:cxn>
                <a:cxn ang="0">
                  <a:pos x="92" y="91"/>
                </a:cxn>
                <a:cxn ang="0">
                  <a:pos x="83" y="98"/>
                </a:cxn>
                <a:cxn ang="0">
                  <a:pos x="74" y="103"/>
                </a:cxn>
                <a:cxn ang="0">
                  <a:pos x="64" y="105"/>
                </a:cxn>
                <a:cxn ang="0">
                  <a:pos x="54" y="107"/>
                </a:cxn>
              </a:cxnLst>
              <a:rect l="0" t="0" r="r" b="b"/>
              <a:pathLst>
                <a:path w="107" h="107">
                  <a:moveTo>
                    <a:pt x="54" y="107"/>
                  </a:moveTo>
                  <a:lnTo>
                    <a:pt x="43" y="105"/>
                  </a:lnTo>
                  <a:lnTo>
                    <a:pt x="33" y="103"/>
                  </a:lnTo>
                  <a:lnTo>
                    <a:pt x="24" y="98"/>
                  </a:lnTo>
                  <a:lnTo>
                    <a:pt x="15" y="91"/>
                  </a:lnTo>
                  <a:lnTo>
                    <a:pt x="8" y="83"/>
                  </a:lnTo>
                  <a:lnTo>
                    <a:pt x="3" y="74"/>
                  </a:lnTo>
                  <a:lnTo>
                    <a:pt x="2" y="64"/>
                  </a:lnTo>
                  <a:lnTo>
                    <a:pt x="0" y="53"/>
                  </a:lnTo>
                  <a:lnTo>
                    <a:pt x="2" y="43"/>
                  </a:lnTo>
                  <a:lnTo>
                    <a:pt x="3" y="33"/>
                  </a:lnTo>
                  <a:lnTo>
                    <a:pt x="8" y="24"/>
                  </a:lnTo>
                  <a:lnTo>
                    <a:pt x="15" y="15"/>
                  </a:lnTo>
                  <a:lnTo>
                    <a:pt x="24" y="8"/>
                  </a:lnTo>
                  <a:lnTo>
                    <a:pt x="33" y="3"/>
                  </a:lnTo>
                  <a:lnTo>
                    <a:pt x="43" y="2"/>
                  </a:lnTo>
                  <a:lnTo>
                    <a:pt x="54" y="0"/>
                  </a:lnTo>
                  <a:lnTo>
                    <a:pt x="64" y="2"/>
                  </a:lnTo>
                  <a:lnTo>
                    <a:pt x="74" y="3"/>
                  </a:lnTo>
                  <a:lnTo>
                    <a:pt x="83" y="8"/>
                  </a:lnTo>
                  <a:lnTo>
                    <a:pt x="92" y="15"/>
                  </a:lnTo>
                  <a:lnTo>
                    <a:pt x="99" y="24"/>
                  </a:lnTo>
                  <a:lnTo>
                    <a:pt x="104" y="33"/>
                  </a:lnTo>
                  <a:lnTo>
                    <a:pt x="106" y="43"/>
                  </a:lnTo>
                  <a:lnTo>
                    <a:pt x="107" y="53"/>
                  </a:lnTo>
                  <a:lnTo>
                    <a:pt x="106" y="64"/>
                  </a:lnTo>
                  <a:lnTo>
                    <a:pt x="104" y="74"/>
                  </a:lnTo>
                  <a:lnTo>
                    <a:pt x="99" y="83"/>
                  </a:lnTo>
                  <a:lnTo>
                    <a:pt x="92" y="91"/>
                  </a:lnTo>
                  <a:lnTo>
                    <a:pt x="83" y="98"/>
                  </a:lnTo>
                  <a:lnTo>
                    <a:pt x="74" y="103"/>
                  </a:lnTo>
                  <a:lnTo>
                    <a:pt x="64" y="105"/>
                  </a:lnTo>
                  <a:lnTo>
                    <a:pt x="54" y="107"/>
                  </a:lnTo>
                  <a:close/>
                </a:path>
              </a:pathLst>
            </a:custGeom>
            <a:solidFill>
              <a:srgbClr val="FF0000"/>
            </a:solidFill>
            <a:ln w="9525">
              <a:noFill/>
              <a:round/>
              <a:headEnd/>
              <a:tailEnd/>
            </a:ln>
          </p:spPr>
          <p:txBody>
            <a:bodyPr/>
            <a:lstStyle/>
            <a:p>
              <a:pPr>
                <a:defRPr/>
              </a:pPr>
              <a:endParaRPr lang="en-US"/>
            </a:p>
          </p:txBody>
        </p:sp>
        <p:sp>
          <p:nvSpPr>
            <p:cNvPr id="19" name="Freeform 22"/>
            <p:cNvSpPr>
              <a:spLocks/>
            </p:cNvSpPr>
            <p:nvPr userDrawn="1"/>
          </p:nvSpPr>
          <p:spPr bwMode="auto">
            <a:xfrm>
              <a:off x="5380" y="3234"/>
              <a:ext cx="77" cy="78"/>
            </a:xfrm>
            <a:custGeom>
              <a:avLst/>
              <a:gdLst/>
              <a:ahLst/>
              <a:cxnLst>
                <a:cxn ang="0">
                  <a:pos x="38" y="78"/>
                </a:cxn>
                <a:cxn ang="0">
                  <a:pos x="25" y="74"/>
                </a:cxn>
                <a:cxn ang="0">
                  <a:pos x="12" y="66"/>
                </a:cxn>
                <a:cxn ang="0">
                  <a:pos x="4" y="53"/>
                </a:cxn>
                <a:cxn ang="0">
                  <a:pos x="0" y="38"/>
                </a:cxn>
                <a:cxn ang="0">
                  <a:pos x="4" y="22"/>
                </a:cxn>
                <a:cxn ang="0">
                  <a:pos x="12" y="10"/>
                </a:cxn>
                <a:cxn ang="0">
                  <a:pos x="25" y="3"/>
                </a:cxn>
                <a:cxn ang="0">
                  <a:pos x="38" y="0"/>
                </a:cxn>
                <a:cxn ang="0">
                  <a:pos x="54" y="3"/>
                </a:cxn>
                <a:cxn ang="0">
                  <a:pos x="66" y="10"/>
                </a:cxn>
                <a:cxn ang="0">
                  <a:pos x="73" y="22"/>
                </a:cxn>
                <a:cxn ang="0">
                  <a:pos x="77" y="38"/>
                </a:cxn>
                <a:cxn ang="0">
                  <a:pos x="73" y="53"/>
                </a:cxn>
                <a:cxn ang="0">
                  <a:pos x="66" y="66"/>
                </a:cxn>
                <a:cxn ang="0">
                  <a:pos x="54" y="74"/>
                </a:cxn>
                <a:cxn ang="0">
                  <a:pos x="38" y="78"/>
                </a:cxn>
              </a:cxnLst>
              <a:rect l="0" t="0" r="r" b="b"/>
              <a:pathLst>
                <a:path w="77" h="78">
                  <a:moveTo>
                    <a:pt x="38" y="78"/>
                  </a:moveTo>
                  <a:lnTo>
                    <a:pt x="25" y="74"/>
                  </a:lnTo>
                  <a:lnTo>
                    <a:pt x="12" y="66"/>
                  </a:lnTo>
                  <a:lnTo>
                    <a:pt x="4" y="53"/>
                  </a:lnTo>
                  <a:lnTo>
                    <a:pt x="0" y="38"/>
                  </a:lnTo>
                  <a:lnTo>
                    <a:pt x="4" y="22"/>
                  </a:lnTo>
                  <a:lnTo>
                    <a:pt x="12" y="10"/>
                  </a:lnTo>
                  <a:lnTo>
                    <a:pt x="25" y="3"/>
                  </a:lnTo>
                  <a:lnTo>
                    <a:pt x="38" y="0"/>
                  </a:lnTo>
                  <a:lnTo>
                    <a:pt x="54" y="3"/>
                  </a:lnTo>
                  <a:lnTo>
                    <a:pt x="66" y="10"/>
                  </a:lnTo>
                  <a:lnTo>
                    <a:pt x="73" y="22"/>
                  </a:lnTo>
                  <a:lnTo>
                    <a:pt x="77" y="38"/>
                  </a:lnTo>
                  <a:lnTo>
                    <a:pt x="73" y="53"/>
                  </a:lnTo>
                  <a:lnTo>
                    <a:pt x="66" y="66"/>
                  </a:lnTo>
                  <a:lnTo>
                    <a:pt x="54" y="74"/>
                  </a:lnTo>
                  <a:lnTo>
                    <a:pt x="38" y="78"/>
                  </a:lnTo>
                  <a:close/>
                </a:path>
              </a:pathLst>
            </a:custGeom>
            <a:solidFill>
              <a:schemeClr val="hlink">
                <a:alpha val="99001"/>
              </a:schemeClr>
            </a:solidFill>
            <a:ln w="9525">
              <a:noFill/>
              <a:round/>
              <a:headEnd/>
              <a:tailEnd/>
            </a:ln>
          </p:spPr>
          <p:txBody>
            <a:bodyPr/>
            <a:lstStyle/>
            <a:p>
              <a:pPr>
                <a:defRPr/>
              </a:pPr>
              <a:endParaRPr lang="en-US"/>
            </a:p>
          </p:txBody>
        </p:sp>
        <p:sp>
          <p:nvSpPr>
            <p:cNvPr id="20" name="Freeform 23"/>
            <p:cNvSpPr>
              <a:spLocks/>
            </p:cNvSpPr>
            <p:nvPr userDrawn="1"/>
          </p:nvSpPr>
          <p:spPr bwMode="auto">
            <a:xfrm>
              <a:off x="5668" y="3227"/>
              <a:ext cx="56" cy="55"/>
            </a:xfrm>
            <a:custGeom>
              <a:avLst/>
              <a:gdLst/>
              <a:ahLst/>
              <a:cxnLst>
                <a:cxn ang="0">
                  <a:pos x="28" y="55"/>
                </a:cxn>
                <a:cxn ang="0">
                  <a:pos x="18" y="54"/>
                </a:cxn>
                <a:cxn ang="0">
                  <a:pos x="9" y="47"/>
                </a:cxn>
                <a:cxn ang="0">
                  <a:pos x="2" y="38"/>
                </a:cxn>
                <a:cxn ang="0">
                  <a:pos x="0" y="28"/>
                </a:cxn>
                <a:cxn ang="0">
                  <a:pos x="2" y="17"/>
                </a:cxn>
                <a:cxn ang="0">
                  <a:pos x="9" y="9"/>
                </a:cxn>
                <a:cxn ang="0">
                  <a:pos x="18" y="2"/>
                </a:cxn>
                <a:cxn ang="0">
                  <a:pos x="28" y="0"/>
                </a:cxn>
                <a:cxn ang="0">
                  <a:pos x="38" y="2"/>
                </a:cxn>
                <a:cxn ang="0">
                  <a:pos x="47" y="9"/>
                </a:cxn>
                <a:cxn ang="0">
                  <a:pos x="54" y="17"/>
                </a:cxn>
                <a:cxn ang="0">
                  <a:pos x="56" y="28"/>
                </a:cxn>
                <a:cxn ang="0">
                  <a:pos x="54" y="38"/>
                </a:cxn>
                <a:cxn ang="0">
                  <a:pos x="47" y="47"/>
                </a:cxn>
                <a:cxn ang="0">
                  <a:pos x="38" y="54"/>
                </a:cxn>
                <a:cxn ang="0">
                  <a:pos x="28" y="55"/>
                </a:cxn>
              </a:cxnLst>
              <a:rect l="0" t="0" r="r" b="b"/>
              <a:pathLst>
                <a:path w="56" h="55">
                  <a:moveTo>
                    <a:pt x="28" y="55"/>
                  </a:moveTo>
                  <a:lnTo>
                    <a:pt x="18" y="54"/>
                  </a:lnTo>
                  <a:lnTo>
                    <a:pt x="9" y="47"/>
                  </a:lnTo>
                  <a:lnTo>
                    <a:pt x="2" y="38"/>
                  </a:lnTo>
                  <a:lnTo>
                    <a:pt x="0" y="28"/>
                  </a:lnTo>
                  <a:lnTo>
                    <a:pt x="2" y="17"/>
                  </a:lnTo>
                  <a:lnTo>
                    <a:pt x="9" y="9"/>
                  </a:lnTo>
                  <a:lnTo>
                    <a:pt x="18" y="2"/>
                  </a:lnTo>
                  <a:lnTo>
                    <a:pt x="28" y="0"/>
                  </a:lnTo>
                  <a:lnTo>
                    <a:pt x="38" y="2"/>
                  </a:lnTo>
                  <a:lnTo>
                    <a:pt x="47" y="9"/>
                  </a:lnTo>
                  <a:lnTo>
                    <a:pt x="54" y="17"/>
                  </a:lnTo>
                  <a:lnTo>
                    <a:pt x="56" y="28"/>
                  </a:lnTo>
                  <a:lnTo>
                    <a:pt x="54" y="38"/>
                  </a:lnTo>
                  <a:lnTo>
                    <a:pt x="47" y="47"/>
                  </a:lnTo>
                  <a:lnTo>
                    <a:pt x="38" y="54"/>
                  </a:lnTo>
                  <a:lnTo>
                    <a:pt x="28" y="55"/>
                  </a:lnTo>
                  <a:close/>
                </a:path>
              </a:pathLst>
            </a:custGeom>
            <a:solidFill>
              <a:schemeClr val="tx2"/>
            </a:solidFill>
            <a:ln w="9525">
              <a:noFill/>
              <a:round/>
              <a:headEnd/>
              <a:tailEnd/>
            </a:ln>
          </p:spPr>
          <p:txBody>
            <a:bodyPr/>
            <a:lstStyle/>
            <a:p>
              <a:pPr>
                <a:defRPr/>
              </a:pPr>
              <a:endParaRPr lang="en-US"/>
            </a:p>
          </p:txBody>
        </p:sp>
        <p:sp>
          <p:nvSpPr>
            <p:cNvPr id="21" name="Rectangle 24"/>
            <p:cNvSpPr>
              <a:spLocks noChangeArrowheads="1"/>
            </p:cNvSpPr>
            <p:nvPr userDrawn="1"/>
          </p:nvSpPr>
          <p:spPr bwMode="auto">
            <a:xfrm>
              <a:off x="4848" y="3641"/>
              <a:ext cx="1056" cy="73"/>
            </a:xfrm>
            <a:prstGeom prst="rect">
              <a:avLst/>
            </a:prstGeom>
            <a:solidFill>
              <a:schemeClr val="accent2">
                <a:alpha val="99001"/>
              </a:schemeClr>
            </a:solidFill>
            <a:ln w="9525">
              <a:noFill/>
              <a:miter lim="800000"/>
              <a:headEnd/>
              <a:tailEnd/>
            </a:ln>
          </p:spPr>
          <p:txBody>
            <a:bodyPr/>
            <a:lstStyle/>
            <a:p>
              <a:pPr>
                <a:defRPr/>
              </a:pPr>
              <a:endParaRPr lang="en-US"/>
            </a:p>
          </p:txBody>
        </p:sp>
      </p:grpSp>
      <p:sp>
        <p:nvSpPr>
          <p:cNvPr id="214018"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a:t>Click to edit Master subtitle style</a:t>
            </a:r>
          </a:p>
        </p:txBody>
      </p:sp>
      <p:sp>
        <p:nvSpPr>
          <p:cNvPr id="214028"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22"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3" name="Rectangle 4"/>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4" name="Rectangle 5"/>
          <p:cNvSpPr>
            <a:spLocks noGrp="1" noChangeArrowheads="1"/>
          </p:cNvSpPr>
          <p:nvPr>
            <p:ph type="sldNum" sz="quarter" idx="12"/>
          </p:nvPr>
        </p:nvSpPr>
        <p:spPr>
          <a:xfrm>
            <a:off x="6553200" y="6248400"/>
            <a:ext cx="1905000" cy="457200"/>
          </a:xfrm>
        </p:spPr>
        <p:txBody>
          <a:bodyPr/>
          <a:lstStyle>
            <a:lvl1pPr>
              <a:defRPr/>
            </a:lvl1pPr>
          </a:lstStyle>
          <a:p>
            <a:pPr>
              <a:defRPr/>
            </a:pPr>
            <a:fld id="{4FDAFD9E-F9EF-4A65-8AD1-692E8B7EAD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3F60B4B-E6B9-4702-B74E-624D3EC123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DB1228D-B41D-4CA2-B1B1-46186F8D326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56163" y="1981200"/>
            <a:ext cx="3754437" cy="4114800"/>
          </a:xfrm>
        </p:spPr>
        <p:txBody>
          <a:bodyPr/>
          <a:lstStyle/>
          <a:p>
            <a:pPr lvl="0"/>
            <a:endParaRPr lang="en-US" noProof="0" smtClean="0"/>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A0FB472-FC25-4B7E-8CAE-C889F3DF8D1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1AD1F23-ECC7-4184-9704-9C74362D3E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C5A90CE-8FD0-4450-89D9-9EC8C23E9CD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FEE3F80-AE16-4A10-905C-5706B9273CF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73E71250-9404-4E32-B90F-244B696D335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D9C59445-BC8A-4303-964A-FBA812E085C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B2220A1D-031A-469E-8A28-8C81EBDFFDD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62F9386-F807-465A-A3A2-257E7218D6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EA1FD86-D10B-498A-B06C-0556A598237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212995"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2998"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212999"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213000"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6EC7F9A1-CF44-4E33-844C-567A77F383EE}" type="slidenum">
              <a:rPr lang="en-US"/>
              <a:pPr>
                <a:defRPr/>
              </a:pPr>
              <a:t>‹#›</a:t>
            </a:fld>
            <a:endParaRPr lang="en-US"/>
          </a:p>
        </p:txBody>
      </p:sp>
      <p:sp>
        <p:nvSpPr>
          <p:cNvPr id="213001" name="Freeform 9"/>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accent2"/>
            </a:solidFill>
            <a:miter lim="800000"/>
            <a:headEnd/>
            <a:tailEnd/>
          </a:ln>
        </p:spPr>
        <p:txBody>
          <a:bodyPr/>
          <a:lstStyle/>
          <a:p>
            <a:pPr>
              <a:defRPr/>
            </a:pPr>
            <a:endParaRPr lang="en-US"/>
          </a:p>
        </p:txBody>
      </p:sp>
      <p:sp>
        <p:nvSpPr>
          <p:cNvPr id="213002" name="Freeform 10"/>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a:p>
        </p:txBody>
      </p:sp>
      <p:grpSp>
        <p:nvGrpSpPr>
          <p:cNvPr id="1035" name="Group 11"/>
          <p:cNvGrpSpPr>
            <a:grpSpLocks/>
          </p:cNvGrpSpPr>
          <p:nvPr userDrawn="1"/>
        </p:nvGrpSpPr>
        <p:grpSpPr bwMode="auto">
          <a:xfrm rot="10800000">
            <a:off x="0" y="228600"/>
            <a:ext cx="1676400" cy="773113"/>
            <a:chOff x="4848" y="3227"/>
            <a:chExt cx="1056" cy="487"/>
          </a:xfrm>
        </p:grpSpPr>
        <p:sp>
          <p:nvSpPr>
            <p:cNvPr id="213004" name="Freeform 12"/>
            <p:cNvSpPr>
              <a:spLocks/>
            </p:cNvSpPr>
            <p:nvPr userDrawn="1"/>
          </p:nvSpPr>
          <p:spPr bwMode="auto">
            <a:xfrm>
              <a:off x="4885" y="3423"/>
              <a:ext cx="153" cy="154"/>
            </a:xfrm>
            <a:custGeom>
              <a:avLst/>
              <a:gdLst/>
              <a:ahLst/>
              <a:cxnLst>
                <a:cxn ang="0">
                  <a:pos x="76" y="154"/>
                </a:cxn>
                <a:cxn ang="0">
                  <a:pos x="61" y="152"/>
                </a:cxn>
                <a:cxn ang="0">
                  <a:pos x="47" y="147"/>
                </a:cxn>
                <a:cxn ang="0">
                  <a:pos x="35" y="140"/>
                </a:cxn>
                <a:cxn ang="0">
                  <a:pos x="22" y="132"/>
                </a:cxn>
                <a:cxn ang="0">
                  <a:pos x="14" y="119"/>
                </a:cxn>
                <a:cxn ang="0">
                  <a:pos x="7" y="107"/>
                </a:cxn>
                <a:cxn ang="0">
                  <a:pos x="2" y="92"/>
                </a:cxn>
                <a:cxn ang="0">
                  <a:pos x="0" y="76"/>
                </a:cxn>
                <a:cxn ang="0">
                  <a:pos x="2" y="61"/>
                </a:cxn>
                <a:cxn ang="0">
                  <a:pos x="7" y="47"/>
                </a:cxn>
                <a:cxn ang="0">
                  <a:pos x="14" y="35"/>
                </a:cxn>
                <a:cxn ang="0">
                  <a:pos x="22" y="23"/>
                </a:cxn>
                <a:cxn ang="0">
                  <a:pos x="35" y="14"/>
                </a:cxn>
                <a:cxn ang="0">
                  <a:pos x="47" y="6"/>
                </a:cxn>
                <a:cxn ang="0">
                  <a:pos x="61" y="2"/>
                </a:cxn>
                <a:cxn ang="0">
                  <a:pos x="76" y="0"/>
                </a:cxn>
                <a:cxn ang="0">
                  <a:pos x="92" y="2"/>
                </a:cxn>
                <a:cxn ang="0">
                  <a:pos x="106" y="6"/>
                </a:cxn>
                <a:cxn ang="0">
                  <a:pos x="118" y="14"/>
                </a:cxn>
                <a:cxn ang="0">
                  <a:pos x="130" y="23"/>
                </a:cxn>
                <a:cxn ang="0">
                  <a:pos x="139" y="35"/>
                </a:cxn>
                <a:cxn ang="0">
                  <a:pos x="147" y="47"/>
                </a:cxn>
                <a:cxn ang="0">
                  <a:pos x="151" y="61"/>
                </a:cxn>
                <a:cxn ang="0">
                  <a:pos x="153" y="76"/>
                </a:cxn>
                <a:cxn ang="0">
                  <a:pos x="151" y="92"/>
                </a:cxn>
                <a:cxn ang="0">
                  <a:pos x="147" y="107"/>
                </a:cxn>
                <a:cxn ang="0">
                  <a:pos x="139" y="119"/>
                </a:cxn>
                <a:cxn ang="0">
                  <a:pos x="130" y="132"/>
                </a:cxn>
                <a:cxn ang="0">
                  <a:pos x="118" y="140"/>
                </a:cxn>
                <a:cxn ang="0">
                  <a:pos x="106" y="147"/>
                </a:cxn>
                <a:cxn ang="0">
                  <a:pos x="92" y="152"/>
                </a:cxn>
                <a:cxn ang="0">
                  <a:pos x="76" y="154"/>
                </a:cxn>
              </a:cxnLst>
              <a:rect l="0" t="0" r="r" b="b"/>
              <a:pathLst>
                <a:path w="153" h="154">
                  <a:moveTo>
                    <a:pt x="76" y="154"/>
                  </a:moveTo>
                  <a:lnTo>
                    <a:pt x="61" y="152"/>
                  </a:lnTo>
                  <a:lnTo>
                    <a:pt x="47" y="147"/>
                  </a:lnTo>
                  <a:lnTo>
                    <a:pt x="35" y="140"/>
                  </a:lnTo>
                  <a:lnTo>
                    <a:pt x="22" y="132"/>
                  </a:lnTo>
                  <a:lnTo>
                    <a:pt x="14" y="119"/>
                  </a:lnTo>
                  <a:lnTo>
                    <a:pt x="7" y="107"/>
                  </a:lnTo>
                  <a:lnTo>
                    <a:pt x="2" y="92"/>
                  </a:lnTo>
                  <a:lnTo>
                    <a:pt x="0" y="76"/>
                  </a:lnTo>
                  <a:lnTo>
                    <a:pt x="2" y="61"/>
                  </a:lnTo>
                  <a:lnTo>
                    <a:pt x="7" y="47"/>
                  </a:lnTo>
                  <a:lnTo>
                    <a:pt x="14" y="35"/>
                  </a:lnTo>
                  <a:lnTo>
                    <a:pt x="22" y="23"/>
                  </a:lnTo>
                  <a:lnTo>
                    <a:pt x="35" y="14"/>
                  </a:lnTo>
                  <a:lnTo>
                    <a:pt x="47" y="6"/>
                  </a:lnTo>
                  <a:lnTo>
                    <a:pt x="61" y="2"/>
                  </a:lnTo>
                  <a:lnTo>
                    <a:pt x="76" y="0"/>
                  </a:lnTo>
                  <a:lnTo>
                    <a:pt x="92" y="2"/>
                  </a:lnTo>
                  <a:lnTo>
                    <a:pt x="106" y="6"/>
                  </a:lnTo>
                  <a:lnTo>
                    <a:pt x="118" y="14"/>
                  </a:lnTo>
                  <a:lnTo>
                    <a:pt x="130" y="23"/>
                  </a:lnTo>
                  <a:lnTo>
                    <a:pt x="139" y="35"/>
                  </a:lnTo>
                  <a:lnTo>
                    <a:pt x="147" y="47"/>
                  </a:lnTo>
                  <a:lnTo>
                    <a:pt x="151" y="61"/>
                  </a:lnTo>
                  <a:lnTo>
                    <a:pt x="153" y="76"/>
                  </a:lnTo>
                  <a:lnTo>
                    <a:pt x="151" y="92"/>
                  </a:lnTo>
                  <a:lnTo>
                    <a:pt x="147" y="107"/>
                  </a:lnTo>
                  <a:lnTo>
                    <a:pt x="139" y="119"/>
                  </a:lnTo>
                  <a:lnTo>
                    <a:pt x="130" y="132"/>
                  </a:lnTo>
                  <a:lnTo>
                    <a:pt x="118" y="140"/>
                  </a:lnTo>
                  <a:lnTo>
                    <a:pt x="106" y="147"/>
                  </a:lnTo>
                  <a:lnTo>
                    <a:pt x="92" y="152"/>
                  </a:lnTo>
                  <a:lnTo>
                    <a:pt x="76" y="154"/>
                  </a:lnTo>
                  <a:close/>
                </a:path>
              </a:pathLst>
            </a:custGeom>
            <a:solidFill>
              <a:schemeClr val="accent1"/>
            </a:solidFill>
            <a:ln w="9525">
              <a:noFill/>
              <a:round/>
              <a:headEnd/>
              <a:tailEnd/>
            </a:ln>
          </p:spPr>
          <p:txBody>
            <a:bodyPr/>
            <a:lstStyle/>
            <a:p>
              <a:pPr>
                <a:defRPr/>
              </a:pPr>
              <a:endParaRPr lang="en-US"/>
            </a:p>
          </p:txBody>
        </p:sp>
        <p:sp>
          <p:nvSpPr>
            <p:cNvPr id="213005" name="Freeform 13"/>
            <p:cNvSpPr>
              <a:spLocks/>
            </p:cNvSpPr>
            <p:nvPr userDrawn="1"/>
          </p:nvSpPr>
          <p:spPr bwMode="auto">
            <a:xfrm>
              <a:off x="5121" y="3298"/>
              <a:ext cx="107" cy="107"/>
            </a:xfrm>
            <a:custGeom>
              <a:avLst/>
              <a:gdLst/>
              <a:ahLst/>
              <a:cxnLst>
                <a:cxn ang="0">
                  <a:pos x="54" y="107"/>
                </a:cxn>
                <a:cxn ang="0">
                  <a:pos x="43" y="105"/>
                </a:cxn>
                <a:cxn ang="0">
                  <a:pos x="33" y="103"/>
                </a:cxn>
                <a:cxn ang="0">
                  <a:pos x="24" y="98"/>
                </a:cxn>
                <a:cxn ang="0">
                  <a:pos x="15" y="91"/>
                </a:cxn>
                <a:cxn ang="0">
                  <a:pos x="8" y="83"/>
                </a:cxn>
                <a:cxn ang="0">
                  <a:pos x="3" y="74"/>
                </a:cxn>
                <a:cxn ang="0">
                  <a:pos x="2" y="64"/>
                </a:cxn>
                <a:cxn ang="0">
                  <a:pos x="0" y="53"/>
                </a:cxn>
                <a:cxn ang="0">
                  <a:pos x="2" y="43"/>
                </a:cxn>
                <a:cxn ang="0">
                  <a:pos x="3" y="33"/>
                </a:cxn>
                <a:cxn ang="0">
                  <a:pos x="8" y="24"/>
                </a:cxn>
                <a:cxn ang="0">
                  <a:pos x="15" y="15"/>
                </a:cxn>
                <a:cxn ang="0">
                  <a:pos x="24" y="8"/>
                </a:cxn>
                <a:cxn ang="0">
                  <a:pos x="33" y="3"/>
                </a:cxn>
                <a:cxn ang="0">
                  <a:pos x="43" y="2"/>
                </a:cxn>
                <a:cxn ang="0">
                  <a:pos x="54" y="0"/>
                </a:cxn>
                <a:cxn ang="0">
                  <a:pos x="64" y="2"/>
                </a:cxn>
                <a:cxn ang="0">
                  <a:pos x="74" y="3"/>
                </a:cxn>
                <a:cxn ang="0">
                  <a:pos x="83" y="8"/>
                </a:cxn>
                <a:cxn ang="0">
                  <a:pos x="92" y="15"/>
                </a:cxn>
                <a:cxn ang="0">
                  <a:pos x="99" y="24"/>
                </a:cxn>
                <a:cxn ang="0">
                  <a:pos x="104" y="33"/>
                </a:cxn>
                <a:cxn ang="0">
                  <a:pos x="106" y="43"/>
                </a:cxn>
                <a:cxn ang="0">
                  <a:pos x="107" y="53"/>
                </a:cxn>
                <a:cxn ang="0">
                  <a:pos x="106" y="64"/>
                </a:cxn>
                <a:cxn ang="0">
                  <a:pos x="104" y="74"/>
                </a:cxn>
                <a:cxn ang="0">
                  <a:pos x="99" y="83"/>
                </a:cxn>
                <a:cxn ang="0">
                  <a:pos x="92" y="91"/>
                </a:cxn>
                <a:cxn ang="0">
                  <a:pos x="83" y="98"/>
                </a:cxn>
                <a:cxn ang="0">
                  <a:pos x="74" y="103"/>
                </a:cxn>
                <a:cxn ang="0">
                  <a:pos x="64" y="105"/>
                </a:cxn>
                <a:cxn ang="0">
                  <a:pos x="54" y="107"/>
                </a:cxn>
              </a:cxnLst>
              <a:rect l="0" t="0" r="r" b="b"/>
              <a:pathLst>
                <a:path w="107" h="107">
                  <a:moveTo>
                    <a:pt x="54" y="107"/>
                  </a:moveTo>
                  <a:lnTo>
                    <a:pt x="43" y="105"/>
                  </a:lnTo>
                  <a:lnTo>
                    <a:pt x="33" y="103"/>
                  </a:lnTo>
                  <a:lnTo>
                    <a:pt x="24" y="98"/>
                  </a:lnTo>
                  <a:lnTo>
                    <a:pt x="15" y="91"/>
                  </a:lnTo>
                  <a:lnTo>
                    <a:pt x="8" y="83"/>
                  </a:lnTo>
                  <a:lnTo>
                    <a:pt x="3" y="74"/>
                  </a:lnTo>
                  <a:lnTo>
                    <a:pt x="2" y="64"/>
                  </a:lnTo>
                  <a:lnTo>
                    <a:pt x="0" y="53"/>
                  </a:lnTo>
                  <a:lnTo>
                    <a:pt x="2" y="43"/>
                  </a:lnTo>
                  <a:lnTo>
                    <a:pt x="3" y="33"/>
                  </a:lnTo>
                  <a:lnTo>
                    <a:pt x="8" y="24"/>
                  </a:lnTo>
                  <a:lnTo>
                    <a:pt x="15" y="15"/>
                  </a:lnTo>
                  <a:lnTo>
                    <a:pt x="24" y="8"/>
                  </a:lnTo>
                  <a:lnTo>
                    <a:pt x="33" y="3"/>
                  </a:lnTo>
                  <a:lnTo>
                    <a:pt x="43" y="2"/>
                  </a:lnTo>
                  <a:lnTo>
                    <a:pt x="54" y="0"/>
                  </a:lnTo>
                  <a:lnTo>
                    <a:pt x="64" y="2"/>
                  </a:lnTo>
                  <a:lnTo>
                    <a:pt x="74" y="3"/>
                  </a:lnTo>
                  <a:lnTo>
                    <a:pt x="83" y="8"/>
                  </a:lnTo>
                  <a:lnTo>
                    <a:pt x="92" y="15"/>
                  </a:lnTo>
                  <a:lnTo>
                    <a:pt x="99" y="24"/>
                  </a:lnTo>
                  <a:lnTo>
                    <a:pt x="104" y="33"/>
                  </a:lnTo>
                  <a:lnTo>
                    <a:pt x="106" y="43"/>
                  </a:lnTo>
                  <a:lnTo>
                    <a:pt x="107" y="53"/>
                  </a:lnTo>
                  <a:lnTo>
                    <a:pt x="106" y="64"/>
                  </a:lnTo>
                  <a:lnTo>
                    <a:pt x="104" y="74"/>
                  </a:lnTo>
                  <a:lnTo>
                    <a:pt x="99" y="83"/>
                  </a:lnTo>
                  <a:lnTo>
                    <a:pt x="92" y="91"/>
                  </a:lnTo>
                  <a:lnTo>
                    <a:pt x="83" y="98"/>
                  </a:lnTo>
                  <a:lnTo>
                    <a:pt x="74" y="103"/>
                  </a:lnTo>
                  <a:lnTo>
                    <a:pt x="64" y="105"/>
                  </a:lnTo>
                  <a:lnTo>
                    <a:pt x="54" y="107"/>
                  </a:lnTo>
                  <a:close/>
                </a:path>
              </a:pathLst>
            </a:custGeom>
            <a:solidFill>
              <a:srgbClr val="FF0000"/>
            </a:solidFill>
            <a:ln w="9525">
              <a:noFill/>
              <a:round/>
              <a:headEnd/>
              <a:tailEnd/>
            </a:ln>
          </p:spPr>
          <p:txBody>
            <a:bodyPr/>
            <a:lstStyle/>
            <a:p>
              <a:pPr>
                <a:defRPr/>
              </a:pPr>
              <a:endParaRPr lang="en-US"/>
            </a:p>
          </p:txBody>
        </p:sp>
        <p:sp>
          <p:nvSpPr>
            <p:cNvPr id="213006" name="Freeform 14"/>
            <p:cNvSpPr>
              <a:spLocks/>
            </p:cNvSpPr>
            <p:nvPr userDrawn="1"/>
          </p:nvSpPr>
          <p:spPr bwMode="auto">
            <a:xfrm>
              <a:off x="5384" y="3230"/>
              <a:ext cx="77" cy="78"/>
            </a:xfrm>
            <a:custGeom>
              <a:avLst/>
              <a:gdLst/>
              <a:ahLst/>
              <a:cxnLst>
                <a:cxn ang="0">
                  <a:pos x="38" y="78"/>
                </a:cxn>
                <a:cxn ang="0">
                  <a:pos x="25" y="74"/>
                </a:cxn>
                <a:cxn ang="0">
                  <a:pos x="12" y="66"/>
                </a:cxn>
                <a:cxn ang="0">
                  <a:pos x="4" y="53"/>
                </a:cxn>
                <a:cxn ang="0">
                  <a:pos x="0" y="38"/>
                </a:cxn>
                <a:cxn ang="0">
                  <a:pos x="4" y="22"/>
                </a:cxn>
                <a:cxn ang="0">
                  <a:pos x="12" y="10"/>
                </a:cxn>
                <a:cxn ang="0">
                  <a:pos x="25" y="3"/>
                </a:cxn>
                <a:cxn ang="0">
                  <a:pos x="38" y="0"/>
                </a:cxn>
                <a:cxn ang="0">
                  <a:pos x="54" y="3"/>
                </a:cxn>
                <a:cxn ang="0">
                  <a:pos x="66" y="10"/>
                </a:cxn>
                <a:cxn ang="0">
                  <a:pos x="73" y="22"/>
                </a:cxn>
                <a:cxn ang="0">
                  <a:pos x="77" y="38"/>
                </a:cxn>
                <a:cxn ang="0">
                  <a:pos x="73" y="53"/>
                </a:cxn>
                <a:cxn ang="0">
                  <a:pos x="66" y="66"/>
                </a:cxn>
                <a:cxn ang="0">
                  <a:pos x="54" y="74"/>
                </a:cxn>
                <a:cxn ang="0">
                  <a:pos x="38" y="78"/>
                </a:cxn>
              </a:cxnLst>
              <a:rect l="0" t="0" r="r" b="b"/>
              <a:pathLst>
                <a:path w="77" h="78">
                  <a:moveTo>
                    <a:pt x="38" y="78"/>
                  </a:moveTo>
                  <a:lnTo>
                    <a:pt x="25" y="74"/>
                  </a:lnTo>
                  <a:lnTo>
                    <a:pt x="12" y="66"/>
                  </a:lnTo>
                  <a:lnTo>
                    <a:pt x="4" y="53"/>
                  </a:lnTo>
                  <a:lnTo>
                    <a:pt x="0" y="38"/>
                  </a:lnTo>
                  <a:lnTo>
                    <a:pt x="4" y="22"/>
                  </a:lnTo>
                  <a:lnTo>
                    <a:pt x="12" y="10"/>
                  </a:lnTo>
                  <a:lnTo>
                    <a:pt x="25" y="3"/>
                  </a:lnTo>
                  <a:lnTo>
                    <a:pt x="38" y="0"/>
                  </a:lnTo>
                  <a:lnTo>
                    <a:pt x="54" y="3"/>
                  </a:lnTo>
                  <a:lnTo>
                    <a:pt x="66" y="10"/>
                  </a:lnTo>
                  <a:lnTo>
                    <a:pt x="73" y="22"/>
                  </a:lnTo>
                  <a:lnTo>
                    <a:pt x="77" y="38"/>
                  </a:lnTo>
                  <a:lnTo>
                    <a:pt x="73" y="53"/>
                  </a:lnTo>
                  <a:lnTo>
                    <a:pt x="66" y="66"/>
                  </a:lnTo>
                  <a:lnTo>
                    <a:pt x="54" y="74"/>
                  </a:lnTo>
                  <a:lnTo>
                    <a:pt x="38" y="78"/>
                  </a:lnTo>
                  <a:close/>
                </a:path>
              </a:pathLst>
            </a:custGeom>
            <a:solidFill>
              <a:schemeClr val="hlink">
                <a:alpha val="99001"/>
              </a:schemeClr>
            </a:solidFill>
            <a:ln w="9525">
              <a:noFill/>
              <a:round/>
              <a:headEnd/>
              <a:tailEnd/>
            </a:ln>
          </p:spPr>
          <p:txBody>
            <a:bodyPr/>
            <a:lstStyle/>
            <a:p>
              <a:pPr>
                <a:defRPr/>
              </a:pPr>
              <a:endParaRPr lang="en-US"/>
            </a:p>
          </p:txBody>
        </p:sp>
        <p:sp>
          <p:nvSpPr>
            <p:cNvPr id="213007" name="Freeform 15"/>
            <p:cNvSpPr>
              <a:spLocks/>
            </p:cNvSpPr>
            <p:nvPr userDrawn="1"/>
          </p:nvSpPr>
          <p:spPr bwMode="auto">
            <a:xfrm>
              <a:off x="5672" y="3227"/>
              <a:ext cx="56" cy="55"/>
            </a:xfrm>
            <a:custGeom>
              <a:avLst/>
              <a:gdLst/>
              <a:ahLst/>
              <a:cxnLst>
                <a:cxn ang="0">
                  <a:pos x="28" y="55"/>
                </a:cxn>
                <a:cxn ang="0">
                  <a:pos x="18" y="54"/>
                </a:cxn>
                <a:cxn ang="0">
                  <a:pos x="9" y="47"/>
                </a:cxn>
                <a:cxn ang="0">
                  <a:pos x="2" y="38"/>
                </a:cxn>
                <a:cxn ang="0">
                  <a:pos x="0" y="28"/>
                </a:cxn>
                <a:cxn ang="0">
                  <a:pos x="2" y="17"/>
                </a:cxn>
                <a:cxn ang="0">
                  <a:pos x="9" y="9"/>
                </a:cxn>
                <a:cxn ang="0">
                  <a:pos x="18" y="2"/>
                </a:cxn>
                <a:cxn ang="0">
                  <a:pos x="28" y="0"/>
                </a:cxn>
                <a:cxn ang="0">
                  <a:pos x="38" y="2"/>
                </a:cxn>
                <a:cxn ang="0">
                  <a:pos x="47" y="9"/>
                </a:cxn>
                <a:cxn ang="0">
                  <a:pos x="54" y="17"/>
                </a:cxn>
                <a:cxn ang="0">
                  <a:pos x="56" y="28"/>
                </a:cxn>
                <a:cxn ang="0">
                  <a:pos x="54" y="38"/>
                </a:cxn>
                <a:cxn ang="0">
                  <a:pos x="47" y="47"/>
                </a:cxn>
                <a:cxn ang="0">
                  <a:pos x="38" y="54"/>
                </a:cxn>
                <a:cxn ang="0">
                  <a:pos x="28" y="55"/>
                </a:cxn>
              </a:cxnLst>
              <a:rect l="0" t="0" r="r" b="b"/>
              <a:pathLst>
                <a:path w="56" h="55">
                  <a:moveTo>
                    <a:pt x="28" y="55"/>
                  </a:moveTo>
                  <a:lnTo>
                    <a:pt x="18" y="54"/>
                  </a:lnTo>
                  <a:lnTo>
                    <a:pt x="9" y="47"/>
                  </a:lnTo>
                  <a:lnTo>
                    <a:pt x="2" y="38"/>
                  </a:lnTo>
                  <a:lnTo>
                    <a:pt x="0" y="28"/>
                  </a:lnTo>
                  <a:lnTo>
                    <a:pt x="2" y="17"/>
                  </a:lnTo>
                  <a:lnTo>
                    <a:pt x="9" y="9"/>
                  </a:lnTo>
                  <a:lnTo>
                    <a:pt x="18" y="2"/>
                  </a:lnTo>
                  <a:lnTo>
                    <a:pt x="28" y="0"/>
                  </a:lnTo>
                  <a:lnTo>
                    <a:pt x="38" y="2"/>
                  </a:lnTo>
                  <a:lnTo>
                    <a:pt x="47" y="9"/>
                  </a:lnTo>
                  <a:lnTo>
                    <a:pt x="54" y="17"/>
                  </a:lnTo>
                  <a:lnTo>
                    <a:pt x="56" y="28"/>
                  </a:lnTo>
                  <a:lnTo>
                    <a:pt x="54" y="38"/>
                  </a:lnTo>
                  <a:lnTo>
                    <a:pt x="47" y="47"/>
                  </a:lnTo>
                  <a:lnTo>
                    <a:pt x="38" y="54"/>
                  </a:lnTo>
                  <a:lnTo>
                    <a:pt x="28" y="55"/>
                  </a:lnTo>
                  <a:close/>
                </a:path>
              </a:pathLst>
            </a:custGeom>
            <a:solidFill>
              <a:schemeClr val="tx2"/>
            </a:solidFill>
            <a:ln w="9525">
              <a:noFill/>
              <a:round/>
              <a:headEnd/>
              <a:tailEnd/>
            </a:ln>
          </p:spPr>
          <p:txBody>
            <a:bodyPr/>
            <a:lstStyle/>
            <a:p>
              <a:pPr>
                <a:defRPr/>
              </a:pPr>
              <a:endParaRPr lang="en-US"/>
            </a:p>
          </p:txBody>
        </p:sp>
        <p:sp>
          <p:nvSpPr>
            <p:cNvPr id="213008" name="Rectangle 16"/>
            <p:cNvSpPr>
              <a:spLocks noChangeArrowheads="1"/>
            </p:cNvSpPr>
            <p:nvPr userDrawn="1"/>
          </p:nvSpPr>
          <p:spPr bwMode="auto">
            <a:xfrm>
              <a:off x="4852" y="3641"/>
              <a:ext cx="1056" cy="73"/>
            </a:xfrm>
            <a:prstGeom prst="rect">
              <a:avLst/>
            </a:prstGeom>
            <a:solidFill>
              <a:schemeClr val="accent2">
                <a:alpha val="99001"/>
              </a:schemeClr>
            </a:solidFill>
            <a:ln w="9525">
              <a:noFill/>
              <a:miter lim="800000"/>
              <a:headEnd/>
              <a:tailEnd/>
            </a:ln>
          </p:spPr>
          <p:txBody>
            <a:bodyPr/>
            <a:lstStyle/>
            <a:p>
              <a:pPr>
                <a:defRPr/>
              </a:pPr>
              <a:endParaRPr lang="en-US"/>
            </a:p>
          </p:txBody>
        </p:sp>
      </p:grpSp>
      <p:grpSp>
        <p:nvGrpSpPr>
          <p:cNvPr id="1036" name="Group 17"/>
          <p:cNvGrpSpPr>
            <a:grpSpLocks/>
          </p:cNvGrpSpPr>
          <p:nvPr userDrawn="1"/>
        </p:nvGrpSpPr>
        <p:grpSpPr bwMode="auto">
          <a:xfrm>
            <a:off x="7467600" y="5856288"/>
            <a:ext cx="1676400" cy="773112"/>
            <a:chOff x="4848" y="3227"/>
            <a:chExt cx="1056" cy="487"/>
          </a:xfrm>
        </p:grpSpPr>
        <p:sp>
          <p:nvSpPr>
            <p:cNvPr id="213010" name="Freeform 18"/>
            <p:cNvSpPr>
              <a:spLocks/>
            </p:cNvSpPr>
            <p:nvPr userDrawn="1"/>
          </p:nvSpPr>
          <p:spPr bwMode="auto">
            <a:xfrm>
              <a:off x="4881" y="3427"/>
              <a:ext cx="153" cy="154"/>
            </a:xfrm>
            <a:custGeom>
              <a:avLst/>
              <a:gdLst/>
              <a:ahLst/>
              <a:cxnLst>
                <a:cxn ang="0">
                  <a:pos x="76" y="154"/>
                </a:cxn>
                <a:cxn ang="0">
                  <a:pos x="61" y="152"/>
                </a:cxn>
                <a:cxn ang="0">
                  <a:pos x="47" y="147"/>
                </a:cxn>
                <a:cxn ang="0">
                  <a:pos x="35" y="140"/>
                </a:cxn>
                <a:cxn ang="0">
                  <a:pos x="22" y="132"/>
                </a:cxn>
                <a:cxn ang="0">
                  <a:pos x="14" y="119"/>
                </a:cxn>
                <a:cxn ang="0">
                  <a:pos x="7" y="107"/>
                </a:cxn>
                <a:cxn ang="0">
                  <a:pos x="2" y="92"/>
                </a:cxn>
                <a:cxn ang="0">
                  <a:pos x="0" y="76"/>
                </a:cxn>
                <a:cxn ang="0">
                  <a:pos x="2" y="61"/>
                </a:cxn>
                <a:cxn ang="0">
                  <a:pos x="7" y="47"/>
                </a:cxn>
                <a:cxn ang="0">
                  <a:pos x="14" y="35"/>
                </a:cxn>
                <a:cxn ang="0">
                  <a:pos x="22" y="23"/>
                </a:cxn>
                <a:cxn ang="0">
                  <a:pos x="35" y="14"/>
                </a:cxn>
                <a:cxn ang="0">
                  <a:pos x="47" y="6"/>
                </a:cxn>
                <a:cxn ang="0">
                  <a:pos x="61" y="2"/>
                </a:cxn>
                <a:cxn ang="0">
                  <a:pos x="76" y="0"/>
                </a:cxn>
                <a:cxn ang="0">
                  <a:pos x="92" y="2"/>
                </a:cxn>
                <a:cxn ang="0">
                  <a:pos x="106" y="6"/>
                </a:cxn>
                <a:cxn ang="0">
                  <a:pos x="118" y="14"/>
                </a:cxn>
                <a:cxn ang="0">
                  <a:pos x="130" y="23"/>
                </a:cxn>
                <a:cxn ang="0">
                  <a:pos x="139" y="35"/>
                </a:cxn>
                <a:cxn ang="0">
                  <a:pos x="147" y="47"/>
                </a:cxn>
                <a:cxn ang="0">
                  <a:pos x="151" y="61"/>
                </a:cxn>
                <a:cxn ang="0">
                  <a:pos x="153" y="76"/>
                </a:cxn>
                <a:cxn ang="0">
                  <a:pos x="151" y="92"/>
                </a:cxn>
                <a:cxn ang="0">
                  <a:pos x="147" y="107"/>
                </a:cxn>
                <a:cxn ang="0">
                  <a:pos x="139" y="119"/>
                </a:cxn>
                <a:cxn ang="0">
                  <a:pos x="130" y="132"/>
                </a:cxn>
                <a:cxn ang="0">
                  <a:pos x="118" y="140"/>
                </a:cxn>
                <a:cxn ang="0">
                  <a:pos x="106" y="147"/>
                </a:cxn>
                <a:cxn ang="0">
                  <a:pos x="92" y="152"/>
                </a:cxn>
                <a:cxn ang="0">
                  <a:pos x="76" y="154"/>
                </a:cxn>
              </a:cxnLst>
              <a:rect l="0" t="0" r="r" b="b"/>
              <a:pathLst>
                <a:path w="153" h="154">
                  <a:moveTo>
                    <a:pt x="76" y="154"/>
                  </a:moveTo>
                  <a:lnTo>
                    <a:pt x="61" y="152"/>
                  </a:lnTo>
                  <a:lnTo>
                    <a:pt x="47" y="147"/>
                  </a:lnTo>
                  <a:lnTo>
                    <a:pt x="35" y="140"/>
                  </a:lnTo>
                  <a:lnTo>
                    <a:pt x="22" y="132"/>
                  </a:lnTo>
                  <a:lnTo>
                    <a:pt x="14" y="119"/>
                  </a:lnTo>
                  <a:lnTo>
                    <a:pt x="7" y="107"/>
                  </a:lnTo>
                  <a:lnTo>
                    <a:pt x="2" y="92"/>
                  </a:lnTo>
                  <a:lnTo>
                    <a:pt x="0" y="76"/>
                  </a:lnTo>
                  <a:lnTo>
                    <a:pt x="2" y="61"/>
                  </a:lnTo>
                  <a:lnTo>
                    <a:pt x="7" y="47"/>
                  </a:lnTo>
                  <a:lnTo>
                    <a:pt x="14" y="35"/>
                  </a:lnTo>
                  <a:lnTo>
                    <a:pt x="22" y="23"/>
                  </a:lnTo>
                  <a:lnTo>
                    <a:pt x="35" y="14"/>
                  </a:lnTo>
                  <a:lnTo>
                    <a:pt x="47" y="6"/>
                  </a:lnTo>
                  <a:lnTo>
                    <a:pt x="61" y="2"/>
                  </a:lnTo>
                  <a:lnTo>
                    <a:pt x="76" y="0"/>
                  </a:lnTo>
                  <a:lnTo>
                    <a:pt x="92" y="2"/>
                  </a:lnTo>
                  <a:lnTo>
                    <a:pt x="106" y="6"/>
                  </a:lnTo>
                  <a:lnTo>
                    <a:pt x="118" y="14"/>
                  </a:lnTo>
                  <a:lnTo>
                    <a:pt x="130" y="23"/>
                  </a:lnTo>
                  <a:lnTo>
                    <a:pt x="139" y="35"/>
                  </a:lnTo>
                  <a:lnTo>
                    <a:pt x="147" y="47"/>
                  </a:lnTo>
                  <a:lnTo>
                    <a:pt x="151" y="61"/>
                  </a:lnTo>
                  <a:lnTo>
                    <a:pt x="153" y="76"/>
                  </a:lnTo>
                  <a:lnTo>
                    <a:pt x="151" y="92"/>
                  </a:lnTo>
                  <a:lnTo>
                    <a:pt x="147" y="107"/>
                  </a:lnTo>
                  <a:lnTo>
                    <a:pt x="139" y="119"/>
                  </a:lnTo>
                  <a:lnTo>
                    <a:pt x="130" y="132"/>
                  </a:lnTo>
                  <a:lnTo>
                    <a:pt x="118" y="140"/>
                  </a:lnTo>
                  <a:lnTo>
                    <a:pt x="106" y="147"/>
                  </a:lnTo>
                  <a:lnTo>
                    <a:pt x="92" y="152"/>
                  </a:lnTo>
                  <a:lnTo>
                    <a:pt x="76" y="154"/>
                  </a:lnTo>
                  <a:close/>
                </a:path>
              </a:pathLst>
            </a:custGeom>
            <a:solidFill>
              <a:schemeClr val="accent1"/>
            </a:solidFill>
            <a:ln w="9525">
              <a:noFill/>
              <a:round/>
              <a:headEnd/>
              <a:tailEnd/>
            </a:ln>
          </p:spPr>
          <p:txBody>
            <a:bodyPr/>
            <a:lstStyle/>
            <a:p>
              <a:pPr>
                <a:defRPr/>
              </a:pPr>
              <a:endParaRPr lang="en-US"/>
            </a:p>
          </p:txBody>
        </p:sp>
        <p:sp>
          <p:nvSpPr>
            <p:cNvPr id="213011" name="Freeform 19"/>
            <p:cNvSpPr>
              <a:spLocks/>
            </p:cNvSpPr>
            <p:nvPr userDrawn="1"/>
          </p:nvSpPr>
          <p:spPr bwMode="auto">
            <a:xfrm>
              <a:off x="5117" y="3298"/>
              <a:ext cx="107" cy="107"/>
            </a:xfrm>
            <a:custGeom>
              <a:avLst/>
              <a:gdLst/>
              <a:ahLst/>
              <a:cxnLst>
                <a:cxn ang="0">
                  <a:pos x="54" y="107"/>
                </a:cxn>
                <a:cxn ang="0">
                  <a:pos x="43" y="105"/>
                </a:cxn>
                <a:cxn ang="0">
                  <a:pos x="33" y="103"/>
                </a:cxn>
                <a:cxn ang="0">
                  <a:pos x="24" y="98"/>
                </a:cxn>
                <a:cxn ang="0">
                  <a:pos x="15" y="91"/>
                </a:cxn>
                <a:cxn ang="0">
                  <a:pos x="8" y="83"/>
                </a:cxn>
                <a:cxn ang="0">
                  <a:pos x="3" y="74"/>
                </a:cxn>
                <a:cxn ang="0">
                  <a:pos x="2" y="64"/>
                </a:cxn>
                <a:cxn ang="0">
                  <a:pos x="0" y="53"/>
                </a:cxn>
                <a:cxn ang="0">
                  <a:pos x="2" y="43"/>
                </a:cxn>
                <a:cxn ang="0">
                  <a:pos x="3" y="33"/>
                </a:cxn>
                <a:cxn ang="0">
                  <a:pos x="8" y="24"/>
                </a:cxn>
                <a:cxn ang="0">
                  <a:pos x="15" y="15"/>
                </a:cxn>
                <a:cxn ang="0">
                  <a:pos x="24" y="8"/>
                </a:cxn>
                <a:cxn ang="0">
                  <a:pos x="33" y="3"/>
                </a:cxn>
                <a:cxn ang="0">
                  <a:pos x="43" y="2"/>
                </a:cxn>
                <a:cxn ang="0">
                  <a:pos x="54" y="0"/>
                </a:cxn>
                <a:cxn ang="0">
                  <a:pos x="64" y="2"/>
                </a:cxn>
                <a:cxn ang="0">
                  <a:pos x="74" y="3"/>
                </a:cxn>
                <a:cxn ang="0">
                  <a:pos x="83" y="8"/>
                </a:cxn>
                <a:cxn ang="0">
                  <a:pos x="92" y="15"/>
                </a:cxn>
                <a:cxn ang="0">
                  <a:pos x="99" y="24"/>
                </a:cxn>
                <a:cxn ang="0">
                  <a:pos x="104" y="33"/>
                </a:cxn>
                <a:cxn ang="0">
                  <a:pos x="106" y="43"/>
                </a:cxn>
                <a:cxn ang="0">
                  <a:pos x="107" y="53"/>
                </a:cxn>
                <a:cxn ang="0">
                  <a:pos x="106" y="64"/>
                </a:cxn>
                <a:cxn ang="0">
                  <a:pos x="104" y="74"/>
                </a:cxn>
                <a:cxn ang="0">
                  <a:pos x="99" y="83"/>
                </a:cxn>
                <a:cxn ang="0">
                  <a:pos x="92" y="91"/>
                </a:cxn>
                <a:cxn ang="0">
                  <a:pos x="83" y="98"/>
                </a:cxn>
                <a:cxn ang="0">
                  <a:pos x="74" y="103"/>
                </a:cxn>
                <a:cxn ang="0">
                  <a:pos x="64" y="105"/>
                </a:cxn>
                <a:cxn ang="0">
                  <a:pos x="54" y="107"/>
                </a:cxn>
              </a:cxnLst>
              <a:rect l="0" t="0" r="r" b="b"/>
              <a:pathLst>
                <a:path w="107" h="107">
                  <a:moveTo>
                    <a:pt x="54" y="107"/>
                  </a:moveTo>
                  <a:lnTo>
                    <a:pt x="43" y="105"/>
                  </a:lnTo>
                  <a:lnTo>
                    <a:pt x="33" y="103"/>
                  </a:lnTo>
                  <a:lnTo>
                    <a:pt x="24" y="98"/>
                  </a:lnTo>
                  <a:lnTo>
                    <a:pt x="15" y="91"/>
                  </a:lnTo>
                  <a:lnTo>
                    <a:pt x="8" y="83"/>
                  </a:lnTo>
                  <a:lnTo>
                    <a:pt x="3" y="74"/>
                  </a:lnTo>
                  <a:lnTo>
                    <a:pt x="2" y="64"/>
                  </a:lnTo>
                  <a:lnTo>
                    <a:pt x="0" y="53"/>
                  </a:lnTo>
                  <a:lnTo>
                    <a:pt x="2" y="43"/>
                  </a:lnTo>
                  <a:lnTo>
                    <a:pt x="3" y="33"/>
                  </a:lnTo>
                  <a:lnTo>
                    <a:pt x="8" y="24"/>
                  </a:lnTo>
                  <a:lnTo>
                    <a:pt x="15" y="15"/>
                  </a:lnTo>
                  <a:lnTo>
                    <a:pt x="24" y="8"/>
                  </a:lnTo>
                  <a:lnTo>
                    <a:pt x="33" y="3"/>
                  </a:lnTo>
                  <a:lnTo>
                    <a:pt x="43" y="2"/>
                  </a:lnTo>
                  <a:lnTo>
                    <a:pt x="54" y="0"/>
                  </a:lnTo>
                  <a:lnTo>
                    <a:pt x="64" y="2"/>
                  </a:lnTo>
                  <a:lnTo>
                    <a:pt x="74" y="3"/>
                  </a:lnTo>
                  <a:lnTo>
                    <a:pt x="83" y="8"/>
                  </a:lnTo>
                  <a:lnTo>
                    <a:pt x="92" y="15"/>
                  </a:lnTo>
                  <a:lnTo>
                    <a:pt x="99" y="24"/>
                  </a:lnTo>
                  <a:lnTo>
                    <a:pt x="104" y="33"/>
                  </a:lnTo>
                  <a:lnTo>
                    <a:pt x="106" y="43"/>
                  </a:lnTo>
                  <a:lnTo>
                    <a:pt x="107" y="53"/>
                  </a:lnTo>
                  <a:lnTo>
                    <a:pt x="106" y="64"/>
                  </a:lnTo>
                  <a:lnTo>
                    <a:pt x="104" y="74"/>
                  </a:lnTo>
                  <a:lnTo>
                    <a:pt x="99" y="83"/>
                  </a:lnTo>
                  <a:lnTo>
                    <a:pt x="92" y="91"/>
                  </a:lnTo>
                  <a:lnTo>
                    <a:pt x="83" y="98"/>
                  </a:lnTo>
                  <a:lnTo>
                    <a:pt x="74" y="103"/>
                  </a:lnTo>
                  <a:lnTo>
                    <a:pt x="64" y="105"/>
                  </a:lnTo>
                  <a:lnTo>
                    <a:pt x="54" y="107"/>
                  </a:lnTo>
                  <a:close/>
                </a:path>
              </a:pathLst>
            </a:custGeom>
            <a:solidFill>
              <a:srgbClr val="FF0000"/>
            </a:solidFill>
            <a:ln w="9525">
              <a:noFill/>
              <a:round/>
              <a:headEnd/>
              <a:tailEnd/>
            </a:ln>
          </p:spPr>
          <p:txBody>
            <a:bodyPr/>
            <a:lstStyle/>
            <a:p>
              <a:pPr>
                <a:defRPr/>
              </a:pPr>
              <a:endParaRPr lang="en-US"/>
            </a:p>
          </p:txBody>
        </p:sp>
        <p:sp>
          <p:nvSpPr>
            <p:cNvPr id="213012" name="Freeform 20"/>
            <p:cNvSpPr>
              <a:spLocks/>
            </p:cNvSpPr>
            <p:nvPr userDrawn="1"/>
          </p:nvSpPr>
          <p:spPr bwMode="auto">
            <a:xfrm>
              <a:off x="5380" y="3234"/>
              <a:ext cx="77" cy="78"/>
            </a:xfrm>
            <a:custGeom>
              <a:avLst/>
              <a:gdLst/>
              <a:ahLst/>
              <a:cxnLst>
                <a:cxn ang="0">
                  <a:pos x="38" y="78"/>
                </a:cxn>
                <a:cxn ang="0">
                  <a:pos x="25" y="74"/>
                </a:cxn>
                <a:cxn ang="0">
                  <a:pos x="12" y="66"/>
                </a:cxn>
                <a:cxn ang="0">
                  <a:pos x="4" y="53"/>
                </a:cxn>
                <a:cxn ang="0">
                  <a:pos x="0" y="38"/>
                </a:cxn>
                <a:cxn ang="0">
                  <a:pos x="4" y="22"/>
                </a:cxn>
                <a:cxn ang="0">
                  <a:pos x="12" y="10"/>
                </a:cxn>
                <a:cxn ang="0">
                  <a:pos x="25" y="3"/>
                </a:cxn>
                <a:cxn ang="0">
                  <a:pos x="38" y="0"/>
                </a:cxn>
                <a:cxn ang="0">
                  <a:pos x="54" y="3"/>
                </a:cxn>
                <a:cxn ang="0">
                  <a:pos x="66" y="10"/>
                </a:cxn>
                <a:cxn ang="0">
                  <a:pos x="73" y="22"/>
                </a:cxn>
                <a:cxn ang="0">
                  <a:pos x="77" y="38"/>
                </a:cxn>
                <a:cxn ang="0">
                  <a:pos x="73" y="53"/>
                </a:cxn>
                <a:cxn ang="0">
                  <a:pos x="66" y="66"/>
                </a:cxn>
                <a:cxn ang="0">
                  <a:pos x="54" y="74"/>
                </a:cxn>
                <a:cxn ang="0">
                  <a:pos x="38" y="78"/>
                </a:cxn>
              </a:cxnLst>
              <a:rect l="0" t="0" r="r" b="b"/>
              <a:pathLst>
                <a:path w="77" h="78">
                  <a:moveTo>
                    <a:pt x="38" y="78"/>
                  </a:moveTo>
                  <a:lnTo>
                    <a:pt x="25" y="74"/>
                  </a:lnTo>
                  <a:lnTo>
                    <a:pt x="12" y="66"/>
                  </a:lnTo>
                  <a:lnTo>
                    <a:pt x="4" y="53"/>
                  </a:lnTo>
                  <a:lnTo>
                    <a:pt x="0" y="38"/>
                  </a:lnTo>
                  <a:lnTo>
                    <a:pt x="4" y="22"/>
                  </a:lnTo>
                  <a:lnTo>
                    <a:pt x="12" y="10"/>
                  </a:lnTo>
                  <a:lnTo>
                    <a:pt x="25" y="3"/>
                  </a:lnTo>
                  <a:lnTo>
                    <a:pt x="38" y="0"/>
                  </a:lnTo>
                  <a:lnTo>
                    <a:pt x="54" y="3"/>
                  </a:lnTo>
                  <a:lnTo>
                    <a:pt x="66" y="10"/>
                  </a:lnTo>
                  <a:lnTo>
                    <a:pt x="73" y="22"/>
                  </a:lnTo>
                  <a:lnTo>
                    <a:pt x="77" y="38"/>
                  </a:lnTo>
                  <a:lnTo>
                    <a:pt x="73" y="53"/>
                  </a:lnTo>
                  <a:lnTo>
                    <a:pt x="66" y="66"/>
                  </a:lnTo>
                  <a:lnTo>
                    <a:pt x="54" y="74"/>
                  </a:lnTo>
                  <a:lnTo>
                    <a:pt x="38" y="78"/>
                  </a:lnTo>
                  <a:close/>
                </a:path>
              </a:pathLst>
            </a:custGeom>
            <a:solidFill>
              <a:schemeClr val="hlink">
                <a:alpha val="99001"/>
              </a:schemeClr>
            </a:solidFill>
            <a:ln w="9525">
              <a:noFill/>
              <a:round/>
              <a:headEnd/>
              <a:tailEnd/>
            </a:ln>
          </p:spPr>
          <p:txBody>
            <a:bodyPr/>
            <a:lstStyle/>
            <a:p>
              <a:pPr>
                <a:defRPr/>
              </a:pPr>
              <a:endParaRPr lang="en-US"/>
            </a:p>
          </p:txBody>
        </p:sp>
        <p:sp>
          <p:nvSpPr>
            <p:cNvPr id="213013" name="Freeform 21"/>
            <p:cNvSpPr>
              <a:spLocks/>
            </p:cNvSpPr>
            <p:nvPr userDrawn="1"/>
          </p:nvSpPr>
          <p:spPr bwMode="auto">
            <a:xfrm>
              <a:off x="5668" y="3227"/>
              <a:ext cx="56" cy="55"/>
            </a:xfrm>
            <a:custGeom>
              <a:avLst/>
              <a:gdLst/>
              <a:ahLst/>
              <a:cxnLst>
                <a:cxn ang="0">
                  <a:pos x="28" y="55"/>
                </a:cxn>
                <a:cxn ang="0">
                  <a:pos x="18" y="54"/>
                </a:cxn>
                <a:cxn ang="0">
                  <a:pos x="9" y="47"/>
                </a:cxn>
                <a:cxn ang="0">
                  <a:pos x="2" y="38"/>
                </a:cxn>
                <a:cxn ang="0">
                  <a:pos x="0" y="28"/>
                </a:cxn>
                <a:cxn ang="0">
                  <a:pos x="2" y="17"/>
                </a:cxn>
                <a:cxn ang="0">
                  <a:pos x="9" y="9"/>
                </a:cxn>
                <a:cxn ang="0">
                  <a:pos x="18" y="2"/>
                </a:cxn>
                <a:cxn ang="0">
                  <a:pos x="28" y="0"/>
                </a:cxn>
                <a:cxn ang="0">
                  <a:pos x="38" y="2"/>
                </a:cxn>
                <a:cxn ang="0">
                  <a:pos x="47" y="9"/>
                </a:cxn>
                <a:cxn ang="0">
                  <a:pos x="54" y="17"/>
                </a:cxn>
                <a:cxn ang="0">
                  <a:pos x="56" y="28"/>
                </a:cxn>
                <a:cxn ang="0">
                  <a:pos x="54" y="38"/>
                </a:cxn>
                <a:cxn ang="0">
                  <a:pos x="47" y="47"/>
                </a:cxn>
                <a:cxn ang="0">
                  <a:pos x="38" y="54"/>
                </a:cxn>
                <a:cxn ang="0">
                  <a:pos x="28" y="55"/>
                </a:cxn>
              </a:cxnLst>
              <a:rect l="0" t="0" r="r" b="b"/>
              <a:pathLst>
                <a:path w="56" h="55">
                  <a:moveTo>
                    <a:pt x="28" y="55"/>
                  </a:moveTo>
                  <a:lnTo>
                    <a:pt x="18" y="54"/>
                  </a:lnTo>
                  <a:lnTo>
                    <a:pt x="9" y="47"/>
                  </a:lnTo>
                  <a:lnTo>
                    <a:pt x="2" y="38"/>
                  </a:lnTo>
                  <a:lnTo>
                    <a:pt x="0" y="28"/>
                  </a:lnTo>
                  <a:lnTo>
                    <a:pt x="2" y="17"/>
                  </a:lnTo>
                  <a:lnTo>
                    <a:pt x="9" y="9"/>
                  </a:lnTo>
                  <a:lnTo>
                    <a:pt x="18" y="2"/>
                  </a:lnTo>
                  <a:lnTo>
                    <a:pt x="28" y="0"/>
                  </a:lnTo>
                  <a:lnTo>
                    <a:pt x="38" y="2"/>
                  </a:lnTo>
                  <a:lnTo>
                    <a:pt x="47" y="9"/>
                  </a:lnTo>
                  <a:lnTo>
                    <a:pt x="54" y="17"/>
                  </a:lnTo>
                  <a:lnTo>
                    <a:pt x="56" y="28"/>
                  </a:lnTo>
                  <a:lnTo>
                    <a:pt x="54" y="38"/>
                  </a:lnTo>
                  <a:lnTo>
                    <a:pt x="47" y="47"/>
                  </a:lnTo>
                  <a:lnTo>
                    <a:pt x="38" y="54"/>
                  </a:lnTo>
                  <a:lnTo>
                    <a:pt x="28" y="55"/>
                  </a:lnTo>
                  <a:close/>
                </a:path>
              </a:pathLst>
            </a:custGeom>
            <a:solidFill>
              <a:schemeClr val="tx2"/>
            </a:solidFill>
            <a:ln w="9525">
              <a:noFill/>
              <a:round/>
              <a:headEnd/>
              <a:tailEnd/>
            </a:ln>
          </p:spPr>
          <p:txBody>
            <a:bodyPr/>
            <a:lstStyle/>
            <a:p>
              <a:pPr>
                <a:defRPr/>
              </a:pPr>
              <a:endParaRPr lang="en-US"/>
            </a:p>
          </p:txBody>
        </p:sp>
        <p:sp>
          <p:nvSpPr>
            <p:cNvPr id="213014" name="Rectangle 22"/>
            <p:cNvSpPr>
              <a:spLocks noChangeArrowheads="1"/>
            </p:cNvSpPr>
            <p:nvPr userDrawn="1"/>
          </p:nvSpPr>
          <p:spPr bwMode="auto">
            <a:xfrm>
              <a:off x="4848" y="3641"/>
              <a:ext cx="1056" cy="73"/>
            </a:xfrm>
            <a:prstGeom prst="rect">
              <a:avLst/>
            </a:prstGeom>
            <a:solidFill>
              <a:schemeClr val="accent2">
                <a:alpha val="99001"/>
              </a:schemeClr>
            </a:solidFill>
            <a:ln w="9525">
              <a:noFill/>
              <a:miter lim="800000"/>
              <a:headEnd/>
              <a:tailEnd/>
            </a:ln>
          </p:spPr>
          <p:txBody>
            <a:bodyPr/>
            <a:lstStyle/>
            <a:p>
              <a:pPr>
                <a:defRPr/>
              </a:pPr>
              <a:endParaRPr lang="en-US"/>
            </a:p>
          </p:txBody>
        </p:sp>
      </p:grpSp>
    </p:spTree>
  </p:cSld>
  <p:clrMap bg1="dk2" tx1="lt1" bg2="dk1" tx2="lt2" accent1="accent1" accent2="accent2" accent3="accent3" accent4="accent4" accent5="accent5" accent6="accent6" hlink="hlink" folHlink="folHlink"/>
  <p:sldLayoutIdLst>
    <p:sldLayoutId id="2147483743"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entury Gothic" pitchFamily="34" charset="0"/>
        </a:defRPr>
      </a:lvl2pPr>
      <a:lvl3pPr algn="l" rtl="0" eaLnBrk="0" fontAlgn="base" hangingPunct="0">
        <a:spcBef>
          <a:spcPct val="0"/>
        </a:spcBef>
        <a:spcAft>
          <a:spcPct val="0"/>
        </a:spcAft>
        <a:defRPr sz="4000">
          <a:solidFill>
            <a:schemeClr val="tx2"/>
          </a:solidFill>
          <a:latin typeface="Century Gothic" pitchFamily="34" charset="0"/>
        </a:defRPr>
      </a:lvl3pPr>
      <a:lvl4pPr algn="l" rtl="0" eaLnBrk="0" fontAlgn="base" hangingPunct="0">
        <a:spcBef>
          <a:spcPct val="0"/>
        </a:spcBef>
        <a:spcAft>
          <a:spcPct val="0"/>
        </a:spcAft>
        <a:defRPr sz="4000">
          <a:solidFill>
            <a:schemeClr val="tx2"/>
          </a:solidFill>
          <a:latin typeface="Century Gothic" pitchFamily="34" charset="0"/>
        </a:defRPr>
      </a:lvl4pPr>
      <a:lvl5pPr algn="l" rtl="0" eaLnBrk="0" fontAlgn="base" hangingPunct="0">
        <a:spcBef>
          <a:spcPct val="0"/>
        </a:spcBef>
        <a:spcAft>
          <a:spcPct val="0"/>
        </a:spcAft>
        <a:defRPr sz="4000">
          <a:solidFill>
            <a:schemeClr val="tx2"/>
          </a:solidFill>
          <a:latin typeface="Century Gothic" pitchFamily="34" charset="0"/>
        </a:defRPr>
      </a:lvl5pPr>
      <a:lvl6pPr marL="457200" algn="l" rtl="0" fontAlgn="base">
        <a:spcBef>
          <a:spcPct val="0"/>
        </a:spcBef>
        <a:spcAft>
          <a:spcPct val="0"/>
        </a:spcAft>
        <a:defRPr sz="4000">
          <a:solidFill>
            <a:schemeClr val="tx2"/>
          </a:solidFill>
          <a:latin typeface="Century Gothic" pitchFamily="34" charset="0"/>
        </a:defRPr>
      </a:lvl6pPr>
      <a:lvl7pPr marL="914400" algn="l" rtl="0" fontAlgn="base">
        <a:spcBef>
          <a:spcPct val="0"/>
        </a:spcBef>
        <a:spcAft>
          <a:spcPct val="0"/>
        </a:spcAft>
        <a:defRPr sz="4000">
          <a:solidFill>
            <a:schemeClr val="tx2"/>
          </a:solidFill>
          <a:latin typeface="Century Gothic" pitchFamily="34" charset="0"/>
        </a:defRPr>
      </a:lvl7pPr>
      <a:lvl8pPr marL="1371600" algn="l" rtl="0" fontAlgn="base">
        <a:spcBef>
          <a:spcPct val="0"/>
        </a:spcBef>
        <a:spcAft>
          <a:spcPct val="0"/>
        </a:spcAft>
        <a:defRPr sz="4000">
          <a:solidFill>
            <a:schemeClr val="tx2"/>
          </a:solidFill>
          <a:latin typeface="Century Gothic" pitchFamily="34" charset="0"/>
        </a:defRPr>
      </a:lvl8pPr>
      <a:lvl9pPr marL="1828800" algn="l" rtl="0" fontAlgn="base">
        <a:spcBef>
          <a:spcPct val="0"/>
        </a:spcBef>
        <a:spcAft>
          <a:spcPct val="0"/>
        </a:spcAft>
        <a:defRPr sz="4000">
          <a:solidFill>
            <a:schemeClr val="tx2"/>
          </a:solidFill>
          <a:latin typeface="Century Gothic" pitchFamily="34"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cals.ncsu.edu/career/site/public/index.cfm?pageID=3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685800"/>
            <a:ext cx="7721600" cy="1143000"/>
          </a:xfrm>
        </p:spPr>
        <p:txBody>
          <a:bodyPr/>
          <a:lstStyle/>
          <a:p>
            <a:pPr eaLnBrk="1" hangingPunct="1"/>
            <a:r>
              <a:rPr lang="en-US" sz="5400" b="1" smtClean="0"/>
              <a:t/>
            </a:r>
            <a:br>
              <a:rPr lang="en-US" sz="5400" b="1" smtClean="0"/>
            </a:br>
            <a:r>
              <a:rPr lang="en-US" sz="5400" b="1" smtClean="0"/>
              <a:t/>
            </a:r>
            <a:br>
              <a:rPr lang="en-US" sz="5400" b="1" smtClean="0"/>
            </a:br>
            <a:r>
              <a:rPr lang="en-US" sz="5400" b="1" smtClean="0"/>
              <a:t/>
            </a:r>
            <a:br>
              <a:rPr lang="en-US" sz="5400" b="1" smtClean="0"/>
            </a:br>
            <a:r>
              <a:rPr lang="en-US" sz="5400" b="1" smtClean="0"/>
              <a:t/>
            </a:r>
            <a:br>
              <a:rPr lang="en-US" sz="5400" b="1" smtClean="0"/>
            </a:br>
            <a:endParaRPr lang="en-US" smtClean="0"/>
          </a:p>
        </p:txBody>
      </p:sp>
      <p:sp>
        <p:nvSpPr>
          <p:cNvPr id="3075" name="Rectangle 3"/>
          <p:cNvSpPr>
            <a:spLocks noGrp="1" noChangeArrowheads="1"/>
          </p:cNvSpPr>
          <p:nvPr>
            <p:ph type="subTitle" idx="1"/>
          </p:nvPr>
        </p:nvSpPr>
        <p:spPr>
          <a:xfrm>
            <a:off x="1447800" y="1828800"/>
            <a:ext cx="6400800" cy="990600"/>
          </a:xfrm>
        </p:spPr>
        <p:txBody>
          <a:bodyPr/>
          <a:lstStyle/>
          <a:p>
            <a:pPr eaLnBrk="1" hangingPunct="1"/>
            <a:r>
              <a:rPr lang="en-US" sz="4400" dirty="0" smtClean="0"/>
              <a:t>Networking 101</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681163" y="304800"/>
            <a:ext cx="7158037" cy="1412875"/>
          </a:xfrm>
          <a:noFill/>
        </p:spPr>
        <p:txBody>
          <a:bodyPr lIns="92075" tIns="46038" rIns="92075" bIns="46038" anchor="ctr"/>
          <a:lstStyle/>
          <a:p>
            <a:pPr eaLnBrk="1" hangingPunct="1"/>
            <a:r>
              <a:rPr lang="en-US" b="1" dirty="0" smtClean="0"/>
              <a:t> </a:t>
            </a:r>
            <a:r>
              <a:rPr lang="en-US" dirty="0" smtClean="0"/>
              <a:t>Second Level Networking</a:t>
            </a:r>
            <a:endParaRPr lang="en-US" dirty="0" smtClean="0"/>
          </a:p>
        </p:txBody>
      </p:sp>
      <p:sp>
        <p:nvSpPr>
          <p:cNvPr id="12291" name="Rectangle 5"/>
          <p:cNvSpPr>
            <a:spLocks noGrp="1" noChangeArrowheads="1"/>
          </p:cNvSpPr>
          <p:nvPr>
            <p:ph type="body" idx="1"/>
          </p:nvPr>
        </p:nvSpPr>
        <p:spPr>
          <a:xfrm>
            <a:off x="685800" y="1524000"/>
            <a:ext cx="7661275" cy="4114800"/>
          </a:xfrm>
          <a:noFill/>
        </p:spPr>
        <p:txBody>
          <a:bodyPr lIns="92075" tIns="46038" rIns="92075" bIns="46038"/>
          <a:lstStyle/>
          <a:p>
            <a:pPr eaLnBrk="1" hangingPunct="1"/>
            <a:r>
              <a:rPr lang="en-US" dirty="0" smtClean="0"/>
              <a:t>Follow up with all of your contacts and leads each month.</a:t>
            </a:r>
          </a:p>
          <a:p>
            <a:pPr eaLnBrk="1" hangingPunct="1"/>
            <a:r>
              <a:rPr lang="en-US" dirty="0" smtClean="0"/>
              <a:t>Now  mention that you are looking for a job.</a:t>
            </a:r>
          </a:p>
          <a:p>
            <a:pPr eaLnBrk="1" hangingPunct="1"/>
            <a:r>
              <a:rPr lang="en-US" dirty="0" smtClean="0"/>
              <a:t>Mail them an updated resume.</a:t>
            </a:r>
          </a:p>
        </p:txBody>
      </p:sp>
      <p:pic>
        <p:nvPicPr>
          <p:cNvPr id="12292" name="Picture 12" descr="C:\Documents and Settings\crnunn\Local Settings\Temporary Internet Files\Content.IE5\WLM34HYF\MPj04225850000[1].jpg"/>
          <p:cNvPicPr>
            <a:picLocks noChangeAspect="1" noChangeArrowheads="1"/>
          </p:cNvPicPr>
          <p:nvPr/>
        </p:nvPicPr>
        <p:blipFill>
          <a:blip r:embed="rId3" cstate="print"/>
          <a:srcRect/>
          <a:stretch>
            <a:fillRect/>
          </a:stretch>
        </p:blipFill>
        <p:spPr bwMode="auto">
          <a:xfrm>
            <a:off x="2362200" y="4267200"/>
            <a:ext cx="3541713" cy="2357438"/>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1071563" y="492125"/>
            <a:ext cx="7158037" cy="1412875"/>
          </a:xfrm>
          <a:noFill/>
        </p:spPr>
        <p:txBody>
          <a:bodyPr lIns="92075" tIns="46038" rIns="92075" bIns="46038"/>
          <a:lstStyle/>
          <a:p>
            <a:pPr algn="ctr" eaLnBrk="1" hangingPunct="1"/>
            <a:r>
              <a:rPr lang="en-US" sz="3200" b="1" dirty="0" smtClean="0"/>
              <a:t>What kinds of people do you know that might help you?</a:t>
            </a:r>
          </a:p>
        </p:txBody>
      </p:sp>
      <p:sp>
        <p:nvSpPr>
          <p:cNvPr id="13315" name="Rectangle 1027"/>
          <p:cNvSpPr>
            <a:spLocks noGrp="1" noChangeArrowheads="1"/>
          </p:cNvSpPr>
          <p:nvPr>
            <p:ph type="body" idx="1"/>
          </p:nvPr>
        </p:nvSpPr>
        <p:spPr>
          <a:xfrm>
            <a:off x="3352800" y="1828800"/>
            <a:ext cx="5791200" cy="4114800"/>
          </a:xfrm>
          <a:noFill/>
        </p:spPr>
        <p:txBody>
          <a:bodyPr lIns="92075" tIns="46038" rIns="92075" bIns="46038"/>
          <a:lstStyle/>
          <a:p>
            <a:pPr eaLnBrk="1" hangingPunct="1"/>
            <a:r>
              <a:rPr lang="en-US" dirty="0" smtClean="0"/>
              <a:t>Faculty,  Friends, </a:t>
            </a:r>
          </a:p>
          <a:p>
            <a:pPr eaLnBrk="1" hangingPunct="1">
              <a:buFont typeface="Wingdings" pitchFamily="2" charset="2"/>
              <a:buNone/>
            </a:pPr>
            <a:r>
              <a:rPr lang="en-US" dirty="0" smtClean="0"/>
              <a:t>	Family, Fellow Job Hunters</a:t>
            </a:r>
          </a:p>
          <a:p>
            <a:pPr eaLnBrk="1" hangingPunct="1"/>
            <a:r>
              <a:rPr lang="en-US" dirty="0" smtClean="0"/>
              <a:t>Alumni</a:t>
            </a:r>
          </a:p>
          <a:p>
            <a:pPr eaLnBrk="1" hangingPunct="1"/>
            <a:r>
              <a:rPr lang="en-US" dirty="0" smtClean="0"/>
              <a:t>Supervisors and </a:t>
            </a:r>
          </a:p>
          <a:p>
            <a:pPr eaLnBrk="1" hangingPunct="1">
              <a:buFont typeface="Wingdings" pitchFamily="2" charset="2"/>
              <a:buNone/>
            </a:pPr>
            <a:r>
              <a:rPr lang="en-US" dirty="0" smtClean="0"/>
              <a:t>	co-workers</a:t>
            </a:r>
          </a:p>
          <a:p>
            <a:pPr eaLnBrk="1" hangingPunct="1"/>
            <a:r>
              <a:rPr lang="en-US" dirty="0" smtClean="0"/>
              <a:t>Professionals</a:t>
            </a:r>
          </a:p>
          <a:p>
            <a:pPr eaLnBrk="1" hangingPunct="1"/>
            <a:r>
              <a:rPr lang="en-US" dirty="0" smtClean="0"/>
              <a:t>Clubs/Service Groups</a:t>
            </a:r>
          </a:p>
        </p:txBody>
      </p:sp>
      <p:pic>
        <p:nvPicPr>
          <p:cNvPr id="13316" name="Picture 4" descr="C:\Documents and Settings\crnunn\Local Settings\Temporary Internet Files\Content.IE5\3JP1CVG3\MPj04025980000[1].jpg"/>
          <p:cNvPicPr>
            <a:picLocks noChangeAspect="1" noChangeArrowheads="1"/>
          </p:cNvPicPr>
          <p:nvPr/>
        </p:nvPicPr>
        <p:blipFill>
          <a:blip r:embed="rId3" cstate="print"/>
          <a:srcRect/>
          <a:stretch>
            <a:fillRect/>
          </a:stretch>
        </p:blipFill>
        <p:spPr bwMode="auto">
          <a:xfrm>
            <a:off x="152400" y="1905000"/>
            <a:ext cx="3200400" cy="399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7763" y="720725"/>
            <a:ext cx="7158037" cy="1412875"/>
          </a:xfrm>
          <a:noFill/>
        </p:spPr>
        <p:txBody>
          <a:bodyPr lIns="92075" tIns="46038" rIns="92075" bIns="46038" anchor="ctr"/>
          <a:lstStyle/>
          <a:p>
            <a:pPr algn="ctr" eaLnBrk="1" hangingPunct="1"/>
            <a:r>
              <a:rPr lang="en-US" dirty="0" smtClean="0"/>
              <a:t>Organize your own personal contact list:</a:t>
            </a:r>
            <a:br>
              <a:rPr lang="en-US" dirty="0" smtClean="0"/>
            </a:br>
            <a:endParaRPr lang="en-US" sz="2000" dirty="0" smtClean="0"/>
          </a:p>
        </p:txBody>
      </p:sp>
      <p:sp>
        <p:nvSpPr>
          <p:cNvPr id="14339" name="Rectangle 3"/>
          <p:cNvSpPr>
            <a:spLocks noGrp="1" noChangeArrowheads="1"/>
          </p:cNvSpPr>
          <p:nvPr>
            <p:ph type="body" idx="1"/>
          </p:nvPr>
        </p:nvSpPr>
        <p:spPr>
          <a:noFill/>
        </p:spPr>
        <p:txBody>
          <a:bodyPr lIns="92075" tIns="46038" rIns="92075" bIns="46038"/>
          <a:lstStyle/>
          <a:p>
            <a:pPr eaLnBrk="1" hangingPunct="1"/>
            <a:r>
              <a:rPr lang="en-US" dirty="0" smtClean="0"/>
              <a:t>Contact’s name ____________</a:t>
            </a:r>
          </a:p>
          <a:p>
            <a:pPr eaLnBrk="1" hangingPunct="1"/>
            <a:r>
              <a:rPr lang="en-US" dirty="0" smtClean="0"/>
              <a:t>Contact’s address ___________</a:t>
            </a:r>
          </a:p>
          <a:p>
            <a:pPr eaLnBrk="1" hangingPunct="1"/>
            <a:r>
              <a:rPr lang="en-US" dirty="0" smtClean="0"/>
              <a:t>Contact’s phone ____________</a:t>
            </a:r>
          </a:p>
          <a:p>
            <a:pPr eaLnBrk="1" hangingPunct="1"/>
            <a:r>
              <a:rPr lang="en-US" dirty="0" smtClean="0"/>
              <a:t>Leads __________</a:t>
            </a:r>
          </a:p>
          <a:p>
            <a:pPr eaLnBrk="1" hangingPunct="1"/>
            <a:r>
              <a:rPr lang="en-US" dirty="0" smtClean="0"/>
              <a:t>Resume _________</a:t>
            </a:r>
          </a:p>
          <a:p>
            <a:pPr eaLnBrk="1" hangingPunct="1"/>
            <a:r>
              <a:rPr lang="en-US" dirty="0" smtClean="0"/>
              <a:t>Thank you note _________</a:t>
            </a:r>
          </a:p>
          <a:p>
            <a:pPr eaLnBrk="1" hangingPunct="1"/>
            <a:r>
              <a:rPr lang="en-US" dirty="0" smtClean="0"/>
              <a:t>Special requests __________</a:t>
            </a:r>
          </a:p>
        </p:txBody>
      </p:sp>
    </p:spTree>
  </p:cSld>
  <p:clrMapOvr>
    <a:masterClrMapping/>
  </p:clrMapOvr>
  <p:transition>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76363" y="-76200"/>
            <a:ext cx="7158037" cy="1412875"/>
          </a:xfrm>
        </p:spPr>
        <p:txBody>
          <a:bodyPr/>
          <a:lstStyle/>
          <a:p>
            <a:pPr algn="ctr" eaLnBrk="1" hangingPunct="1"/>
            <a:r>
              <a:rPr lang="en-US" sz="2800" dirty="0" smtClean="0"/>
              <a:t>“I understand what you’re saying, but I don’t know what to say”</a:t>
            </a:r>
          </a:p>
        </p:txBody>
      </p:sp>
      <p:sp>
        <p:nvSpPr>
          <p:cNvPr id="15363" name="Rectangle 3"/>
          <p:cNvSpPr>
            <a:spLocks noGrp="1" noChangeArrowheads="1"/>
          </p:cNvSpPr>
          <p:nvPr>
            <p:ph type="body" idx="1"/>
          </p:nvPr>
        </p:nvSpPr>
        <p:spPr>
          <a:xfrm>
            <a:off x="0" y="1600200"/>
            <a:ext cx="8042275" cy="4114800"/>
          </a:xfrm>
        </p:spPr>
        <p:txBody>
          <a:bodyPr/>
          <a:lstStyle/>
          <a:p>
            <a:pPr eaLnBrk="1" hangingPunct="1"/>
            <a:r>
              <a:rPr lang="en-US" sz="2800" dirty="0" smtClean="0"/>
              <a:t>Give a happy greeting.</a:t>
            </a:r>
          </a:p>
          <a:p>
            <a:pPr eaLnBrk="1" hangingPunct="1"/>
            <a:r>
              <a:rPr lang="en-US" sz="2800" dirty="0" smtClean="0"/>
              <a:t>Be aware of appropriate</a:t>
            </a:r>
          </a:p>
          <a:p>
            <a:pPr eaLnBrk="1" hangingPunct="1">
              <a:buFont typeface="Wingdings" pitchFamily="2" charset="2"/>
              <a:buNone/>
            </a:pPr>
            <a:r>
              <a:rPr lang="en-US" sz="2800" dirty="0" smtClean="0"/>
              <a:t>	and inappropriate topics.</a:t>
            </a:r>
          </a:p>
          <a:p>
            <a:pPr eaLnBrk="1" hangingPunct="1"/>
            <a:r>
              <a:rPr lang="en-US" sz="2800" dirty="0" smtClean="0"/>
              <a:t>Ask open ended questions </a:t>
            </a:r>
          </a:p>
          <a:p>
            <a:pPr eaLnBrk="1" hangingPunct="1">
              <a:buFont typeface="Wingdings" pitchFamily="2" charset="2"/>
              <a:buNone/>
            </a:pPr>
            <a:r>
              <a:rPr lang="en-US" sz="2800" dirty="0" smtClean="0"/>
              <a:t>	and listen.</a:t>
            </a:r>
          </a:p>
          <a:p>
            <a:pPr eaLnBrk="1" hangingPunct="1"/>
            <a:r>
              <a:rPr lang="en-US" sz="2800" dirty="0" smtClean="0"/>
              <a:t>Look for invitations to share </a:t>
            </a:r>
          </a:p>
          <a:p>
            <a:pPr eaLnBrk="1" hangingPunct="1">
              <a:buFont typeface="Wingdings" pitchFamily="2" charset="2"/>
              <a:buNone/>
            </a:pPr>
            <a:r>
              <a:rPr lang="en-US" sz="2800" dirty="0" smtClean="0"/>
              <a:t>	interesting facts about </a:t>
            </a:r>
          </a:p>
          <a:p>
            <a:pPr eaLnBrk="1" hangingPunct="1">
              <a:buFont typeface="Wingdings" pitchFamily="2" charset="2"/>
              <a:buNone/>
            </a:pPr>
            <a:r>
              <a:rPr lang="en-US" sz="2800" dirty="0" smtClean="0"/>
              <a:t>	yourself.</a:t>
            </a:r>
          </a:p>
          <a:p>
            <a:pPr eaLnBrk="1" hangingPunct="1"/>
            <a:r>
              <a:rPr lang="en-US" sz="2800" dirty="0" smtClean="0"/>
              <a:t>Look for commonalities.</a:t>
            </a:r>
          </a:p>
          <a:p>
            <a:pPr eaLnBrk="1" hangingPunct="1"/>
            <a:r>
              <a:rPr lang="en-US" sz="2800" dirty="0" smtClean="0"/>
              <a:t>Avoid negative or intense conversation.</a:t>
            </a:r>
          </a:p>
        </p:txBody>
      </p:sp>
      <p:pic>
        <p:nvPicPr>
          <p:cNvPr id="15364" name="Picture 7" descr="C:\Documents and Settings\crnunn\Local Settings\Temporary Internet Files\Content.IE5\3JP1CVG3\MPj04230280000[2].jpg"/>
          <p:cNvPicPr>
            <a:picLocks noChangeAspect="1" noChangeArrowheads="1"/>
          </p:cNvPicPr>
          <p:nvPr/>
        </p:nvPicPr>
        <p:blipFill>
          <a:blip r:embed="rId2" cstate="print"/>
          <a:srcRect/>
          <a:stretch>
            <a:fillRect/>
          </a:stretch>
        </p:blipFill>
        <p:spPr bwMode="auto">
          <a:xfrm>
            <a:off x="5334000" y="1752600"/>
            <a:ext cx="3657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71563" y="0"/>
            <a:ext cx="7158037" cy="1412875"/>
          </a:xfrm>
        </p:spPr>
        <p:txBody>
          <a:bodyPr/>
          <a:lstStyle/>
          <a:p>
            <a:pPr eaLnBrk="1" hangingPunct="1"/>
            <a:r>
              <a:rPr lang="en-US" dirty="0" smtClean="0"/>
              <a:t>Networking in a Nutshell:</a:t>
            </a:r>
          </a:p>
        </p:txBody>
      </p:sp>
      <p:sp>
        <p:nvSpPr>
          <p:cNvPr id="16387" name="Rectangle 3"/>
          <p:cNvSpPr>
            <a:spLocks noGrp="1" noChangeArrowheads="1"/>
          </p:cNvSpPr>
          <p:nvPr>
            <p:ph type="body" idx="1"/>
          </p:nvPr>
        </p:nvSpPr>
        <p:spPr>
          <a:xfrm>
            <a:off x="457200" y="1600200"/>
            <a:ext cx="8229600" cy="4953000"/>
          </a:xfrm>
        </p:spPr>
        <p:txBody>
          <a:bodyPr/>
          <a:lstStyle/>
          <a:p>
            <a:pPr marL="609600" indent="-609600" eaLnBrk="1" hangingPunct="1">
              <a:buFontTx/>
              <a:buAutoNum type="arabicPeriod"/>
            </a:pPr>
            <a:r>
              <a:rPr lang="en-US" dirty="0" smtClean="0"/>
              <a:t>Meet People </a:t>
            </a:r>
          </a:p>
          <a:p>
            <a:pPr marL="990600" lvl="1" indent="-541338" eaLnBrk="1" hangingPunct="1"/>
            <a:r>
              <a:rPr lang="en-US" dirty="0" smtClean="0"/>
              <a:t>Welcome opportunities to meet new people.    </a:t>
            </a:r>
            <a:r>
              <a:rPr lang="en-US" dirty="0" err="1" smtClean="0">
                <a:hlinkClick r:id="rId2"/>
              </a:rPr>
              <a:t>PackNet</a:t>
            </a:r>
            <a:r>
              <a:rPr lang="en-US" dirty="0" smtClean="0">
                <a:hlinkClick r:id="rId2"/>
              </a:rPr>
              <a:t> Alumni Database</a:t>
            </a:r>
            <a:endParaRPr lang="en-US" dirty="0" smtClean="0"/>
          </a:p>
          <a:p>
            <a:pPr marL="990600" lvl="1" indent="-541338" eaLnBrk="1" hangingPunct="1"/>
            <a:r>
              <a:rPr lang="en-US" dirty="0" smtClean="0"/>
              <a:t>Re-connect with those you already know.</a:t>
            </a:r>
          </a:p>
          <a:p>
            <a:pPr marL="609600" indent="-609600" eaLnBrk="1" hangingPunct="1">
              <a:buFontTx/>
              <a:buAutoNum type="arabicPeriod"/>
            </a:pPr>
            <a:r>
              <a:rPr lang="en-US" dirty="0" smtClean="0"/>
              <a:t>Listen and learn</a:t>
            </a:r>
          </a:p>
          <a:p>
            <a:pPr marL="990600" lvl="1" indent="-541338" eaLnBrk="1" hangingPunct="1"/>
            <a:r>
              <a:rPr lang="en-US" dirty="0" smtClean="0"/>
              <a:t>Everybody likes to talk about themselves.</a:t>
            </a:r>
          </a:p>
          <a:p>
            <a:pPr marL="990600" lvl="1" indent="-541338" eaLnBrk="1" hangingPunct="1"/>
            <a:r>
              <a:rPr lang="en-US" dirty="0" smtClean="0"/>
              <a:t>When you listen, you will learn who they are, what is important to them, how they can help you.</a:t>
            </a:r>
          </a:p>
          <a:p>
            <a:pPr marL="990600" lvl="1" indent="-541338"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r>
              <a:rPr lang="en-US" smtClean="0"/>
              <a:t>Networking in a Nutshell:</a:t>
            </a:r>
          </a:p>
        </p:txBody>
      </p:sp>
      <p:sp>
        <p:nvSpPr>
          <p:cNvPr id="17411" name="Rectangle 3"/>
          <p:cNvSpPr>
            <a:spLocks noGrp="1" noChangeArrowheads="1"/>
          </p:cNvSpPr>
          <p:nvPr>
            <p:ph idx="1"/>
          </p:nvPr>
        </p:nvSpPr>
        <p:spPr>
          <a:xfrm>
            <a:off x="228600" y="1676400"/>
            <a:ext cx="7661275" cy="4114800"/>
          </a:xfrm>
        </p:spPr>
        <p:txBody>
          <a:bodyPr/>
          <a:lstStyle/>
          <a:p>
            <a:pPr marL="609600" indent="-609600" eaLnBrk="1" hangingPunct="1">
              <a:buClr>
                <a:schemeClr val="tx1"/>
              </a:buClr>
              <a:buFontTx/>
              <a:buAutoNum type="arabicPeriod" startAt="3"/>
            </a:pPr>
            <a:r>
              <a:rPr lang="en-US" sz="2800" dirty="0" smtClean="0"/>
              <a:t>Make Connections </a:t>
            </a:r>
          </a:p>
          <a:p>
            <a:pPr marL="990600" lvl="1" indent="-541338" eaLnBrk="1" hangingPunct="1"/>
            <a:r>
              <a:rPr lang="en-US" sz="2400" dirty="0" smtClean="0"/>
              <a:t>Help people connect with others you know who can help them.</a:t>
            </a:r>
          </a:p>
          <a:p>
            <a:pPr marL="609600" indent="-609600" eaLnBrk="1" hangingPunct="1">
              <a:buClr>
                <a:schemeClr val="tx1"/>
              </a:buClr>
              <a:buFontTx/>
              <a:buAutoNum type="arabicPeriod" startAt="3"/>
            </a:pPr>
            <a:r>
              <a:rPr lang="en-US" sz="2800" dirty="0" smtClean="0"/>
              <a:t>Follow up</a:t>
            </a:r>
          </a:p>
          <a:p>
            <a:pPr marL="990600" lvl="1" indent="-541338" eaLnBrk="1" hangingPunct="1"/>
            <a:r>
              <a:rPr lang="en-US" sz="2400" dirty="0" smtClean="0"/>
              <a:t>If you promise to do something, keep your promise.</a:t>
            </a:r>
          </a:p>
          <a:p>
            <a:pPr marL="990600" lvl="1" indent="-541338" eaLnBrk="1" hangingPunct="1"/>
            <a:r>
              <a:rPr lang="en-US" sz="2400" dirty="0" smtClean="0"/>
              <a:t>In a timely manner.</a:t>
            </a:r>
          </a:p>
          <a:p>
            <a:pPr marL="609600" indent="-609600" eaLnBrk="1" hangingPunct="1">
              <a:buClr>
                <a:schemeClr val="tx1"/>
              </a:buClr>
              <a:buFontTx/>
              <a:buAutoNum type="arabicPeriod" startAt="5"/>
            </a:pPr>
            <a:r>
              <a:rPr lang="en-US" sz="2800" dirty="0" smtClean="0"/>
              <a:t>Stay In Touch</a:t>
            </a:r>
          </a:p>
          <a:p>
            <a:pPr marL="990600" lvl="1" indent="-541338" eaLnBrk="1" hangingPunct="1">
              <a:buClr>
                <a:schemeClr val="tx1"/>
              </a:buClr>
              <a:buFontTx/>
              <a:buChar char="-"/>
            </a:pPr>
            <a:r>
              <a:rPr lang="en-US" sz="2400" dirty="0" smtClean="0"/>
              <a:t>In no early results, most people will move on.</a:t>
            </a:r>
          </a:p>
          <a:p>
            <a:pPr marL="990600" lvl="1" indent="-541338" eaLnBrk="1" hangingPunct="1">
              <a:buClr>
                <a:schemeClr val="tx1"/>
              </a:buClr>
              <a:buFontTx/>
              <a:buChar char="-"/>
            </a:pPr>
            <a:r>
              <a:rPr lang="en-US" sz="2400" dirty="0" smtClean="0"/>
              <a:t>Find ways to stay in touch and build relationships.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52563" y="-76200"/>
            <a:ext cx="7158037" cy="1412875"/>
          </a:xfrm>
        </p:spPr>
        <p:txBody>
          <a:bodyPr/>
          <a:lstStyle/>
          <a:p>
            <a:pPr eaLnBrk="1" hangingPunct="1"/>
            <a:r>
              <a:rPr lang="en-US" dirty="0" smtClean="0"/>
              <a:t>Networking for the Shy:</a:t>
            </a:r>
          </a:p>
        </p:txBody>
      </p:sp>
      <p:sp>
        <p:nvSpPr>
          <p:cNvPr id="18435" name="Rectangle 3"/>
          <p:cNvSpPr>
            <a:spLocks noGrp="1" noChangeArrowheads="1"/>
          </p:cNvSpPr>
          <p:nvPr>
            <p:ph type="body" idx="1"/>
          </p:nvPr>
        </p:nvSpPr>
        <p:spPr>
          <a:xfrm>
            <a:off x="457200" y="1600200"/>
            <a:ext cx="8229600" cy="5181600"/>
          </a:xfrm>
        </p:spPr>
        <p:txBody>
          <a:bodyPr/>
          <a:lstStyle/>
          <a:p>
            <a:pPr eaLnBrk="1" hangingPunct="1">
              <a:lnSpc>
                <a:spcPct val="90000"/>
              </a:lnSpc>
              <a:buClr>
                <a:schemeClr val="tx1"/>
              </a:buClr>
            </a:pPr>
            <a:r>
              <a:rPr lang="en-US" sz="2800" dirty="0" smtClean="0"/>
              <a:t>Start with family and friends</a:t>
            </a:r>
          </a:p>
          <a:p>
            <a:pPr lvl="1" eaLnBrk="1" hangingPunct="1">
              <a:lnSpc>
                <a:spcPct val="90000"/>
              </a:lnSpc>
              <a:buClr>
                <a:schemeClr val="tx1"/>
              </a:buClr>
            </a:pPr>
            <a:r>
              <a:rPr lang="en-US" sz="2000" dirty="0" smtClean="0"/>
              <a:t>Make a list of friends, relatives, acquaintances, neighbors, classmates, coworkers.  Assess the list and prioritize who you need to contact.</a:t>
            </a:r>
          </a:p>
          <a:p>
            <a:pPr eaLnBrk="1" hangingPunct="1">
              <a:lnSpc>
                <a:spcPct val="90000"/>
              </a:lnSpc>
              <a:buClr>
                <a:schemeClr val="tx1"/>
              </a:buClr>
            </a:pPr>
            <a:r>
              <a:rPr lang="en-US" sz="2800" dirty="0" smtClean="0"/>
              <a:t>Try setting up informational interviews with friends of friends</a:t>
            </a:r>
          </a:p>
          <a:p>
            <a:pPr lvl="1" eaLnBrk="1" hangingPunct="1">
              <a:lnSpc>
                <a:spcPct val="90000"/>
              </a:lnSpc>
              <a:buClr>
                <a:schemeClr val="tx1"/>
              </a:buClr>
            </a:pPr>
            <a:r>
              <a:rPr lang="en-US" sz="2000" dirty="0" smtClean="0"/>
              <a:t>The friend in common will be a good topic for an icebreaker.</a:t>
            </a:r>
          </a:p>
          <a:p>
            <a:pPr eaLnBrk="1" hangingPunct="1">
              <a:lnSpc>
                <a:spcPct val="90000"/>
              </a:lnSpc>
              <a:buClr>
                <a:schemeClr val="tx1"/>
              </a:buClr>
            </a:pPr>
            <a:r>
              <a:rPr lang="en-US" sz="2800" dirty="0" smtClean="0"/>
              <a:t>Do your research</a:t>
            </a:r>
          </a:p>
          <a:p>
            <a:pPr lvl="1" eaLnBrk="1" hangingPunct="1">
              <a:lnSpc>
                <a:spcPct val="90000"/>
              </a:lnSpc>
              <a:buClr>
                <a:schemeClr val="tx1"/>
              </a:buClr>
            </a:pPr>
            <a:r>
              <a:rPr lang="en-US" sz="2000" dirty="0" smtClean="0"/>
              <a:t>Conversations are less stressful if you’re prepared.</a:t>
            </a:r>
          </a:p>
          <a:p>
            <a:pPr lvl="1" eaLnBrk="1" hangingPunct="1">
              <a:lnSpc>
                <a:spcPct val="90000"/>
              </a:lnSpc>
              <a:buClr>
                <a:schemeClr val="tx1"/>
              </a:buClr>
            </a:pPr>
            <a:r>
              <a:rPr lang="en-US" sz="2000" dirty="0" smtClean="0"/>
              <a:t>You’ll be more confident, more productive.</a:t>
            </a:r>
          </a:p>
          <a:p>
            <a:pPr eaLnBrk="1" hangingPunct="1">
              <a:lnSpc>
                <a:spcPct val="90000"/>
              </a:lnSpc>
              <a:buClr>
                <a:schemeClr val="tx1"/>
              </a:buClr>
            </a:pPr>
            <a:r>
              <a:rPr lang="en-US" sz="2800" dirty="0" smtClean="0"/>
              <a:t>Use your college connections/resources</a:t>
            </a:r>
          </a:p>
          <a:p>
            <a:pPr eaLnBrk="1" hangingPunct="1">
              <a:lnSpc>
                <a:spcPct val="90000"/>
              </a:lnSpc>
            </a:pPr>
            <a:endParaRPr lang="en-US" sz="2800"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9763" y="0"/>
            <a:ext cx="7310437" cy="1412875"/>
          </a:xfrm>
        </p:spPr>
        <p:txBody>
          <a:bodyPr/>
          <a:lstStyle/>
          <a:p>
            <a:pPr eaLnBrk="1" hangingPunct="1"/>
            <a:r>
              <a:rPr lang="en-US" sz="3600" b="1" dirty="0" smtClean="0">
                <a:solidFill>
                  <a:schemeClr val="hlink"/>
                </a:solidFill>
              </a:rPr>
              <a:t>      Maintain the </a:t>
            </a:r>
            <a:br>
              <a:rPr lang="en-US" sz="3600" b="1" dirty="0" smtClean="0">
                <a:solidFill>
                  <a:schemeClr val="hlink"/>
                </a:solidFill>
              </a:rPr>
            </a:br>
            <a:r>
              <a:rPr lang="en-US" sz="3600" b="1" dirty="0" smtClean="0">
                <a:solidFill>
                  <a:schemeClr val="hlink"/>
                </a:solidFill>
              </a:rPr>
              <a:t>Networking Progress!</a:t>
            </a:r>
          </a:p>
        </p:txBody>
      </p:sp>
      <p:sp>
        <p:nvSpPr>
          <p:cNvPr id="19459" name="Rectangle 3"/>
          <p:cNvSpPr>
            <a:spLocks noGrp="1" noChangeArrowheads="1"/>
          </p:cNvSpPr>
          <p:nvPr>
            <p:ph type="body" idx="1"/>
          </p:nvPr>
        </p:nvSpPr>
        <p:spPr>
          <a:xfrm>
            <a:off x="152400" y="1752600"/>
            <a:ext cx="7661275" cy="4114800"/>
          </a:xfrm>
        </p:spPr>
        <p:txBody>
          <a:bodyPr/>
          <a:lstStyle/>
          <a:p>
            <a:pPr eaLnBrk="1" hangingPunct="1"/>
            <a:r>
              <a:rPr lang="en-US" sz="2800" dirty="0" smtClean="0"/>
              <a:t>Stay organized in your own way!</a:t>
            </a:r>
          </a:p>
          <a:p>
            <a:pPr eaLnBrk="1" hangingPunct="1"/>
            <a:r>
              <a:rPr lang="en-US" sz="2800" dirty="0" smtClean="0"/>
              <a:t>Keep track of all leads and outcomes.  </a:t>
            </a:r>
          </a:p>
          <a:p>
            <a:pPr eaLnBrk="1" hangingPunct="1"/>
            <a:r>
              <a:rPr lang="en-US" sz="2800" dirty="0" smtClean="0"/>
              <a:t>Write Thank You notes!</a:t>
            </a:r>
          </a:p>
          <a:p>
            <a:pPr eaLnBrk="1" hangingPunct="1"/>
            <a:r>
              <a:rPr lang="en-US" sz="2800" dirty="0" smtClean="0"/>
              <a:t>Each day accomplish </a:t>
            </a:r>
          </a:p>
          <a:p>
            <a:pPr eaLnBrk="1" hangingPunct="1">
              <a:buFont typeface="Wingdings" pitchFamily="2" charset="2"/>
              <a:buNone/>
            </a:pPr>
            <a:r>
              <a:rPr lang="en-US" sz="2800" dirty="0" smtClean="0"/>
              <a:t>	one productive activity.</a:t>
            </a:r>
          </a:p>
          <a:p>
            <a:pPr eaLnBrk="1" hangingPunct="1"/>
            <a:r>
              <a:rPr lang="en-US" sz="2800" dirty="0" smtClean="0"/>
              <a:t>Share with support </a:t>
            </a:r>
          </a:p>
          <a:p>
            <a:pPr eaLnBrk="1" hangingPunct="1">
              <a:buFont typeface="Wingdings" pitchFamily="2" charset="2"/>
              <a:buNone/>
            </a:pPr>
            <a:r>
              <a:rPr lang="en-US" sz="2800" dirty="0" smtClean="0"/>
              <a:t>	person.</a:t>
            </a:r>
          </a:p>
          <a:p>
            <a:pPr eaLnBrk="1" hangingPunct="1"/>
            <a:endParaRPr lang="en-US" dirty="0" smtClean="0"/>
          </a:p>
        </p:txBody>
      </p:sp>
      <p:pic>
        <p:nvPicPr>
          <p:cNvPr id="19460" name="Picture 7" descr="C:\Documents and Settings\crnunn\Local Settings\Temporary Internet Files\Content.IE5\BVW372XV\MPj04243550000[1].jpg"/>
          <p:cNvPicPr>
            <a:picLocks noChangeAspect="1" noChangeArrowheads="1"/>
          </p:cNvPicPr>
          <p:nvPr/>
        </p:nvPicPr>
        <p:blipFill>
          <a:blip r:embed="rId3" cstate="print"/>
          <a:srcRect/>
          <a:stretch>
            <a:fillRect/>
          </a:stretch>
        </p:blipFill>
        <p:spPr bwMode="auto">
          <a:xfrm>
            <a:off x="4843463" y="2819400"/>
            <a:ext cx="4229100" cy="2817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8" name="Rectangle 4"/>
          <p:cNvSpPr>
            <a:spLocks noChangeArrowheads="1"/>
          </p:cNvSpPr>
          <p:nvPr/>
        </p:nvSpPr>
        <p:spPr bwMode="auto">
          <a:xfrm>
            <a:off x="457200" y="381000"/>
            <a:ext cx="8382000" cy="5453063"/>
          </a:xfrm>
          <a:prstGeom prst="rect">
            <a:avLst/>
          </a:prstGeom>
          <a:noFill/>
          <a:ln w="9525">
            <a:noFill/>
            <a:miter lim="800000"/>
            <a:headEnd/>
            <a:tailEnd/>
          </a:ln>
        </p:spPr>
        <p:txBody>
          <a:bodyPr>
            <a:spAutoFit/>
          </a:bodyPr>
          <a:lstStyle/>
          <a:p>
            <a:pPr algn="ctr"/>
            <a:r>
              <a:rPr lang="en-US" sz="3200" u="sng" dirty="0">
                <a:solidFill>
                  <a:srgbClr val="FF0000"/>
                </a:solidFill>
                <a:latin typeface="Garamond" pitchFamily="18" charset="0"/>
              </a:rPr>
              <a:t>WARNING</a:t>
            </a:r>
          </a:p>
          <a:p>
            <a:pPr algn="ctr"/>
            <a:r>
              <a:rPr lang="en-US" sz="3200" dirty="0">
                <a:solidFill>
                  <a:schemeClr val="bg1"/>
                </a:solidFill>
                <a:latin typeface="Garamond" pitchFamily="18" charset="0"/>
              </a:rPr>
              <a:t>   </a:t>
            </a:r>
          </a:p>
          <a:p>
            <a:pPr algn="ctr"/>
            <a:r>
              <a:rPr lang="en-US" sz="3200" b="1" dirty="0">
                <a:latin typeface="Garamond" pitchFamily="18" charset="0"/>
              </a:rPr>
              <a:t>What you are about to read may cause severe discomfort.  If you are an individual who is not accustomed to approaching successful professionals and introducing yourself with confidence, the following presentation, with its emphasis on mixing and mingling, may be unsettling.  If at any time, you feel dizzy or light headed, simply close your eyes and hold on to your seat until the spinning room stops.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533400"/>
            <a:ext cx="8229600" cy="1295400"/>
          </a:xfrm>
        </p:spPr>
        <p:txBody>
          <a:bodyPr/>
          <a:lstStyle/>
          <a:p>
            <a:pPr algn="ctr" eaLnBrk="1" hangingPunct="1"/>
            <a:r>
              <a:rPr lang="en-US" sz="3200" dirty="0" smtClean="0"/>
              <a:t>“Why are we studying </a:t>
            </a:r>
            <a:br>
              <a:rPr lang="en-US" sz="3200" dirty="0" smtClean="0"/>
            </a:br>
            <a:r>
              <a:rPr lang="en-US" sz="3200" dirty="0" smtClean="0"/>
              <a:t>networking when we could be </a:t>
            </a:r>
            <a:br>
              <a:rPr lang="en-US" sz="3200" dirty="0" smtClean="0"/>
            </a:br>
            <a:r>
              <a:rPr lang="en-US" sz="3200" dirty="0" smtClean="0"/>
              <a:t>doing other things?”</a:t>
            </a:r>
          </a:p>
        </p:txBody>
      </p:sp>
      <p:sp>
        <p:nvSpPr>
          <p:cNvPr id="5123" name="Rectangle 3"/>
          <p:cNvSpPr>
            <a:spLocks noGrp="1" noChangeArrowheads="1"/>
          </p:cNvSpPr>
          <p:nvPr>
            <p:ph type="body" idx="1"/>
          </p:nvPr>
        </p:nvSpPr>
        <p:spPr>
          <a:xfrm>
            <a:off x="949325" y="2887663"/>
            <a:ext cx="7661275" cy="3208337"/>
          </a:xfrm>
        </p:spPr>
        <p:txBody>
          <a:bodyPr/>
          <a:lstStyle/>
          <a:p>
            <a:pPr marL="609600" indent="-609600" eaLnBrk="1" hangingPunct="1">
              <a:buFontTx/>
              <a:buAutoNum type="arabicPeriod"/>
            </a:pPr>
            <a:r>
              <a:rPr lang="en-US" sz="4400" dirty="0" smtClean="0"/>
              <a:t>Greater Visibility</a:t>
            </a:r>
          </a:p>
          <a:p>
            <a:pPr marL="609600" indent="-609600" eaLnBrk="1" hangingPunct="1">
              <a:buFontTx/>
              <a:buAutoNum type="arabicPeriod"/>
            </a:pPr>
            <a:endParaRPr lang="en-US" sz="4400" dirty="0" smtClean="0"/>
          </a:p>
          <a:p>
            <a:pPr marL="609600" indent="-609600" eaLnBrk="1" hangingPunct="1">
              <a:buFontTx/>
              <a:buAutoNum type="arabicPeriod"/>
            </a:pPr>
            <a:r>
              <a:rPr lang="en-US" sz="4400" dirty="0" smtClean="0"/>
              <a:t>Increased Information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76200"/>
            <a:ext cx="7158038" cy="1412875"/>
          </a:xfrm>
        </p:spPr>
        <p:txBody>
          <a:bodyPr/>
          <a:lstStyle/>
          <a:p>
            <a:pPr eaLnBrk="1" hangingPunct="1"/>
            <a:r>
              <a:rPr lang="en-US" sz="4400" dirty="0" smtClean="0"/>
              <a:t>Network </a:t>
            </a:r>
            <a:r>
              <a:rPr lang="en-US" sz="3200" dirty="0" smtClean="0"/>
              <a:t>verses</a:t>
            </a:r>
            <a:r>
              <a:rPr lang="en-US" sz="4400" dirty="0" smtClean="0"/>
              <a:t> Job Ads:</a:t>
            </a:r>
          </a:p>
        </p:txBody>
      </p:sp>
      <p:sp>
        <p:nvSpPr>
          <p:cNvPr id="6147" name="Rectangle 3"/>
          <p:cNvSpPr>
            <a:spLocks noGrp="1" noChangeArrowheads="1"/>
          </p:cNvSpPr>
          <p:nvPr>
            <p:ph type="body" idx="1"/>
          </p:nvPr>
        </p:nvSpPr>
        <p:spPr>
          <a:xfrm>
            <a:off x="152400" y="1752600"/>
            <a:ext cx="7661275" cy="4114800"/>
          </a:xfrm>
        </p:spPr>
        <p:txBody>
          <a:bodyPr/>
          <a:lstStyle/>
          <a:p>
            <a:pPr eaLnBrk="1" hangingPunct="1">
              <a:buFont typeface="Wingdings" pitchFamily="2" charset="2"/>
              <a:buChar char="§"/>
            </a:pPr>
            <a:r>
              <a:rPr lang="en-US" sz="3600" b="1" dirty="0" smtClean="0"/>
              <a:t>Hidden Job Market</a:t>
            </a:r>
            <a:r>
              <a:rPr lang="en-US" sz="2800" b="1" dirty="0" smtClean="0"/>
              <a:t> </a:t>
            </a:r>
            <a:r>
              <a:rPr lang="en-US" sz="2800" i="1" dirty="0" smtClean="0"/>
              <a:t>(like the scenic route - takes longer and is unpredictable, but less crowded)</a:t>
            </a:r>
          </a:p>
          <a:p>
            <a:pPr eaLnBrk="1" hangingPunct="1">
              <a:buFont typeface="Wingdings" pitchFamily="2" charset="2"/>
              <a:buChar char="§"/>
            </a:pPr>
            <a:r>
              <a:rPr lang="en-US" sz="3600" b="1" dirty="0" smtClean="0"/>
              <a:t>Internet</a:t>
            </a:r>
            <a:r>
              <a:rPr lang="en-US" b="1" dirty="0" smtClean="0"/>
              <a:t> </a:t>
            </a:r>
            <a:r>
              <a:rPr lang="en-US" sz="2800" i="1" dirty="0" smtClean="0"/>
              <a:t>(like the </a:t>
            </a:r>
          </a:p>
          <a:p>
            <a:pPr eaLnBrk="1" hangingPunct="1">
              <a:buFont typeface="Wingdings" pitchFamily="2" charset="2"/>
              <a:buChar char="§"/>
            </a:pPr>
            <a:r>
              <a:rPr lang="en-US" sz="2800" i="1" dirty="0" smtClean="0"/>
              <a:t>interstate highway – </a:t>
            </a:r>
          </a:p>
          <a:p>
            <a:pPr eaLnBrk="1" hangingPunct="1">
              <a:buFont typeface="Wingdings" pitchFamily="2" charset="2"/>
              <a:buNone/>
            </a:pPr>
            <a:r>
              <a:rPr lang="en-US" sz="2800" i="1" dirty="0" smtClean="0"/>
              <a:t>    quick and easy, but </a:t>
            </a:r>
          </a:p>
          <a:p>
            <a:pPr eaLnBrk="1" hangingPunct="1">
              <a:buFont typeface="Wingdings" pitchFamily="2" charset="2"/>
              <a:buNone/>
            </a:pPr>
            <a:r>
              <a:rPr lang="en-US" sz="2800" i="1" dirty="0" smtClean="0"/>
              <a:t>    congested since </a:t>
            </a:r>
          </a:p>
          <a:p>
            <a:pPr eaLnBrk="1" hangingPunct="1">
              <a:buFont typeface="Wingdings" pitchFamily="2" charset="2"/>
              <a:buNone/>
            </a:pPr>
            <a:r>
              <a:rPr lang="en-US" sz="2800" i="1" dirty="0" smtClean="0"/>
              <a:t>    everyone knows about it)</a:t>
            </a:r>
          </a:p>
          <a:p>
            <a:pPr eaLnBrk="1" hangingPunct="1">
              <a:buFont typeface="Wingdings" pitchFamily="2" charset="2"/>
              <a:buNone/>
            </a:pPr>
            <a:endParaRPr lang="en-US" sz="2800" i="1" dirty="0" smtClean="0"/>
          </a:p>
          <a:p>
            <a:pPr eaLnBrk="1" hangingPunct="1"/>
            <a:endParaRPr lang="en-US" dirty="0" smtClean="0"/>
          </a:p>
        </p:txBody>
      </p:sp>
      <p:pic>
        <p:nvPicPr>
          <p:cNvPr id="6148" name="Picture 5" descr="C:\Documents and Settings\crnunn\Local Settings\Temporary Internet Files\Content.IE5\3JP1CVG3\MPj04118210000[1].jpg"/>
          <p:cNvPicPr>
            <a:picLocks noChangeAspect="1" noChangeArrowheads="1"/>
          </p:cNvPicPr>
          <p:nvPr/>
        </p:nvPicPr>
        <p:blipFill>
          <a:blip r:embed="rId2" cstate="print"/>
          <a:srcRect/>
          <a:stretch>
            <a:fillRect/>
          </a:stretch>
        </p:blipFill>
        <p:spPr bwMode="auto">
          <a:xfrm>
            <a:off x="5105400" y="3429000"/>
            <a:ext cx="377825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a:xfrm>
            <a:off x="609600" y="1619250"/>
            <a:ext cx="7772400" cy="1962150"/>
          </a:xfrm>
          <a:noFill/>
        </p:spPr>
        <p:txBody>
          <a:bodyPr lIns="92075" tIns="46038" rIns="92075" bIns="46038" anchor="ctr"/>
          <a:lstStyle/>
          <a:p>
            <a:pPr algn="ctr" eaLnBrk="1" hangingPunct="1"/>
            <a:r>
              <a:rPr lang="en-US" dirty="0" smtClean="0"/>
              <a:t>“But the Technician has </a:t>
            </a:r>
            <a:br>
              <a:rPr lang="en-US" dirty="0" smtClean="0"/>
            </a:br>
            <a:r>
              <a:rPr lang="en-US" dirty="0" smtClean="0"/>
              <a:t>plenty of jobs for me</a:t>
            </a:r>
            <a:br>
              <a:rPr lang="en-US" dirty="0" smtClean="0"/>
            </a:br>
            <a:r>
              <a:rPr lang="en-US" dirty="0" smtClean="0"/>
              <a:t> to choose from!”</a:t>
            </a:r>
          </a:p>
        </p:txBody>
      </p:sp>
      <p:sp>
        <p:nvSpPr>
          <p:cNvPr id="7171" name="Rectangle 4"/>
          <p:cNvSpPr>
            <a:spLocks noGrp="1" noChangeArrowheads="1"/>
          </p:cNvSpPr>
          <p:nvPr>
            <p:ph type="body" idx="1"/>
          </p:nvPr>
        </p:nvSpPr>
        <p:spPr>
          <a:xfrm>
            <a:off x="457200" y="2819400"/>
            <a:ext cx="8229600" cy="3124200"/>
          </a:xfrm>
          <a:noFill/>
        </p:spPr>
        <p:txBody>
          <a:bodyPr lIns="92075" tIns="46038" rIns="92075" bIns="46038"/>
          <a:lstStyle/>
          <a:p>
            <a:pPr eaLnBrk="1" hangingPunct="1">
              <a:lnSpc>
                <a:spcPct val="90000"/>
              </a:lnSpc>
            </a:pPr>
            <a:endParaRPr lang="en-US" b="1" dirty="0" smtClean="0"/>
          </a:p>
          <a:p>
            <a:pPr eaLnBrk="1" hangingPunct="1">
              <a:lnSpc>
                <a:spcPct val="90000"/>
              </a:lnSpc>
            </a:pPr>
            <a:endParaRPr lang="en-US" b="1" dirty="0" smtClean="0"/>
          </a:p>
          <a:p>
            <a:pPr eaLnBrk="1" hangingPunct="1">
              <a:lnSpc>
                <a:spcPct val="90000"/>
              </a:lnSpc>
            </a:pPr>
            <a:r>
              <a:rPr lang="en-US" b="1" dirty="0" smtClean="0"/>
              <a:t>Only 20% of jobs are advertised</a:t>
            </a:r>
          </a:p>
          <a:p>
            <a:pPr eaLnBrk="1" hangingPunct="1">
              <a:lnSpc>
                <a:spcPct val="90000"/>
              </a:lnSpc>
              <a:buFont typeface="Wingdings" pitchFamily="2" charset="2"/>
              <a:buNone/>
            </a:pPr>
            <a:endParaRPr lang="en-US" b="1" dirty="0" smtClean="0"/>
          </a:p>
          <a:p>
            <a:pPr eaLnBrk="1" hangingPunct="1">
              <a:lnSpc>
                <a:spcPct val="90000"/>
              </a:lnSpc>
            </a:pPr>
            <a:r>
              <a:rPr lang="en-US" b="1" dirty="0" smtClean="0"/>
              <a:t>Networking is very time consuming comparatively, but worth it!</a:t>
            </a:r>
          </a:p>
          <a:p>
            <a:pPr eaLnBrk="1" hangingPunct="1">
              <a:lnSpc>
                <a:spcPct val="90000"/>
              </a:lnSpc>
            </a:pPr>
            <a:endParaRPr lang="en-US" b="1" dirty="0" smtClean="0"/>
          </a:p>
        </p:txBody>
      </p:sp>
      <p:sp>
        <p:nvSpPr>
          <p:cNvPr id="7172" name="Rectangle 5"/>
          <p:cNvSpPr>
            <a:spLocks noChangeArrowheads="1"/>
          </p:cNvSpPr>
          <p:nvPr/>
        </p:nvSpPr>
        <p:spPr bwMode="auto">
          <a:xfrm>
            <a:off x="3352800" y="3886200"/>
            <a:ext cx="5181600" cy="762000"/>
          </a:xfrm>
          <a:prstGeom prst="rect">
            <a:avLst/>
          </a:prstGeom>
          <a:noFill/>
          <a:ln w="9525">
            <a:noFill/>
            <a:miter lim="800000"/>
            <a:headEnd/>
            <a:tailEnd/>
          </a:ln>
        </p:spPr>
        <p:txBody>
          <a:bodyPr lIns="92075" tIns="46038" rIns="92075" bIns="46038">
            <a:spAutoFit/>
          </a:bodyPr>
          <a:lstStyle/>
          <a:p>
            <a:endParaRPr lang="en-US" sz="2200"/>
          </a:p>
          <a:p>
            <a:endParaRPr lang="en-US" sz="2200"/>
          </a:p>
        </p:txBody>
      </p:sp>
    </p:spTree>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96838"/>
            <a:ext cx="7158038" cy="1412875"/>
          </a:xfrm>
          <a:noFill/>
        </p:spPr>
        <p:txBody>
          <a:bodyPr lIns="92075" tIns="46038" rIns="92075" bIns="46038" anchor="ctr"/>
          <a:lstStyle/>
          <a:p>
            <a:pPr algn="ctr" eaLnBrk="1" hangingPunct="1"/>
            <a:r>
              <a:rPr lang="en-US" sz="3600" b="1" dirty="0" smtClean="0"/>
              <a:t>“</a:t>
            </a:r>
            <a:r>
              <a:rPr lang="en-US" sz="3600" dirty="0" smtClean="0"/>
              <a:t>So who actually uses    networking</a:t>
            </a:r>
            <a:r>
              <a:rPr lang="en-US" sz="3600" b="1" dirty="0" smtClean="0"/>
              <a:t>?”</a:t>
            </a:r>
            <a:endParaRPr lang="en-US" sz="3600" dirty="0" smtClean="0"/>
          </a:p>
        </p:txBody>
      </p:sp>
      <p:sp>
        <p:nvSpPr>
          <p:cNvPr id="8195" name="Rectangle 3"/>
          <p:cNvSpPr>
            <a:spLocks noGrp="1" noChangeArrowheads="1"/>
          </p:cNvSpPr>
          <p:nvPr>
            <p:ph type="body" idx="1"/>
          </p:nvPr>
        </p:nvSpPr>
        <p:spPr>
          <a:xfrm>
            <a:off x="949325" y="1447800"/>
            <a:ext cx="7661275" cy="3048000"/>
          </a:xfrm>
          <a:noFill/>
        </p:spPr>
        <p:txBody>
          <a:bodyPr lIns="92075" tIns="46038" rIns="92075" bIns="46038"/>
          <a:lstStyle/>
          <a:p>
            <a:pPr algn="ctr" eaLnBrk="1" hangingPunct="1">
              <a:buFont typeface="Wingdings" pitchFamily="2" charset="2"/>
              <a:buNone/>
            </a:pPr>
            <a:r>
              <a:rPr lang="en-US" sz="2800" b="1" dirty="0" smtClean="0"/>
              <a:t>The answer should be YOU!</a:t>
            </a:r>
          </a:p>
          <a:p>
            <a:pPr algn="ctr" eaLnBrk="1" hangingPunct="1">
              <a:buFont typeface="Wingdings" pitchFamily="2" charset="2"/>
              <a:buNone/>
            </a:pPr>
            <a:endParaRPr lang="en-US" sz="2800" b="1" dirty="0" smtClean="0"/>
          </a:p>
          <a:p>
            <a:pPr eaLnBrk="1" hangingPunct="1"/>
            <a:r>
              <a:rPr lang="en-US" sz="2800" dirty="0" smtClean="0"/>
              <a:t>Only 15% of job hunters use the tool</a:t>
            </a:r>
          </a:p>
          <a:p>
            <a:pPr eaLnBrk="1" hangingPunct="1"/>
            <a:r>
              <a:rPr lang="en-US" sz="2800" dirty="0" smtClean="0"/>
              <a:t>However, 80% of jobs are filled through networking</a:t>
            </a:r>
          </a:p>
          <a:p>
            <a:pPr eaLnBrk="1" hangingPunct="1"/>
            <a:r>
              <a:rPr lang="en-US" sz="2800" dirty="0" smtClean="0"/>
              <a:t>How did you find the best job you’ve ever had?</a:t>
            </a:r>
          </a:p>
        </p:txBody>
      </p:sp>
      <p:pic>
        <p:nvPicPr>
          <p:cNvPr id="8196" name="Picture 4" descr="C:\Documents and Settings\crnunn\Local Settings\Temporary Internet Files\Content.IE5\3JP1CVG3\MPj04069240000[1].jpg"/>
          <p:cNvPicPr>
            <a:picLocks noChangeAspect="1" noChangeArrowheads="1"/>
          </p:cNvPicPr>
          <p:nvPr/>
        </p:nvPicPr>
        <p:blipFill>
          <a:blip r:embed="rId3" cstate="print"/>
          <a:srcRect/>
          <a:stretch>
            <a:fillRect/>
          </a:stretch>
        </p:blipFill>
        <p:spPr bwMode="auto">
          <a:xfrm>
            <a:off x="3810000" y="4648200"/>
            <a:ext cx="2971800" cy="1979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00163" y="-76200"/>
            <a:ext cx="7158037" cy="1412875"/>
          </a:xfrm>
        </p:spPr>
        <p:txBody>
          <a:bodyPr/>
          <a:lstStyle/>
          <a:p>
            <a:pPr eaLnBrk="1" hangingPunct="1"/>
            <a:r>
              <a:rPr lang="en-US" dirty="0" smtClean="0"/>
              <a:t>How to tap the hidden jobs</a:t>
            </a:r>
          </a:p>
        </p:txBody>
      </p:sp>
      <p:sp>
        <p:nvSpPr>
          <p:cNvPr id="9219" name="Rectangle 3"/>
          <p:cNvSpPr>
            <a:spLocks noGrp="1" noChangeArrowheads="1"/>
          </p:cNvSpPr>
          <p:nvPr>
            <p:ph type="body" idx="1"/>
          </p:nvPr>
        </p:nvSpPr>
        <p:spPr>
          <a:xfrm>
            <a:off x="2286000" y="1752600"/>
            <a:ext cx="7086600" cy="4114800"/>
          </a:xfrm>
        </p:spPr>
        <p:txBody>
          <a:bodyPr/>
          <a:lstStyle/>
          <a:p>
            <a:pPr eaLnBrk="1" hangingPunct="1"/>
            <a:r>
              <a:rPr lang="en-US" dirty="0" smtClean="0"/>
              <a:t>First know the potential </a:t>
            </a:r>
          </a:p>
          <a:p>
            <a:pPr eaLnBrk="1" hangingPunct="1">
              <a:buFont typeface="Wingdings" pitchFamily="2" charset="2"/>
              <a:buNone/>
            </a:pPr>
            <a:r>
              <a:rPr lang="en-US" dirty="0" smtClean="0"/>
              <a:t>	employers you want to work for.</a:t>
            </a:r>
          </a:p>
          <a:p>
            <a:pPr lvl="1" eaLnBrk="1" hangingPunct="1"/>
            <a:r>
              <a:rPr lang="en-US" dirty="0" smtClean="0"/>
              <a:t>Use Directories</a:t>
            </a:r>
          </a:p>
          <a:p>
            <a:pPr lvl="1" eaLnBrk="1" hangingPunct="1"/>
            <a:r>
              <a:rPr lang="en-US" dirty="0" smtClean="0"/>
              <a:t>Career Search on the web</a:t>
            </a:r>
          </a:p>
          <a:p>
            <a:pPr eaLnBrk="1" hangingPunct="1"/>
            <a:r>
              <a:rPr lang="en-US" dirty="0" smtClean="0"/>
              <a:t>Mass mailing with your own database.</a:t>
            </a:r>
          </a:p>
          <a:p>
            <a:pPr eaLnBrk="1" hangingPunct="1"/>
            <a:r>
              <a:rPr lang="en-US" dirty="0" smtClean="0"/>
              <a:t>Targeted mailing.</a:t>
            </a:r>
          </a:p>
          <a:p>
            <a:pPr eaLnBrk="1" hangingPunct="1"/>
            <a:endParaRPr lang="en-US" dirty="0" smtClean="0"/>
          </a:p>
        </p:txBody>
      </p:sp>
      <p:pic>
        <p:nvPicPr>
          <p:cNvPr id="9220" name="Picture 5" descr="C:\Documents and Settings\crnunn\Local Settings\Temporary Internet Files\Content.IE5\J837PO1N\MPj04033660000[1].jpg"/>
          <p:cNvPicPr>
            <a:picLocks noChangeAspect="1" noChangeArrowheads="1"/>
          </p:cNvPicPr>
          <p:nvPr/>
        </p:nvPicPr>
        <p:blipFill>
          <a:blip r:embed="rId2" cstate="print"/>
          <a:srcRect/>
          <a:stretch>
            <a:fillRect/>
          </a:stretch>
        </p:blipFill>
        <p:spPr bwMode="auto">
          <a:xfrm>
            <a:off x="152400" y="1905000"/>
            <a:ext cx="2081213" cy="312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838200"/>
            <a:ext cx="8229600" cy="1524000"/>
          </a:xfrm>
          <a:noFill/>
        </p:spPr>
        <p:txBody>
          <a:bodyPr lIns="92075" tIns="46038" rIns="92075" bIns="46038" anchor="ctr"/>
          <a:lstStyle/>
          <a:p>
            <a:pPr algn="ctr" eaLnBrk="1" hangingPunct="1"/>
            <a:r>
              <a:rPr lang="en-US" sz="3200" b="1" dirty="0" smtClean="0"/>
              <a:t>“I’d rather hire Billy’s son’s </a:t>
            </a:r>
            <a:br>
              <a:rPr lang="en-US" sz="3200" b="1" dirty="0" smtClean="0"/>
            </a:br>
            <a:r>
              <a:rPr lang="en-US" sz="3200" b="1" dirty="0" smtClean="0"/>
              <a:t>roommate’s cousin’s lab partner than someone I don’t know!”</a:t>
            </a:r>
          </a:p>
        </p:txBody>
      </p:sp>
      <p:sp>
        <p:nvSpPr>
          <p:cNvPr id="10243" name="Rectangle 3"/>
          <p:cNvSpPr>
            <a:spLocks noGrp="1" noChangeArrowheads="1"/>
          </p:cNvSpPr>
          <p:nvPr>
            <p:ph type="body" idx="1"/>
          </p:nvPr>
        </p:nvSpPr>
        <p:spPr>
          <a:xfrm>
            <a:off x="533400" y="2590800"/>
            <a:ext cx="8229600" cy="3962400"/>
          </a:xfrm>
          <a:noFill/>
        </p:spPr>
        <p:txBody>
          <a:bodyPr lIns="92075" tIns="46038" rIns="92075" bIns="46038"/>
          <a:lstStyle/>
          <a:p>
            <a:pPr eaLnBrk="1" hangingPunct="1"/>
            <a:r>
              <a:rPr lang="en-US" dirty="0" smtClean="0"/>
              <a:t>Prepare your personal contact list. Anyone who has some even remote connection to what you want to do.</a:t>
            </a:r>
          </a:p>
          <a:p>
            <a:pPr eaLnBrk="1" hangingPunct="1">
              <a:buFont typeface="Wingdings" pitchFamily="2" charset="2"/>
              <a:buNone/>
            </a:pPr>
            <a:endParaRPr lang="en-US" dirty="0" smtClean="0"/>
          </a:p>
          <a:p>
            <a:pPr eaLnBrk="1" hangingPunct="1"/>
            <a:r>
              <a:rPr lang="en-US" dirty="0" smtClean="0"/>
              <a:t>Who can you include? Lots of NAMES!</a:t>
            </a:r>
          </a:p>
          <a:p>
            <a:pPr lvl="1" eaLnBrk="1" hangingPunct="1"/>
            <a:endParaRPr lang="en-US"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05000" y="111125"/>
            <a:ext cx="7158038" cy="1412875"/>
          </a:xfrm>
          <a:noFill/>
        </p:spPr>
        <p:txBody>
          <a:bodyPr lIns="92075" tIns="46038" rIns="92075" bIns="46038" anchor="ctr"/>
          <a:lstStyle/>
          <a:p>
            <a:pPr eaLnBrk="1" hangingPunct="1"/>
            <a:r>
              <a:rPr lang="en-US" b="1" dirty="0" smtClean="0"/>
              <a:t> </a:t>
            </a:r>
            <a:r>
              <a:rPr lang="en-US" dirty="0" smtClean="0"/>
              <a:t>First Level Networking</a:t>
            </a:r>
          </a:p>
        </p:txBody>
      </p:sp>
      <p:sp>
        <p:nvSpPr>
          <p:cNvPr id="11267" name="Rectangle 3"/>
          <p:cNvSpPr>
            <a:spLocks noGrp="1" noChangeArrowheads="1"/>
          </p:cNvSpPr>
          <p:nvPr>
            <p:ph type="body" sz="half" idx="1"/>
          </p:nvPr>
        </p:nvSpPr>
        <p:spPr>
          <a:xfrm>
            <a:off x="838200" y="1905000"/>
            <a:ext cx="7848600" cy="4343400"/>
          </a:xfrm>
          <a:noFill/>
        </p:spPr>
        <p:txBody>
          <a:bodyPr lIns="92075" tIns="46038" rIns="92075" bIns="46038"/>
          <a:lstStyle/>
          <a:p>
            <a:pPr eaLnBrk="1" hangingPunct="1"/>
            <a:r>
              <a:rPr lang="en-US" sz="2800" dirty="0" smtClean="0"/>
              <a:t>Make personal contact with people you know.</a:t>
            </a:r>
          </a:p>
          <a:p>
            <a:pPr eaLnBrk="1" hangingPunct="1"/>
            <a:r>
              <a:rPr lang="en-US" sz="2800" dirty="0" smtClean="0"/>
              <a:t>Ask for name of other people to contact as referrals or “leads.”</a:t>
            </a:r>
          </a:p>
          <a:p>
            <a:pPr eaLnBrk="1" hangingPunct="1"/>
            <a:r>
              <a:rPr lang="en-US" sz="2800" dirty="0" smtClean="0"/>
              <a:t>Conduct an informational interview (see handout and practice).</a:t>
            </a:r>
          </a:p>
          <a:p>
            <a:pPr eaLnBrk="1" hangingPunct="1"/>
            <a:r>
              <a:rPr lang="en-US" sz="2800" dirty="0" smtClean="0"/>
              <a:t>Ask for </a:t>
            </a:r>
            <a:r>
              <a:rPr lang="en-US" sz="2800" i="1" dirty="0" smtClean="0"/>
              <a:t>Advice, Information and Guidance</a:t>
            </a:r>
            <a:r>
              <a:rPr lang="en-US" sz="2800" dirty="0" smtClean="0"/>
              <a:t>, NOT A JOB!</a:t>
            </a:r>
          </a:p>
        </p:txBody>
      </p:sp>
    </p:spTree>
  </p:cSld>
  <p:clrMapOvr>
    <a:masterClrMapping/>
  </p:clrMapOvr>
  <p:transition>
    <p:cut thruBlk="1"/>
  </p:transition>
  <p:timing>
    <p:tnLst>
      <p:par>
        <p:cTn id="1" dur="indefinite" restart="never" nodeType="tmRoot"/>
      </p:par>
    </p:tnLst>
  </p:timing>
</p:sld>
</file>

<file path=ppt/theme/theme1.xml><?xml version="1.0" encoding="utf-8"?>
<a:theme xmlns:a="http://schemas.openxmlformats.org/drawingml/2006/main" name="Axis">
  <a:themeElements>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fontScheme name="Axi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1364</TotalTime>
  <Words>626</Words>
  <Application>Microsoft Office PowerPoint</Application>
  <PresentationFormat>On-screen Show (4:3)</PresentationFormat>
  <Paragraphs>117</Paragraphs>
  <Slides>17</Slides>
  <Notes>9</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Axis</vt:lpstr>
      <vt:lpstr>    </vt:lpstr>
      <vt:lpstr>Slide 2</vt:lpstr>
      <vt:lpstr>“Why are we studying  networking when we could be  doing other things?”</vt:lpstr>
      <vt:lpstr>Network verses Job Ads:</vt:lpstr>
      <vt:lpstr>“But the Technician has  plenty of jobs for me  to choose from!”</vt:lpstr>
      <vt:lpstr>“So who actually uses    networking?”</vt:lpstr>
      <vt:lpstr>How to tap the hidden jobs</vt:lpstr>
      <vt:lpstr>“I’d rather hire Billy’s son’s  roommate’s cousin’s lab partner than someone I don’t know!”</vt:lpstr>
      <vt:lpstr> First Level Networking</vt:lpstr>
      <vt:lpstr> Second Level Networking</vt:lpstr>
      <vt:lpstr>What kinds of people do you know that might help you?</vt:lpstr>
      <vt:lpstr>Organize your own personal contact list: </vt:lpstr>
      <vt:lpstr>“I understand what you’re saying, but I don’t know what to say”</vt:lpstr>
      <vt:lpstr>Networking in a Nutshell:</vt:lpstr>
      <vt:lpstr>Networking in a Nutshell:</vt:lpstr>
      <vt:lpstr>Networking for the Shy:</vt:lpstr>
      <vt:lpstr>      Maintain the  Networking Progress!</vt:lpstr>
    </vt:vector>
  </TitlesOfParts>
  <Company>ncsu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Bird Senior Orientation</dc:title>
  <dc:creator>cals</dc:creator>
  <cp:lastModifiedBy>SCS</cp:lastModifiedBy>
  <cp:revision>51</cp:revision>
  <cp:lastPrinted>2001-08-27T11:39:41Z</cp:lastPrinted>
  <dcterms:created xsi:type="dcterms:W3CDTF">1999-07-29T15:21:34Z</dcterms:created>
  <dcterms:modified xsi:type="dcterms:W3CDTF">2013-01-10T13:40:39Z</dcterms:modified>
</cp:coreProperties>
</file>