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73" r:id="rId12"/>
    <p:sldId id="265" r:id="rId13"/>
    <p:sldId id="266" r:id="rId14"/>
    <p:sldId id="267" r:id="rId15"/>
    <p:sldId id="268" r:id="rId16"/>
    <p:sldId id="270" r:id="rId17"/>
    <p:sldId id="269" r:id="rId18"/>
    <p:sldId id="274" r:id="rId19"/>
    <p:sldId id="271" r:id="rId20"/>
    <p:sldId id="275" r:id="rId21"/>
    <p:sldId id="277" r:id="rId22"/>
    <p:sldId id="278" r:id="rId23"/>
    <p:sldId id="279" r:id="rId24"/>
    <p:sldId id="280" r:id="rId25"/>
    <p:sldId id="312" r:id="rId26"/>
    <p:sldId id="281" r:id="rId27"/>
    <p:sldId id="282" r:id="rId28"/>
    <p:sldId id="283" r:id="rId29"/>
    <p:sldId id="313" r:id="rId30"/>
    <p:sldId id="284" r:id="rId31"/>
    <p:sldId id="285" r:id="rId32"/>
    <p:sldId id="286" r:id="rId33"/>
    <p:sldId id="287" r:id="rId34"/>
    <p:sldId id="288" r:id="rId35"/>
    <p:sldId id="296" r:id="rId36"/>
    <p:sldId id="289" r:id="rId37"/>
    <p:sldId id="314" r:id="rId38"/>
    <p:sldId id="290" r:id="rId39"/>
    <p:sldId id="291" r:id="rId40"/>
    <p:sldId id="292" r:id="rId41"/>
    <p:sldId id="315" r:id="rId42"/>
    <p:sldId id="316" r:id="rId43"/>
    <p:sldId id="293" r:id="rId44"/>
    <p:sldId id="317" r:id="rId45"/>
    <p:sldId id="294" r:id="rId46"/>
    <p:sldId id="318" r:id="rId47"/>
    <p:sldId id="295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19" r:id="rId60"/>
    <p:sldId id="320" r:id="rId61"/>
    <p:sldId id="308" r:id="rId62"/>
    <p:sldId id="322" r:id="rId63"/>
    <p:sldId id="309" r:id="rId64"/>
    <p:sldId id="321" r:id="rId65"/>
    <p:sldId id="310" r:id="rId66"/>
    <p:sldId id="323" r:id="rId67"/>
    <p:sldId id="311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7" autoAdjust="0"/>
    <p:restoredTop sz="94646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3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/>
              </a:defRPr>
            </a:lvl1pPr>
          </a:lstStyle>
          <a:p>
            <a:fld id="{BFB31009-968B-42A8-801D-D4FCDC1BF93F}" type="datetimeFigureOut">
              <a:rPr lang="en-US"/>
              <a:pPr/>
              <a:t>3/11/2010</a:t>
            </a:fld>
            <a:endParaRPr lang="en-US" dirty="0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/>
              </a:defRPr>
            </a:lvl1pPr>
          </a:lstStyle>
          <a:p>
            <a:fld id="{B4C8FAD5-27E1-4D3A-B462-BFD0B0E9411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B15CAA-0CC7-460B-9EB2-D806D2D60114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B61966-89C1-4B2A-A19F-348130333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5445-05F4-4B50-99E5-FB28C2895FBA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9893-D510-432B-9CDD-10445FB39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1E1B-2DED-431F-A233-84170550CD7E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BA95-6749-434A-93C8-50B444BF2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1270-7074-479E-ACD4-87719AE28E69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D623-AE55-4FC2-B5EE-1D24093AB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5960-085C-4A70-A205-63FB1712C4FA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B282-80A5-4875-AEE9-1A832B85E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303E-4F21-4721-B990-36C461DC9262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C52AF9-8F8D-40A1-A53D-762BEB4B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9C060F-8205-4920-B564-49077AD65F87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F9D515-F933-4940-B47B-F6A79955A3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84AA17-27B1-47F4-865B-0300B178184D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0E8E0A-8358-4EA7-A54A-41A0E2DF8C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2E77-D39C-4097-8929-88F573C427CC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E77A-AF57-45E3-A0B7-84529BF1E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D52F-30A2-4884-A9A1-2F90A9AEE705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DD25B-5772-402A-BDB6-2157EDCD6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274A-ECE6-494D-BBA4-86E59ADBE12B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0E22-805B-49F4-9333-13D8643E3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7C4124-A00A-4896-920D-1558181E0AC1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CD2808F5-1B73-4B04-800A-3E6966206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613A904-0EB0-4E07-BA7E-22D9D07D8079}" type="datetimeFigureOut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EB2EB99-3925-447B-849B-36AF56A85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74" r:id="rId3"/>
    <p:sldLayoutId id="2147483675" r:id="rId4"/>
    <p:sldLayoutId id="2147483676" r:id="rId5"/>
    <p:sldLayoutId id="2147483669" r:id="rId6"/>
    <p:sldLayoutId id="2147483677" r:id="rId7"/>
    <p:sldLayoutId id="2147483670" r:id="rId8"/>
    <p:sldLayoutId id="2147483678" r:id="rId9"/>
    <p:sldLayoutId id="2147483671" r:id="rId10"/>
    <p:sldLayoutId id="2147483679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Nervous System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175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Classification of Neurons by Structure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Bipolar Neurons: has only two nerve fibers</a:t>
            </a:r>
          </a:p>
          <a:p>
            <a:pPr lvl="1"/>
            <a:r>
              <a:rPr lang="en-US" dirty="0" smtClean="0"/>
              <a:t>Arise from each end</a:t>
            </a:r>
          </a:p>
          <a:p>
            <a:pPr lvl="1"/>
            <a:r>
              <a:rPr lang="en-US" dirty="0" smtClean="0"/>
              <a:t>1 axon and 1 dendrite</a:t>
            </a:r>
          </a:p>
          <a:p>
            <a:pPr lvl="1"/>
            <a:r>
              <a:rPr lang="en-US" dirty="0" smtClean="0"/>
              <a:t>Eyes, nose, and ears</a:t>
            </a:r>
          </a:p>
        </p:txBody>
      </p:sp>
      <p:pic>
        <p:nvPicPr>
          <p:cNvPr id="22531" name="Picture 2" descr="http://www.dkimages.com/discover/previews/740/63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57600"/>
            <a:ext cx="4048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bioweb.biology.kent.edu/courses/60495/n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181600"/>
            <a:ext cx="55530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175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Classification of Neurons by Structure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Unipolar Neuron: single fiber that extends from cell body that divides into two branches</a:t>
            </a:r>
          </a:p>
          <a:p>
            <a:pPr lvl="1"/>
            <a:r>
              <a:rPr lang="en-US" dirty="0" smtClean="0"/>
              <a:t>Dendrite: connects to peripheral body part</a:t>
            </a:r>
          </a:p>
          <a:p>
            <a:pPr lvl="1"/>
            <a:r>
              <a:rPr lang="en-US" dirty="0" smtClean="0"/>
              <a:t>Axon: enters the brain or spinal cord</a:t>
            </a:r>
          </a:p>
          <a:p>
            <a:pPr lvl="1"/>
            <a:r>
              <a:rPr lang="en-US" dirty="0" smtClean="0"/>
              <a:t>Ganglia: aggregation of unipolar cells</a:t>
            </a:r>
          </a:p>
          <a:p>
            <a:pPr lvl="2"/>
            <a:r>
              <a:rPr lang="en-US" dirty="0" smtClean="0"/>
              <a:t>Located outside brain and spinal cord</a:t>
            </a:r>
          </a:p>
        </p:txBody>
      </p:sp>
      <p:pic>
        <p:nvPicPr>
          <p:cNvPr id="23555" name="Picture 2" descr="http://www.dkimages.com/discover/previews/740/63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800600"/>
            <a:ext cx="4048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Classification of Neurons by Structure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175" cy="4495800"/>
          </a:xfrm>
        </p:spPr>
        <p:txBody>
          <a:bodyPr/>
          <a:lstStyle/>
          <a:p>
            <a:r>
              <a:rPr lang="en-US" dirty="0" smtClean="0"/>
              <a:t>Multipolar Neurons: many nerve fibers</a:t>
            </a:r>
          </a:p>
          <a:p>
            <a:pPr lvl="1"/>
            <a:r>
              <a:rPr lang="en-US" dirty="0" smtClean="0"/>
              <a:t>Axon: only one</a:t>
            </a:r>
          </a:p>
          <a:p>
            <a:pPr lvl="1"/>
            <a:r>
              <a:rPr lang="en-US" dirty="0" smtClean="0"/>
              <a:t>Dendrite: remaining fibers</a:t>
            </a:r>
          </a:p>
          <a:p>
            <a:pPr lvl="1"/>
            <a:r>
              <a:rPr lang="en-US" dirty="0" smtClean="0"/>
              <a:t>Neurons in brain and spinal cord</a:t>
            </a:r>
          </a:p>
        </p:txBody>
      </p:sp>
      <p:pic>
        <p:nvPicPr>
          <p:cNvPr id="24579" name="Picture 2" descr="http://www.colorado.edu/intphys/Class/IPHY3730/image/nerv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4114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psyweb.com/Physiological/Neurons/NImages/multipola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0"/>
            <a:ext cx="2411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Classification of Neurons by Function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375" cy="4495800"/>
          </a:xfrm>
        </p:spPr>
        <p:txBody>
          <a:bodyPr/>
          <a:lstStyle/>
          <a:p>
            <a:r>
              <a:rPr lang="en-US" dirty="0" smtClean="0"/>
              <a:t>Sensory: afferent</a:t>
            </a:r>
          </a:p>
          <a:p>
            <a:pPr lvl="1"/>
            <a:r>
              <a:rPr lang="en-US" dirty="0" smtClean="0"/>
              <a:t>Unipolar or bipolar</a:t>
            </a:r>
          </a:p>
          <a:p>
            <a:pPr lvl="1"/>
            <a:r>
              <a:rPr lang="en-US" dirty="0" smtClean="0"/>
              <a:t>Carry impulses from PNS to CNS</a:t>
            </a:r>
          </a:p>
          <a:p>
            <a:pPr lvl="1"/>
            <a:r>
              <a:rPr lang="en-US" dirty="0" smtClean="0"/>
              <a:t>Specialized receptor ends at tips of dendrites</a:t>
            </a:r>
          </a:p>
          <a:p>
            <a:pPr lvl="1"/>
            <a:r>
              <a:rPr lang="en-US" dirty="0" smtClean="0"/>
              <a:t>Receptor cells: dendrites in skin or sensory organs</a:t>
            </a:r>
          </a:p>
          <a:p>
            <a:pPr lvl="2"/>
            <a:r>
              <a:rPr lang="en-US" dirty="0" smtClean="0"/>
              <a:t>Changes inside or outside the body</a:t>
            </a:r>
          </a:p>
          <a:p>
            <a:pPr lvl="2"/>
            <a:r>
              <a:rPr lang="en-US" dirty="0" smtClean="0"/>
              <a:t>Single travels to brain or spinal cord</a:t>
            </a:r>
          </a:p>
          <a:p>
            <a:pPr lvl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25603" name="Picture 2" descr="http://www.public.iastate.edu/~zool.255/Pics/Q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191000"/>
            <a:ext cx="3590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Classification of Neurons by Function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953000" cy="4800600"/>
          </a:xfrm>
        </p:spPr>
        <p:txBody>
          <a:bodyPr/>
          <a:lstStyle/>
          <a:p>
            <a:r>
              <a:rPr lang="en-US" dirty="0" smtClean="0"/>
              <a:t>Interneurons: internuncial or association neuron</a:t>
            </a:r>
          </a:p>
          <a:p>
            <a:pPr lvl="1"/>
            <a:r>
              <a:rPr lang="en-US" dirty="0" smtClean="0"/>
              <a:t>multipolar</a:t>
            </a:r>
          </a:p>
          <a:p>
            <a:pPr lvl="1"/>
            <a:r>
              <a:rPr lang="en-US" dirty="0" smtClean="0"/>
              <a:t>Lie within brain or spinal cord</a:t>
            </a:r>
          </a:p>
          <a:p>
            <a:pPr lvl="1"/>
            <a:r>
              <a:rPr lang="en-US" dirty="0" smtClean="0"/>
              <a:t>Link other neurons</a:t>
            </a:r>
          </a:p>
          <a:p>
            <a:pPr lvl="1"/>
            <a:r>
              <a:rPr lang="en-US" dirty="0" smtClean="0"/>
              <a:t>Transmit impulses from one part of the brain or spinal cord to another</a:t>
            </a:r>
          </a:p>
          <a:p>
            <a:pPr lvl="2"/>
            <a:r>
              <a:rPr lang="en-US" dirty="0" smtClean="0"/>
              <a:t>Direct incoming sensory impulses for appropriate processing </a:t>
            </a:r>
          </a:p>
          <a:p>
            <a:pPr lvl="2"/>
            <a:endParaRPr lang="en-US" dirty="0" smtClean="0"/>
          </a:p>
        </p:txBody>
      </p:sp>
      <p:pic>
        <p:nvPicPr>
          <p:cNvPr id="26627" name="Picture 2" descr="http://zeiss-campus.magnet.fsu.edu/applications/articles/confocal/images/hanghu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Classification of Neurons by Function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r>
              <a:rPr lang="en-US" dirty="0" smtClean="0"/>
              <a:t>Motor Neurons: efferent neurons</a:t>
            </a:r>
          </a:p>
          <a:p>
            <a:pPr lvl="1"/>
            <a:r>
              <a:rPr lang="en-US" dirty="0" smtClean="0"/>
              <a:t>Multipolar</a:t>
            </a:r>
          </a:p>
          <a:p>
            <a:pPr lvl="1"/>
            <a:r>
              <a:rPr lang="en-US" dirty="0" smtClean="0"/>
              <a:t>Carry impulses out of the brain or spinal cord to effectors</a:t>
            </a:r>
          </a:p>
          <a:p>
            <a:pPr lvl="1"/>
            <a:r>
              <a:rPr lang="en-US" dirty="0" smtClean="0"/>
              <a:t>Stimulate muscle to contract and glands to release hormone </a:t>
            </a:r>
          </a:p>
          <a:p>
            <a:pPr lvl="2"/>
            <a:endParaRPr lang="en-US" dirty="0" smtClean="0"/>
          </a:p>
        </p:txBody>
      </p:sp>
      <p:pic>
        <p:nvPicPr>
          <p:cNvPr id="27651" name="Picture 2" descr="http://thebrain.mcgill.ca/flash/i/i_01/i_01_cr/i_01_cr_fon/i_01_cr_fon_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581400"/>
            <a:ext cx="332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Classification of Neuroglical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175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Fill spaces, support neurons, provide structural frameworks, produce myelin, and carryon phagocytosis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Outnumber neurons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Schwann Cells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Nicroglial Cells: scattered in                                                    CNS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Support neurons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phagocytize bacterial cells and                               cellular debris</a:t>
            </a:r>
            <a:endParaRPr lang="en-US" dirty="0"/>
          </a:p>
        </p:txBody>
      </p:sp>
      <p:pic>
        <p:nvPicPr>
          <p:cNvPr id="28675" name="Picture 2" descr="http://www.dmacc.edu/instructors/rbwollaston/Nervous_system/neuroglia_of_CN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667000"/>
            <a:ext cx="35337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Classification of </a:t>
            </a:r>
            <a:r>
              <a:rPr lang="en-US" dirty="0" err="1" smtClean="0"/>
              <a:t>Neuroglial</a:t>
            </a:r>
            <a:r>
              <a:rPr lang="en-US" dirty="0" smtClean="0"/>
              <a:t> </a:t>
            </a:r>
            <a:r>
              <a:rPr lang="en-US" dirty="0" smtClean="0"/>
              <a:t>Cells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Oligodendrocytes: occur in rows along nerve fibers</a:t>
            </a:r>
          </a:p>
          <a:p>
            <a:pPr lvl="1"/>
            <a:r>
              <a:rPr lang="en-US" dirty="0" smtClean="0"/>
              <a:t>Form myelin within the brain and spinal cord</a:t>
            </a:r>
          </a:p>
          <a:p>
            <a:pPr lvl="1"/>
            <a:r>
              <a:rPr lang="en-US" dirty="0" smtClean="0"/>
              <a:t>Do not form sheaths</a:t>
            </a:r>
          </a:p>
        </p:txBody>
      </p:sp>
      <p:pic>
        <p:nvPicPr>
          <p:cNvPr id="29699" name="Picture 4" descr="http://www.jcb.org/content/vol145/issue6/images/medium/JCB1456cvf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29000"/>
            <a:ext cx="3381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neurophilosophy.files.wordpress.com/2006/11/copy-of-olig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276600"/>
            <a:ext cx="3238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Classification of Neuroglical Cells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Astrocytes: between neurons and blood vessels</a:t>
            </a:r>
          </a:p>
          <a:p>
            <a:pPr lvl="1"/>
            <a:r>
              <a:rPr lang="en-US" dirty="0" smtClean="0"/>
              <a:t>Structural support, join parts, regulate concentrations of nutrients and ions within tissue</a:t>
            </a:r>
          </a:p>
          <a:p>
            <a:pPr lvl="1"/>
            <a:r>
              <a:rPr lang="en-US" dirty="0" smtClean="0"/>
              <a:t>Form scar tissue in CNS</a:t>
            </a:r>
          </a:p>
        </p:txBody>
      </p:sp>
      <p:pic>
        <p:nvPicPr>
          <p:cNvPr id="30723" name="Picture 2" descr="http://fig.cox.miami.edu/~cmallery/150/neuro/c7.48.7.astrocy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581400"/>
            <a:ext cx="2867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transmolecular.com/images/Astrocyt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7600"/>
            <a:ext cx="29718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Classification of Neuroglical Cells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Ependymal Cells</a:t>
            </a:r>
          </a:p>
          <a:p>
            <a:pPr lvl="1"/>
            <a:r>
              <a:rPr lang="en-US" dirty="0" smtClean="0"/>
              <a:t>form an epithelial like membrane that covers specialized brain parts</a:t>
            </a:r>
          </a:p>
          <a:p>
            <a:pPr lvl="1"/>
            <a:r>
              <a:rPr lang="en-US" dirty="0" smtClean="0"/>
              <a:t>Forms the inner lining that enclose spaces within the brain and spinal cord</a:t>
            </a:r>
          </a:p>
        </p:txBody>
      </p:sp>
      <p:pic>
        <p:nvPicPr>
          <p:cNvPr id="31747" name="Picture 2" descr="http://www.physorg.com/newman/gfx/news/hires/3-adultstemc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91000"/>
            <a:ext cx="2895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www.lab.anhb.uwa.edu.au/mb140/CorePages/Nervous/Images/epen100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148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638800" cy="4495800"/>
          </a:xfrm>
        </p:spPr>
        <p:txBody>
          <a:bodyPr/>
          <a:lstStyle/>
          <a:p>
            <a:r>
              <a:rPr lang="en-US" dirty="0" smtClean="0"/>
              <a:t>Neurons: masses of nerve cells</a:t>
            </a:r>
          </a:p>
          <a:p>
            <a:pPr lvl="1"/>
            <a:r>
              <a:rPr lang="en-US" dirty="0" smtClean="0"/>
              <a:t>Nerves</a:t>
            </a:r>
          </a:p>
          <a:p>
            <a:pPr lvl="1"/>
            <a:r>
              <a:rPr lang="en-US" dirty="0" smtClean="0"/>
              <a:t>Structural and functional units of nervous system</a:t>
            </a:r>
          </a:p>
          <a:p>
            <a:pPr lvl="1"/>
            <a:r>
              <a:rPr lang="en-US" dirty="0" smtClean="0"/>
              <a:t>Specialized to react to physical and chemical changes</a:t>
            </a:r>
          </a:p>
          <a:p>
            <a:r>
              <a:rPr lang="en-US" dirty="0" smtClean="0"/>
              <a:t>Neuroglical Cells: provide neurons with physiological requirements</a:t>
            </a:r>
          </a:p>
          <a:p>
            <a:pPr lvl="1"/>
            <a:r>
              <a:rPr lang="en-US" dirty="0" smtClean="0"/>
              <a:t>Functions like connective tissue</a:t>
            </a:r>
          </a:p>
        </p:txBody>
      </p:sp>
      <p:pic>
        <p:nvPicPr>
          <p:cNvPr id="14339" name="Picture 2" descr="http://www.suboxoneassistedtreatment.org/resources/mom_nerve1_f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Nerve Impulses</a:t>
            </a:r>
            <a:endParaRPr lang="en-US" dirty="0"/>
          </a:p>
        </p:txBody>
      </p:sp>
      <p:sp>
        <p:nvSpPr>
          <p:cNvPr id="32770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Cell Membrane Potential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175" cy="4495800"/>
          </a:xfrm>
        </p:spPr>
        <p:txBody>
          <a:bodyPr/>
          <a:lstStyle/>
          <a:p>
            <a:r>
              <a:rPr lang="en-US" dirty="0" smtClean="0"/>
              <a:t>Surface of cell membrane is usually charge</a:t>
            </a:r>
          </a:p>
          <a:p>
            <a:pPr lvl="1"/>
            <a:r>
              <a:rPr lang="en-US" dirty="0" smtClean="0"/>
              <a:t>Polarized</a:t>
            </a:r>
          </a:p>
          <a:p>
            <a:pPr lvl="2"/>
            <a:r>
              <a:rPr lang="en-US" dirty="0" smtClean="0"/>
              <a:t>Unequal distribution of positive and negative ions between sides of the membrane</a:t>
            </a:r>
          </a:p>
          <a:p>
            <a:pPr lvl="2"/>
            <a:r>
              <a:rPr lang="en-US" dirty="0" smtClean="0"/>
              <a:t>Important in conducting nerve impulses</a:t>
            </a:r>
          </a:p>
        </p:txBody>
      </p:sp>
      <p:pic>
        <p:nvPicPr>
          <p:cNvPr id="33796" name="Picture 4" descr="nerve%20impu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3754438"/>
            <a:ext cx="4229100" cy="287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Distribution of 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Determined by pores or channels in the membrane</a:t>
            </a:r>
          </a:p>
          <a:p>
            <a:r>
              <a:rPr lang="en-US" dirty="0" smtClean="0"/>
              <a:t>Some channels are always open</a:t>
            </a:r>
          </a:p>
          <a:p>
            <a:r>
              <a:rPr lang="en-US" dirty="0" smtClean="0"/>
              <a:t>Others can be closed</a:t>
            </a:r>
          </a:p>
          <a:p>
            <a:r>
              <a:rPr lang="en-US" dirty="0" smtClean="0"/>
              <a:t>Channels can be selective</a:t>
            </a:r>
          </a:p>
          <a:p>
            <a:pPr lvl="1"/>
            <a:r>
              <a:rPr lang="en-US" dirty="0" smtClean="0"/>
              <a:t>Only allow certain ions to pass</a:t>
            </a:r>
          </a:p>
          <a:p>
            <a:pPr lvl="1"/>
            <a:r>
              <a:rPr lang="en-US" dirty="0" smtClean="0"/>
              <a:t>K pass easier than Na,                                                  and less so than Ca</a:t>
            </a:r>
          </a:p>
        </p:txBody>
      </p:sp>
      <p:pic>
        <p:nvPicPr>
          <p:cNvPr id="34820" name="Picture 4" descr="minicircu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14800"/>
            <a:ext cx="2990850" cy="252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Resting Potential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575" cy="4495800"/>
          </a:xfrm>
        </p:spPr>
        <p:txBody>
          <a:bodyPr/>
          <a:lstStyle/>
          <a:p>
            <a:r>
              <a:rPr lang="en-US" dirty="0" smtClean="0"/>
              <a:t>Potential difference: difference in electrical charge between two regions</a:t>
            </a:r>
          </a:p>
          <a:p>
            <a:pPr lvl="1"/>
            <a:r>
              <a:rPr lang="en-US" dirty="0" smtClean="0"/>
              <a:t>Inside of cell: slightly negative</a:t>
            </a:r>
          </a:p>
          <a:p>
            <a:pPr lvl="1"/>
            <a:r>
              <a:rPr lang="en-US" dirty="0" smtClean="0"/>
              <a:t>Outside of cell: slightly positive</a:t>
            </a:r>
          </a:p>
          <a:p>
            <a:r>
              <a:rPr lang="en-US" dirty="0" smtClean="0"/>
              <a:t>Resting Potential: potential difference in a nerve cell</a:t>
            </a:r>
          </a:p>
        </p:txBody>
      </p:sp>
      <p:pic>
        <p:nvPicPr>
          <p:cNvPr id="35844" name="Picture 4" descr="APneu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038600"/>
            <a:ext cx="4114800" cy="259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Potential Changes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Nerve cell are excitable</a:t>
            </a:r>
          </a:p>
          <a:p>
            <a:pPr lvl="1"/>
            <a:r>
              <a:rPr lang="en-US" dirty="0" smtClean="0"/>
              <a:t>Respond to changes in their surroundings</a:t>
            </a:r>
          </a:p>
          <a:p>
            <a:pPr lvl="1"/>
            <a:r>
              <a:rPr lang="en-US" dirty="0" smtClean="0"/>
              <a:t>Temperature, light, or pressure</a:t>
            </a:r>
          </a:p>
          <a:p>
            <a:pPr lvl="1"/>
            <a:r>
              <a:rPr lang="en-US" dirty="0" smtClean="0"/>
              <a:t>Signals from other neurons</a:t>
            </a:r>
          </a:p>
          <a:p>
            <a:pPr lvl="2"/>
            <a:r>
              <a:rPr lang="en-US" dirty="0" smtClean="0"/>
              <a:t>Changes in resting potential</a:t>
            </a:r>
          </a:p>
          <a:p>
            <a:pPr lvl="2"/>
            <a:r>
              <a:rPr lang="en-US" dirty="0" smtClean="0"/>
              <a:t>Depolarizing: inside of membrane becomes less 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34149" name="Picture 5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8534400" cy="546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Resting Potential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Resting potential is graded</a:t>
            </a:r>
          </a:p>
          <a:p>
            <a:pPr lvl="1"/>
            <a:r>
              <a:rPr lang="en-US" dirty="0" smtClean="0"/>
              <a:t>Amount of change in potential is proportional to the intensity of stimulation</a:t>
            </a:r>
          </a:p>
          <a:p>
            <a:pPr lvl="1"/>
            <a:r>
              <a:rPr lang="en-US" dirty="0" smtClean="0"/>
              <a:t>Summation: accumulation of stimulation</a:t>
            </a:r>
          </a:p>
          <a:p>
            <a:pPr lvl="2"/>
            <a:r>
              <a:rPr lang="en-US" dirty="0" smtClean="0"/>
              <a:t>Threshold potential</a:t>
            </a:r>
          </a:p>
          <a:p>
            <a:pPr lvl="1"/>
            <a:r>
              <a:rPr lang="en-US" dirty="0" smtClean="0"/>
              <a:t>Action Potential: 1/1000</a:t>
            </a:r>
            <a:r>
              <a:rPr lang="en-US" baseline="30000" dirty="0" smtClean="0"/>
              <a:t>th</a:t>
            </a:r>
            <a:r>
              <a:rPr lang="en-US" dirty="0" smtClean="0"/>
              <a:t> of a second</a:t>
            </a:r>
          </a:p>
          <a:p>
            <a:pPr lvl="2"/>
            <a:r>
              <a:rPr lang="en-US" dirty="0" smtClean="0"/>
              <a:t>Na diffuses freely inward</a:t>
            </a:r>
          </a:p>
          <a:p>
            <a:pPr lvl="3"/>
            <a:r>
              <a:rPr lang="en-US" dirty="0" smtClean="0"/>
              <a:t>Membrane becomes depolarized</a:t>
            </a:r>
          </a:p>
          <a:p>
            <a:pPr lvl="2"/>
            <a:r>
              <a:rPr lang="en-US" dirty="0" smtClean="0"/>
              <a:t>K diffuses out of cell </a:t>
            </a:r>
            <a:r>
              <a:rPr lang="en-US" dirty="0" smtClean="0">
                <a:sym typeface="Wingdings" pitchFamily="2" charset="2"/>
              </a:rPr>
              <a:t> inside becomes negative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repolarized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Nerve Impulse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When an action potential occurs in one region, it causes the bioelectric current to flow to the adjacent portions of the membrane</a:t>
            </a:r>
          </a:p>
          <a:p>
            <a:r>
              <a:rPr lang="en-US" dirty="0" smtClean="0"/>
              <a:t>This stimulates the adjacent membrane </a:t>
            </a:r>
          </a:p>
          <a:p>
            <a:pPr lvl="1"/>
            <a:r>
              <a:rPr lang="en-US" dirty="0" smtClean="0"/>
              <a:t>Wave of action potentials down a nerve fiber</a:t>
            </a:r>
          </a:p>
        </p:txBody>
      </p:sp>
      <p:pic>
        <p:nvPicPr>
          <p:cNvPr id="38920" name="Picture 8" descr="neur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038600"/>
            <a:ext cx="344805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Impulse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/>
              <a:t>Unmyelinated fiber conducts an impulse over its entire surface</a:t>
            </a:r>
          </a:p>
          <a:p>
            <a:pPr>
              <a:lnSpc>
                <a:spcPct val="80000"/>
              </a:lnSpc>
            </a:pPr>
            <a:r>
              <a:rPr lang="en-US" sz="2500" dirty="0" smtClean="0"/>
              <a:t>Myelinated surface prevents ion flow from the insulated membrane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If the sheath were continuous, no impulse travel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Nerve impulse jumps from node of Ranvier to next node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Contain Na and K channels</a:t>
            </a:r>
          </a:p>
        </p:txBody>
      </p:sp>
      <p:pic>
        <p:nvPicPr>
          <p:cNvPr id="39940" name="Picture 4" descr="brain-neu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962400"/>
            <a:ext cx="37528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Impulse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600200"/>
            <a:ext cx="49530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00" dirty="0" smtClean="0"/>
              <a:t>Impulse is much faster than on an unmyelinated nerve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Speed of nerve impulse is proportional to the fiber diameter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Skeletal Muscle fiber: 120 meters per second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Sensory Fiber: 0.5 meters per second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Nerve stimulation is all-or-none response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Amount of stimulation does not vary degree of response</a:t>
            </a:r>
          </a:p>
        </p:txBody>
      </p:sp>
      <p:pic>
        <p:nvPicPr>
          <p:cNvPr id="135173" name="Picture 5" descr="ne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318452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486400" cy="4495800"/>
          </a:xfrm>
        </p:spPr>
        <p:txBody>
          <a:bodyPr/>
          <a:lstStyle/>
          <a:p>
            <a:r>
              <a:rPr lang="en-US" dirty="0" smtClean="0"/>
              <a:t>Nerve Impulse: information transmitted in form of electrochemical signal</a:t>
            </a:r>
          </a:p>
          <a:p>
            <a:pPr lvl="1"/>
            <a:r>
              <a:rPr lang="en-US" dirty="0" smtClean="0"/>
              <a:t>Travels along nerve fiber</a:t>
            </a:r>
          </a:p>
          <a:p>
            <a:r>
              <a:rPr lang="en-US" dirty="0" smtClean="0"/>
              <a:t>Functions: sensory, integrative, motor</a:t>
            </a:r>
          </a:p>
          <a:p>
            <a:pPr lvl="1"/>
            <a:r>
              <a:rPr lang="en-US" dirty="0" smtClean="0"/>
              <a:t>Central Nervous System: brain and spinal cord</a:t>
            </a:r>
          </a:p>
          <a:p>
            <a:pPr lvl="1"/>
            <a:r>
              <a:rPr lang="en-US" dirty="0" smtClean="0"/>
              <a:t>Peripheral Nervous System: nerves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5363" name="Picture 2" descr="http://www.byhealth.com/files/nervous-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1066800"/>
            <a:ext cx="32194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The Synapse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257800" cy="4495800"/>
          </a:xfrm>
        </p:spPr>
        <p:txBody>
          <a:bodyPr/>
          <a:lstStyle/>
          <a:p>
            <a:r>
              <a:rPr lang="en-US" dirty="0" smtClean="0"/>
              <a:t>Junction between two neurons</a:t>
            </a:r>
          </a:p>
          <a:p>
            <a:pPr lvl="1"/>
            <a:r>
              <a:rPr lang="en-US" dirty="0" smtClean="0"/>
              <a:t>Not a direction connection</a:t>
            </a:r>
          </a:p>
          <a:p>
            <a:pPr lvl="1"/>
            <a:r>
              <a:rPr lang="en-US" dirty="0" smtClean="0"/>
              <a:t>Gap: synaptic cleft</a:t>
            </a:r>
          </a:p>
          <a:p>
            <a:r>
              <a:rPr lang="en-US" dirty="0" smtClean="0"/>
              <a:t>Synaptic Transmission: signal runs from dendrite of a neuron to the axon</a:t>
            </a:r>
          </a:p>
          <a:p>
            <a:pPr lvl="1"/>
            <a:r>
              <a:rPr lang="en-US" dirty="0" smtClean="0"/>
              <a:t>At axon, neurotransmitter are released</a:t>
            </a:r>
          </a:p>
          <a:p>
            <a:pPr lvl="1"/>
            <a:r>
              <a:rPr lang="en-US" dirty="0" smtClean="0"/>
              <a:t>Bind with receptor on the next neuron</a:t>
            </a:r>
          </a:p>
        </p:txBody>
      </p:sp>
      <p:pic>
        <p:nvPicPr>
          <p:cNvPr id="40964" name="Picture 4" descr="m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52600"/>
            <a:ext cx="3248025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Excitatory and Inhibitory Actions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Excitatory: increases Na permeability</a:t>
            </a:r>
          </a:p>
          <a:p>
            <a:pPr lvl="1"/>
            <a:r>
              <a:rPr lang="en-US" dirty="0" smtClean="0"/>
              <a:t>Trigger nerve impulses</a:t>
            </a:r>
          </a:p>
          <a:p>
            <a:r>
              <a:rPr lang="en-US" dirty="0" smtClean="0"/>
              <a:t>Inhibitory: decrease Na permeability</a:t>
            </a:r>
          </a:p>
          <a:p>
            <a:pPr lvl="1"/>
            <a:r>
              <a:rPr lang="en-US" dirty="0" smtClean="0"/>
              <a:t>Lessens chance of nerve impulse</a:t>
            </a:r>
          </a:p>
          <a:p>
            <a:pPr lvl="1"/>
            <a:endParaRPr lang="en-US" dirty="0" smtClean="0"/>
          </a:p>
        </p:txBody>
      </p:sp>
      <p:pic>
        <p:nvPicPr>
          <p:cNvPr id="41989" name="Picture 5" descr="Synap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33800"/>
            <a:ext cx="260032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Neurotransmitters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58200" cy="4495800"/>
          </a:xfrm>
        </p:spPr>
        <p:txBody>
          <a:bodyPr/>
          <a:lstStyle/>
          <a:p>
            <a:r>
              <a:rPr lang="en-US" dirty="0" smtClean="0"/>
              <a:t>~50 types have been identified</a:t>
            </a:r>
          </a:p>
          <a:p>
            <a:r>
              <a:rPr lang="en-US" dirty="0" smtClean="0"/>
              <a:t>Some neurons only release one type where others release two or three</a:t>
            </a:r>
          </a:p>
          <a:p>
            <a:pPr lvl="1"/>
            <a:r>
              <a:rPr lang="en-US" dirty="0" smtClean="0"/>
              <a:t>Acetylcholine: stimulates muscles</a:t>
            </a:r>
          </a:p>
          <a:p>
            <a:pPr lvl="1"/>
            <a:r>
              <a:rPr lang="en-US" dirty="0" smtClean="0"/>
              <a:t>Monoamines: epinephrine,                norepinephrine, dopamine, serotonin</a:t>
            </a:r>
          </a:p>
          <a:p>
            <a:pPr lvl="1"/>
            <a:r>
              <a:rPr lang="en-US" dirty="0" smtClean="0"/>
              <a:t>Amino acids and peptides</a:t>
            </a:r>
          </a:p>
        </p:txBody>
      </p:sp>
      <p:pic>
        <p:nvPicPr>
          <p:cNvPr id="43013" name="Picture 5" descr="nt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3048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575" cy="990600"/>
          </a:xfrm>
        </p:spPr>
        <p:txBody>
          <a:bodyPr/>
          <a:lstStyle/>
          <a:p>
            <a:r>
              <a:rPr lang="en-US" dirty="0" smtClean="0"/>
              <a:t>Neurotransmitters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743200"/>
            <a:ext cx="8458200" cy="3886200"/>
          </a:xfrm>
        </p:spPr>
        <p:txBody>
          <a:bodyPr/>
          <a:lstStyle/>
          <a:p>
            <a:r>
              <a:rPr lang="en-US" dirty="0" smtClean="0"/>
              <a:t>Synthesized in the cytoplasm of the synaptic knob</a:t>
            </a:r>
          </a:p>
          <a:p>
            <a:r>
              <a:rPr lang="en-US" dirty="0" smtClean="0"/>
              <a:t>Stored in synaptic vesicles</a:t>
            </a:r>
          </a:p>
          <a:p>
            <a:r>
              <a:rPr lang="en-US" dirty="0" smtClean="0"/>
              <a:t>When action potential is reached, Ca ions are transported inward</a:t>
            </a:r>
          </a:p>
          <a:p>
            <a:pPr lvl="1"/>
            <a:r>
              <a:rPr lang="en-US" dirty="0" smtClean="0"/>
              <a:t>Neurotransmitters are released</a:t>
            </a:r>
          </a:p>
          <a:p>
            <a:pPr lvl="1"/>
            <a:r>
              <a:rPr lang="en-US" dirty="0" smtClean="0"/>
              <a:t>Afterwards, some are reabsorbed while others are broken down</a:t>
            </a:r>
          </a:p>
          <a:p>
            <a:endParaRPr lang="en-US" dirty="0" smtClean="0"/>
          </a:p>
        </p:txBody>
      </p:sp>
      <p:pic>
        <p:nvPicPr>
          <p:cNvPr id="44037" name="Picture 5" descr="Synap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952875" cy="240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Impulse Processing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Neuronal Pools: receive impulses, processes them, and conducts impulses away</a:t>
            </a:r>
          </a:p>
          <a:p>
            <a:pPr lvl="1"/>
            <a:r>
              <a:rPr lang="en-US" dirty="0" smtClean="0"/>
              <a:t>Facilitation: neuron receives a subthreshold stimuli and becomes more excitable</a:t>
            </a:r>
          </a:p>
          <a:p>
            <a:pPr lvl="1"/>
            <a:r>
              <a:rPr lang="en-US" dirty="0" smtClean="0"/>
              <a:t>Convergence: two or more impulses from different sources  on a single neuron</a:t>
            </a:r>
          </a:p>
          <a:p>
            <a:pPr lvl="2"/>
            <a:r>
              <a:rPr lang="en-US" dirty="0" smtClean="0"/>
              <a:t>Additive effect on neurons</a:t>
            </a:r>
          </a:p>
          <a:p>
            <a:pPr lvl="1"/>
            <a:r>
              <a:rPr lang="en-US" dirty="0" smtClean="0"/>
              <a:t>Divergence: impulses may pass into several output fibers</a:t>
            </a:r>
          </a:p>
          <a:p>
            <a:pPr lvl="2"/>
            <a:r>
              <a:rPr lang="en-US" dirty="0" smtClean="0"/>
              <a:t>Amplifies impulses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038600"/>
            <a:ext cx="85344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Nerve Pathways, Meninges, and Spinal Cord</a:t>
            </a:r>
            <a:endParaRPr lang="en-US" dirty="0"/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Nerve Pathway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Routes nerve impulses follow through nervous system</a:t>
            </a:r>
          </a:p>
          <a:p>
            <a:pPr lvl="1"/>
            <a:r>
              <a:rPr lang="en-US" dirty="0" smtClean="0"/>
              <a:t>Reflex arc: involuntary actions</a:t>
            </a:r>
          </a:p>
          <a:p>
            <a:pPr lvl="2"/>
            <a:r>
              <a:rPr lang="en-US" dirty="0" smtClean="0"/>
              <a:t>Begins with a receptor at the end of a sensory fiber</a:t>
            </a:r>
          </a:p>
          <a:p>
            <a:pPr lvl="2"/>
            <a:r>
              <a:rPr lang="en-US" dirty="0" smtClean="0"/>
              <a:t>Leads to interneurons in CNS, or reflex center</a:t>
            </a:r>
          </a:p>
          <a:p>
            <a:pPr lvl="2"/>
            <a:r>
              <a:rPr lang="en-US" dirty="0" smtClean="0"/>
              <a:t>Communicate with motor neurons to effectors	</a:t>
            </a:r>
          </a:p>
          <a:p>
            <a:pPr lvl="1"/>
            <a:r>
              <a:rPr lang="en-US" dirty="0" smtClean="0"/>
              <a:t>Reflex Behavior; automatic subconscious responses to stimuli</a:t>
            </a:r>
          </a:p>
          <a:p>
            <a:pPr lvl="2"/>
            <a:r>
              <a:rPr lang="en-US" dirty="0" smtClean="0"/>
              <a:t>Heart rate, breathing, blood pressure, and digestion</a:t>
            </a:r>
          </a:p>
          <a:p>
            <a:pPr lvl="2"/>
            <a:r>
              <a:rPr lang="en-US" dirty="0" smtClean="0"/>
              <a:t>Swallowing, sneezing, coughing, and vomiting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Reflex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Knee-jerk reflex: patellar tendon reflex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sensory neuron communicating directly to a motor neuron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Helps maintain upright posture</a:t>
            </a:r>
          </a:p>
        </p:txBody>
      </p:sp>
      <p:pic>
        <p:nvPicPr>
          <p:cNvPr id="43010" name="Picture 2" descr="http://web.lemoyne.edu/%7Ehevern/psy340_09S/graphics/Reflex%20Arc%20Leg%20Flex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505200"/>
            <a:ext cx="4829175" cy="313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Reflex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575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Withdrawal Reflex: touching a finger to something painful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Motor neurons in the flexor muscles are simulated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Arm jerks back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Signal is also sent to the                                                      brain to signal pain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Protective reflex</a:t>
            </a:r>
            <a:endParaRPr lang="en-US" dirty="0"/>
          </a:p>
        </p:txBody>
      </p:sp>
      <p:pic>
        <p:nvPicPr>
          <p:cNvPr id="43012" name="Picture 4" descr="http://www.colorado.edu/intphys/Class/IPHY3430-200/image/figure0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3086039"/>
            <a:ext cx="4724400" cy="3771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Meninges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Membranes located between the bone and soft tissues the nervous system</a:t>
            </a:r>
          </a:p>
          <a:p>
            <a:r>
              <a:rPr lang="en-US" dirty="0" smtClean="0"/>
              <a:t>Protect the brain and spinal cord</a:t>
            </a:r>
          </a:p>
        </p:txBody>
      </p:sp>
      <p:pic>
        <p:nvPicPr>
          <p:cNvPr id="40962" name="Picture 2" descr="http://graphics8.nytimes.com/images/2007/08/01/health/adam/19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124200"/>
            <a:ext cx="42862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Sensory Functions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0"/>
            <a:ext cx="8385175" cy="3810000"/>
          </a:xfrm>
        </p:spPr>
        <p:txBody>
          <a:bodyPr/>
          <a:lstStyle/>
          <a:p>
            <a:r>
              <a:rPr lang="en-US" dirty="0" smtClean="0"/>
              <a:t>sensory receptors at the ends of peripheral neurons</a:t>
            </a:r>
          </a:p>
          <a:p>
            <a:pPr lvl="1"/>
            <a:r>
              <a:rPr lang="en-US" dirty="0" smtClean="0"/>
              <a:t>Detect changes outside the body</a:t>
            </a:r>
          </a:p>
          <a:p>
            <a:pPr lvl="2"/>
            <a:r>
              <a:rPr lang="en-US" dirty="0" smtClean="0"/>
              <a:t>Light and sound intensities</a:t>
            </a:r>
          </a:p>
          <a:p>
            <a:pPr lvl="2"/>
            <a:r>
              <a:rPr lang="en-US" dirty="0" smtClean="0"/>
              <a:t>Temperature and oxygen concentration</a:t>
            </a:r>
          </a:p>
          <a:p>
            <a:pPr lvl="1"/>
            <a:r>
              <a:rPr lang="en-US" dirty="0" smtClean="0"/>
              <a:t>Convert sensory information into nerve impulses</a:t>
            </a:r>
          </a:p>
          <a:p>
            <a:pPr lvl="2"/>
            <a:r>
              <a:rPr lang="en-US" dirty="0" smtClean="0"/>
              <a:t>Transmitted from peripheral nerves to CNS</a:t>
            </a:r>
          </a:p>
          <a:p>
            <a:pPr lvl="2"/>
            <a:r>
              <a:rPr lang="en-US" dirty="0" smtClean="0"/>
              <a:t>Integrative function: at CNS, signals are integrated </a:t>
            </a:r>
          </a:p>
          <a:p>
            <a:pPr lvl="3"/>
            <a:r>
              <a:rPr lang="en-US" dirty="0" smtClean="0"/>
              <a:t>sensation, adding to memory, or produce thoughts for perceptions</a:t>
            </a:r>
          </a:p>
        </p:txBody>
      </p:sp>
      <p:pic>
        <p:nvPicPr>
          <p:cNvPr id="16387" name="Picture 2" descr="http://www.nrc-cnrc.gc.ca/images/education/pl_ne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Meninges: 3 layers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Dura mater: outermost layer</a:t>
            </a:r>
          </a:p>
          <a:p>
            <a:pPr lvl="1"/>
            <a:r>
              <a:rPr lang="en-US" dirty="0" smtClean="0"/>
              <a:t>Tough, white fibrous connective tissue</a:t>
            </a:r>
          </a:p>
          <a:p>
            <a:pPr lvl="1"/>
            <a:r>
              <a:rPr lang="en-US" dirty="0" smtClean="0"/>
              <a:t>Contains many blood vessels and nerves</a:t>
            </a:r>
          </a:p>
        </p:txBody>
      </p:sp>
      <p:pic>
        <p:nvPicPr>
          <p:cNvPr id="38914" name="Picture 2" descr="http://academic.kellogg.cc.mi.us/herbrandsonc/bio201_McKinley/f15-4_cranial_meninges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200400"/>
            <a:ext cx="6477000" cy="3440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Meninges: 3 layers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Arachnoid mater: thin, weblike membrane </a:t>
            </a:r>
          </a:p>
          <a:p>
            <a:pPr lvl="1"/>
            <a:r>
              <a:rPr lang="en-US" dirty="0" smtClean="0"/>
              <a:t>Lacks blood vessels</a:t>
            </a:r>
          </a:p>
          <a:p>
            <a:pPr lvl="1"/>
            <a:r>
              <a:rPr lang="en-US" dirty="0" smtClean="0"/>
              <a:t>Located b/w dura and pia maters</a:t>
            </a:r>
          </a:p>
        </p:txBody>
      </p:sp>
      <p:pic>
        <p:nvPicPr>
          <p:cNvPr id="137218" name="Picture 2" descr="http://pro.corbis.com/images/42-16889320.jpg?size=67&amp;uid=%7B773E291D-AD13-4D6F-96A5-EB4F2ECEB538%7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200400"/>
            <a:ext cx="3352800" cy="335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Meninges: 3 layers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381001" y="1600200"/>
            <a:ext cx="4495800" cy="4495800"/>
          </a:xfrm>
        </p:spPr>
        <p:txBody>
          <a:bodyPr/>
          <a:lstStyle/>
          <a:p>
            <a:r>
              <a:rPr lang="en-US" dirty="0" smtClean="0"/>
              <a:t>Pia mater: very thin layer</a:t>
            </a:r>
          </a:p>
          <a:p>
            <a:pPr lvl="1"/>
            <a:r>
              <a:rPr lang="en-US" dirty="0" smtClean="0"/>
              <a:t>Contains many nerves and blood vessels</a:t>
            </a:r>
          </a:p>
          <a:p>
            <a:pPr lvl="1"/>
            <a:r>
              <a:rPr lang="en-US" dirty="0" smtClean="0"/>
              <a:t>Nourish the cells of the brain and spinal cord</a:t>
            </a:r>
          </a:p>
        </p:txBody>
      </p:sp>
      <p:pic>
        <p:nvPicPr>
          <p:cNvPr id="135170" name="Picture 2" descr="http://www.riversideonline.com/source/images/image_popup/r7_meningit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28800"/>
            <a:ext cx="38100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Spinal Cord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Slender nerve column that passes downward from the brain into the vertebral canal</a:t>
            </a:r>
          </a:p>
        </p:txBody>
      </p:sp>
      <p:pic>
        <p:nvPicPr>
          <p:cNvPr id="36866" name="Picture 2" descr="http://www.daviddarling.info/images/spinal_cord_cut-aw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819400"/>
            <a:ext cx="2971800" cy="3572765"/>
          </a:xfrm>
          <a:prstGeom prst="rect">
            <a:avLst/>
          </a:prstGeom>
          <a:noFill/>
        </p:spPr>
      </p:pic>
      <p:pic>
        <p:nvPicPr>
          <p:cNvPr id="36872" name="Picture 8" descr="http://www.dorlingkindersley-uk.co.uk/static/clipart/uk/dk/exp_humanbody/exp_human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619375"/>
            <a:ext cx="3008634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beckleyfamilychiropractic.com/images/spinal-cor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2400"/>
            <a:ext cx="4191000" cy="6523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Structure of Spinal Cord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975" cy="4495800"/>
          </a:xfrm>
        </p:spPr>
        <p:txBody>
          <a:bodyPr/>
          <a:lstStyle/>
          <a:p>
            <a:r>
              <a:rPr lang="en-US" sz="3200" dirty="0" smtClean="0"/>
              <a:t>31</a:t>
            </a:r>
            <a:r>
              <a:rPr lang="en-US" dirty="0" smtClean="0"/>
              <a:t>segments</a:t>
            </a:r>
          </a:p>
          <a:p>
            <a:pPr lvl="1"/>
            <a:r>
              <a:rPr lang="en-US" dirty="0" smtClean="0"/>
              <a:t>Each gives rise to a pair of spinal nerves</a:t>
            </a:r>
          </a:p>
          <a:p>
            <a:pPr lvl="2"/>
            <a:r>
              <a:rPr lang="en-US" dirty="0" smtClean="0"/>
              <a:t>Branch to various parts of the body</a:t>
            </a:r>
          </a:p>
          <a:p>
            <a:pPr lvl="1"/>
            <a:r>
              <a:rPr lang="en-US" dirty="0" smtClean="0"/>
              <a:t>Cervical Enlargement: thickening in the neck</a:t>
            </a:r>
          </a:p>
          <a:p>
            <a:pPr lvl="2"/>
            <a:r>
              <a:rPr lang="en-US" dirty="0" smtClean="0"/>
              <a:t>Nerves to upper limbs</a:t>
            </a:r>
          </a:p>
          <a:p>
            <a:pPr lvl="1"/>
            <a:r>
              <a:rPr lang="en-US" dirty="0" smtClean="0"/>
              <a:t>Lumbar Enlargement: thickening in lower back</a:t>
            </a:r>
          </a:p>
          <a:p>
            <a:pPr lvl="2"/>
            <a:r>
              <a:rPr lang="en-US" dirty="0" smtClean="0"/>
              <a:t>Nerves to lower limbs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erck.com/media/mmhe2/figures/MMHE_06_093_01_e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5486400" cy="628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Functions of the Spinal Cord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638800" cy="4495800"/>
          </a:xfrm>
        </p:spPr>
        <p:txBody>
          <a:bodyPr/>
          <a:lstStyle/>
          <a:p>
            <a:r>
              <a:rPr lang="en-US" dirty="0" smtClean="0"/>
              <a:t>Conducting nerve impulses</a:t>
            </a:r>
          </a:p>
          <a:p>
            <a:pPr lvl="1"/>
            <a:r>
              <a:rPr lang="en-US" dirty="0" smtClean="0"/>
              <a:t>Ascending tract: nerve tract or pathway that carries sensory information to the brain</a:t>
            </a:r>
          </a:p>
          <a:p>
            <a:pPr lvl="1"/>
            <a:r>
              <a:rPr lang="en-US" dirty="0" smtClean="0"/>
              <a:t>Descending tracts: conduct motor impulses form the brain to the muscles and glands</a:t>
            </a:r>
          </a:p>
          <a:p>
            <a:r>
              <a:rPr lang="en-US" dirty="0" smtClean="0"/>
              <a:t>Spinal reflexes: knee jerk and withdrawal</a:t>
            </a:r>
          </a:p>
          <a:p>
            <a:pPr lvl="1"/>
            <a:r>
              <a:rPr lang="en-US" dirty="0" smtClean="0"/>
              <a:t>Reflex arc passes through spinal cord</a:t>
            </a:r>
          </a:p>
          <a:p>
            <a:pPr lvl="1"/>
            <a:endParaRPr lang="en-US" dirty="0" smtClean="0"/>
          </a:p>
        </p:txBody>
      </p:sp>
      <p:pic>
        <p:nvPicPr>
          <p:cNvPr id="32770" name="Picture 2" descr="http://www.aqavic.org.au/sci_facts/images/spinal-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775" y="2181225"/>
            <a:ext cx="324802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54274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Brain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Subdivides </a:t>
            </a:r>
          </a:p>
          <a:p>
            <a:pPr lvl="1"/>
            <a:r>
              <a:rPr lang="en-US" dirty="0" smtClean="0"/>
              <a:t>Cerebrum</a:t>
            </a:r>
          </a:p>
          <a:p>
            <a:pPr lvl="1"/>
            <a:r>
              <a:rPr lang="en-US" dirty="0" smtClean="0"/>
              <a:t>Cerebellum</a:t>
            </a:r>
          </a:p>
          <a:p>
            <a:pPr lvl="1"/>
            <a:r>
              <a:rPr lang="en-US" dirty="0" smtClean="0"/>
              <a:t>Brain Stem</a:t>
            </a:r>
          </a:p>
          <a:p>
            <a:endParaRPr lang="en-US" dirty="0" smtClean="0"/>
          </a:p>
        </p:txBody>
      </p:sp>
      <p:pic>
        <p:nvPicPr>
          <p:cNvPr id="28674" name="Picture 2" descr="http://www.informl.com/wp-content/uploads/2008/05/brain_witel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81200"/>
            <a:ext cx="4013823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Sensory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257800" cy="4495800"/>
          </a:xfrm>
        </p:spPr>
        <p:txBody>
          <a:bodyPr>
            <a:normAutofit/>
          </a:bodyPr>
          <a:lstStyle/>
          <a:p>
            <a:pPr marL="320040" lvl="2" indent="-320040" fontAlgn="auto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Char char=""/>
              <a:defRPr/>
            </a:pPr>
            <a:r>
              <a:rPr lang="en-US" dirty="0" smtClean="0"/>
              <a:t>Motor Functions: after making conscious or subconscious decisions, act upon perceptions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Effectors: signal from CNS travels to PNS to respond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Muscles and glands that respond to nerve impulses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Action counteracts the change detected</a:t>
            </a: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en-US" dirty="0" smtClean="0"/>
              <a:t>Maintain homeostasis</a:t>
            </a:r>
            <a:endParaRPr lang="en-US" dirty="0"/>
          </a:p>
        </p:txBody>
      </p:sp>
      <p:pic>
        <p:nvPicPr>
          <p:cNvPr id="17411" name="Picture 2" descr="http://training.seer.cancer.gov/module_anatomy/images/illu_cranial_ner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34290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Cerebrum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800600" cy="4495800"/>
          </a:xfrm>
        </p:spPr>
        <p:txBody>
          <a:bodyPr/>
          <a:lstStyle/>
          <a:p>
            <a:r>
              <a:rPr lang="en-US" dirty="0" smtClean="0"/>
              <a:t>Two cerebral hemispheres</a:t>
            </a:r>
          </a:p>
          <a:p>
            <a:pPr lvl="1"/>
            <a:r>
              <a:rPr lang="en-US" dirty="0" smtClean="0"/>
              <a:t>Connected by corpus callosum</a:t>
            </a:r>
          </a:p>
          <a:p>
            <a:pPr lvl="1"/>
            <a:r>
              <a:rPr lang="en-US" dirty="0" smtClean="0"/>
              <a:t>Cerebral Cortex: thin layer of grey matter near the surface</a:t>
            </a:r>
          </a:p>
          <a:p>
            <a:pPr lvl="1"/>
            <a:r>
              <a:rPr lang="en-US" dirty="0" smtClean="0"/>
              <a:t>White matter consists of myelinated nerve fibers that connect neurons within the nervous system and communicate with other body parts</a:t>
            </a:r>
          </a:p>
        </p:txBody>
      </p:sp>
      <p:pic>
        <p:nvPicPr>
          <p:cNvPr id="26628" name="Picture 4" descr="http://www.colorado.edu/intphys/Class/IPHY3730/image/figure5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16114"/>
            <a:ext cx="3962400" cy="3775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Functions of Cerebrum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Higher brain function</a:t>
            </a:r>
          </a:p>
          <a:p>
            <a:r>
              <a:rPr lang="en-US" dirty="0" smtClean="0"/>
              <a:t>Sensory, motor, and association areas</a:t>
            </a:r>
          </a:p>
          <a:p>
            <a:r>
              <a:rPr lang="en-US" dirty="0" smtClean="0"/>
              <a:t>One hemisphere usually dominates for certain intellectual functions</a:t>
            </a:r>
          </a:p>
        </p:txBody>
      </p:sp>
      <p:pic>
        <p:nvPicPr>
          <p:cNvPr id="4" name="Picture 2" descr="http://universe-review.ca/I10-85-cereb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5900" y="3276601"/>
            <a:ext cx="4739025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Diencephalon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Thalamus: central relay station for incoming sensory impulses</a:t>
            </a:r>
          </a:p>
          <a:p>
            <a:r>
              <a:rPr lang="en-US" dirty="0" smtClean="0"/>
              <a:t>Hypothalamus: maintains homeostasis</a:t>
            </a:r>
          </a:p>
          <a:p>
            <a:r>
              <a:rPr lang="en-US" dirty="0" smtClean="0"/>
              <a:t>Limbic System: emotions and modifies behaviors</a:t>
            </a:r>
          </a:p>
        </p:txBody>
      </p:sp>
      <p:pic>
        <p:nvPicPr>
          <p:cNvPr id="22530" name="Picture 2" descr="http://www.web-books.com/eLibrary/Medicine/Physiology/Nervous/diencephal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8600"/>
            <a:ext cx="3333750" cy="2505075"/>
          </a:xfrm>
          <a:prstGeom prst="rect">
            <a:avLst/>
          </a:prstGeom>
          <a:noFill/>
        </p:spPr>
      </p:pic>
      <p:pic>
        <p:nvPicPr>
          <p:cNvPr id="22532" name="Picture 4" descr="http://www.iupucanatomy.com/images/Picture%209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381412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Brain Stem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537575" cy="4495800"/>
          </a:xfrm>
        </p:spPr>
        <p:txBody>
          <a:bodyPr/>
          <a:lstStyle/>
          <a:p>
            <a:r>
              <a:rPr lang="en-US" dirty="0" smtClean="0"/>
              <a:t>Midbrain, pons, and                                                    medulla oblongata</a:t>
            </a:r>
          </a:p>
          <a:p>
            <a:r>
              <a:rPr lang="en-US" dirty="0" smtClean="0"/>
              <a:t>Midbrain: reflex centers</a:t>
            </a:r>
          </a:p>
          <a:p>
            <a:pPr lvl="1"/>
            <a:r>
              <a:rPr lang="en-US" dirty="0" smtClean="0"/>
              <a:t>Head and eye movement</a:t>
            </a:r>
          </a:p>
          <a:p>
            <a:r>
              <a:rPr lang="en-US" dirty="0" smtClean="0"/>
              <a:t>Pons: transmits impulses b/w cerebrum and other parts of nervous system</a:t>
            </a:r>
          </a:p>
          <a:p>
            <a:pPr lvl="1"/>
            <a:r>
              <a:rPr lang="en-US" dirty="0" smtClean="0"/>
              <a:t>Rate and depth of breathing</a:t>
            </a:r>
          </a:p>
          <a:p>
            <a:r>
              <a:rPr lang="en-US" dirty="0" smtClean="0"/>
              <a:t>Medulla Oblongata: all ascending and descending impulses</a:t>
            </a:r>
          </a:p>
          <a:p>
            <a:pPr lvl="1"/>
            <a:r>
              <a:rPr lang="en-US" dirty="0" smtClean="0"/>
              <a:t>Several vital and nonvital reflex centers</a:t>
            </a:r>
          </a:p>
        </p:txBody>
      </p:sp>
      <p:pic>
        <p:nvPicPr>
          <p:cNvPr id="20482" name="Picture 2" descr="http://www.web-books.com/eLibrary/Medicine/Physiology/Nervous/brain_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1296" y="0"/>
            <a:ext cx="494270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Brain Stem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Cerebellum: two hemispheres</a:t>
            </a:r>
          </a:p>
          <a:p>
            <a:r>
              <a:rPr lang="en-US" dirty="0" smtClean="0"/>
              <a:t>Reflex center for integrating sensory information </a:t>
            </a:r>
          </a:p>
          <a:p>
            <a:pPr lvl="1"/>
            <a:r>
              <a:rPr lang="en-US" dirty="0" smtClean="0"/>
              <a:t>coordination of skeletal muscle movements</a:t>
            </a:r>
          </a:p>
          <a:p>
            <a:pPr lvl="1"/>
            <a:r>
              <a:rPr lang="en-US" dirty="0" smtClean="0"/>
              <a:t>Maintenance of equilibrium</a:t>
            </a:r>
          </a:p>
        </p:txBody>
      </p:sp>
      <p:pic>
        <p:nvPicPr>
          <p:cNvPr id="18434" name="Picture 2" descr="http://www.stanford.edu/group/hopes/basics/braintut/f_ab25brnste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0"/>
            <a:ext cx="37719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38600"/>
            <a:ext cx="83058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Peripheral Nervous System and Autonomic Nervous System</a:t>
            </a:r>
            <a:endParaRPr lang="en-US" dirty="0"/>
          </a:p>
        </p:txBody>
      </p:sp>
      <p:sp>
        <p:nvSpPr>
          <p:cNvPr id="61442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6386" name="Picture 2" descr="http://scienceblogs.com/clock/upload/2006/06/nervous%20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"/>
            <a:ext cx="5562600" cy="445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PNS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sz="quarter" idx="1"/>
          </p:nvPr>
        </p:nvSpPr>
        <p:spPr>
          <a:xfrm>
            <a:off x="304801" y="1600200"/>
            <a:ext cx="4876799" cy="4495800"/>
          </a:xfrm>
        </p:spPr>
        <p:txBody>
          <a:bodyPr/>
          <a:lstStyle/>
          <a:p>
            <a:r>
              <a:rPr lang="en-US" dirty="0" smtClean="0"/>
              <a:t>Cranial and spinal nerves</a:t>
            </a:r>
          </a:p>
          <a:p>
            <a:pPr lvl="1"/>
            <a:r>
              <a:rPr lang="en-US" dirty="0" smtClean="0"/>
              <a:t>Bunch form the brain and spinal cord to all body parts</a:t>
            </a:r>
          </a:p>
          <a:p>
            <a:pPr lvl="1"/>
            <a:r>
              <a:rPr lang="en-US" dirty="0" smtClean="0"/>
              <a:t>Somatic and autonomic systems</a:t>
            </a:r>
          </a:p>
        </p:txBody>
      </p:sp>
      <p:pic>
        <p:nvPicPr>
          <p:cNvPr id="14338" name="Picture 2" descr="http://sciencecity.oupchina.com.hk/biology/student/glossary/img/peripheral_nervous_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285" y="1828800"/>
            <a:ext cx="4064001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Cranial Nerves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5178425" cy="4495800"/>
          </a:xfrm>
        </p:spPr>
        <p:txBody>
          <a:bodyPr/>
          <a:lstStyle/>
          <a:p>
            <a:r>
              <a:rPr lang="en-US" dirty="0" smtClean="0"/>
              <a:t>12 pairs of cranial nerves connect the brain to parts of the head, neck, and trunk</a:t>
            </a:r>
          </a:p>
          <a:p>
            <a:r>
              <a:rPr lang="en-US" dirty="0" smtClean="0"/>
              <a:t>Some sensory or primarily motor</a:t>
            </a:r>
          </a:p>
          <a:p>
            <a:r>
              <a:rPr lang="en-US" dirty="0" smtClean="0"/>
              <a:t>Mostly mixed</a:t>
            </a:r>
          </a:p>
          <a:p>
            <a:r>
              <a:rPr lang="en-US" dirty="0" smtClean="0"/>
              <a:t>Some are somatic, others autonomic</a:t>
            </a:r>
          </a:p>
        </p:txBody>
      </p:sp>
      <p:pic>
        <p:nvPicPr>
          <p:cNvPr id="12290" name="Picture 2" descr="http://www.neurophys.com/EMG/Cranial_Nerves/CranialNerves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799"/>
            <a:ext cx="3276600" cy="427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Spinal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31-pairs originate from the spinal cord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Mixed nerves provide 2-way communication b/w spinal cord and upper and lower limbs, neck, and trunk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Grouped according to the levels from which they arise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Emerges from a dorsal and ventral root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Divides into branches beyond its foramen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Most combine to form plexuses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Nerve fibers are sorted and recombined so that those associated with a particular region reach it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0290" name="Picture 2" descr="http://www.infovisual.info/03/img_en/039%20Nervous%20system%20spinal%20ner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248400" cy="627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Neuron Structure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r>
              <a:rPr lang="en-US" dirty="0" smtClean="0"/>
              <a:t>Cell Body: granular cytoplasm, cell membrane, and organelles</a:t>
            </a:r>
          </a:p>
          <a:p>
            <a:pPr lvl="1"/>
            <a:r>
              <a:rPr lang="en-US" dirty="0" smtClean="0"/>
              <a:t>Neurofibrils: network of fine threads which extend into nerve fibers</a:t>
            </a:r>
          </a:p>
          <a:p>
            <a:pPr lvl="1"/>
            <a:r>
              <a:rPr lang="en-US" dirty="0" smtClean="0"/>
              <a:t>Chromatophilic substance (Nissl Bodies): </a:t>
            </a:r>
          </a:p>
          <a:p>
            <a:pPr lvl="2"/>
            <a:r>
              <a:rPr lang="en-US" dirty="0" smtClean="0"/>
              <a:t>Scattered in cytoplasm</a:t>
            </a:r>
          </a:p>
          <a:p>
            <a:pPr lvl="2"/>
            <a:r>
              <a:rPr lang="en-US" dirty="0" smtClean="0"/>
              <a:t>Similar to rough ER </a:t>
            </a:r>
            <a:r>
              <a:rPr lang="en-US" dirty="0" smtClean="0">
                <a:sym typeface="Wingdings" pitchFamily="2" charset="2"/>
              </a:rPr>
              <a:t> protein synthesis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Nucleus: center of cell body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Mature neurons don’t divide</a:t>
            </a:r>
            <a:endParaRPr lang="en-US" dirty="0" smtClean="0"/>
          </a:p>
        </p:txBody>
      </p:sp>
      <p:pic>
        <p:nvPicPr>
          <p:cNvPr id="18435" name="Picture 2" descr="http://kvhs.nbed.nb.ca/gallant/biology/neuron_stru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876800"/>
            <a:ext cx="4267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ewake.wfubmc.edu:88/library/Models/CHARTS/IMAGESCHART/WL_17_S757.1_1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656"/>
            <a:ext cx="5181600" cy="674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Autonomic Nervous System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Functions without conscious effort</a:t>
            </a:r>
          </a:p>
          <a:p>
            <a:r>
              <a:rPr lang="en-US" dirty="0" smtClean="0"/>
              <a:t>Regulates visceral activities maintaining homeostasis</a:t>
            </a:r>
          </a:p>
          <a:p>
            <a:r>
              <a:rPr lang="en-US" dirty="0" smtClean="0"/>
              <a:t>Autonomic functions are reflexes controlled from nerve centers in the brain and spinal cord</a:t>
            </a:r>
          </a:p>
          <a:p>
            <a:pPr lvl="1"/>
            <a:r>
              <a:rPr lang="en-US" dirty="0" smtClean="0"/>
              <a:t>Sympathetic and parasympathetic</a:t>
            </a:r>
          </a:p>
          <a:p>
            <a:pPr lvl="1"/>
            <a:r>
              <a:rPr lang="en-US" dirty="0" smtClean="0"/>
              <a:t>Parasympathetic is most 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2" name="Picture 2" descr="http://www.biologyreference.com/images/biol_03_img0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94044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Autonomic Nerve Fibers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Motor fibers</a:t>
            </a:r>
          </a:p>
          <a:p>
            <a:r>
              <a:rPr lang="en-US" dirty="0" smtClean="0"/>
              <a:t>Sympathetic fibers leave the spinal cord and synapse in paravertebral ganglia</a:t>
            </a:r>
          </a:p>
          <a:p>
            <a:r>
              <a:rPr lang="en-US" dirty="0" smtClean="0"/>
              <a:t>Parasympathetic fibers begin n the brain stem and sacral region of the spinal cord and synapse in ganglia near viscera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1314" name="Picture 2" descr="http://users.rcn.com/jkimball.ma.ultranet/BiologyPages/A/autonom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772400" cy="635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Autonomic Neurotransmitters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Differences in neurotransmitters </a:t>
            </a:r>
            <a:r>
              <a:rPr lang="en-US" dirty="0" smtClean="0">
                <a:sym typeface="Wingdings" pitchFamily="2" charset="2"/>
              </a:rPr>
              <a:t> different effects of the autonomic divisions</a:t>
            </a:r>
            <a:endParaRPr lang="en-US" dirty="0" smtClean="0"/>
          </a:p>
          <a:p>
            <a:r>
              <a:rPr lang="en-US" dirty="0" smtClean="0"/>
              <a:t>Sympathetic and parasympathetic preganglionic fibers secrete acetylcholine</a:t>
            </a:r>
          </a:p>
          <a:p>
            <a:r>
              <a:rPr lang="en-US" dirty="0" smtClean="0"/>
              <a:t>Parasympathetic postganglionic fibers secrete acetylcholine</a:t>
            </a:r>
          </a:p>
          <a:p>
            <a:r>
              <a:rPr lang="en-US" dirty="0" smtClean="0"/>
              <a:t>Sympathetic postganglionic fibers secrete norepinephrine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mmi.mcgill.ca/mmimediasampler2002/images/mandl-28no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010400" cy="613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Control of autonomic activity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375" cy="4495800"/>
          </a:xfrm>
        </p:spPr>
        <p:txBody>
          <a:bodyPr/>
          <a:lstStyle/>
          <a:p>
            <a:r>
              <a:rPr lang="en-US" dirty="0" smtClean="0"/>
              <a:t>Somewhat independent</a:t>
            </a:r>
          </a:p>
          <a:p>
            <a:r>
              <a:rPr lang="en-US" dirty="0" smtClean="0"/>
              <a:t>Control centers in medulla oblongata &amp; hypothalamus </a:t>
            </a:r>
          </a:p>
          <a:p>
            <a:pPr lvl="1"/>
            <a:r>
              <a:rPr lang="en-US" dirty="0" smtClean="0"/>
              <a:t>Utilize autonomic nerve pathways</a:t>
            </a:r>
          </a:p>
          <a:p>
            <a:pPr lvl="1"/>
            <a:r>
              <a:rPr lang="en-US" dirty="0" smtClean="0"/>
              <a:t>Limbic system and cerebral cortex control the autonomic system during emotional distress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Neuron Structure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375" cy="4495800"/>
          </a:xfrm>
        </p:spPr>
        <p:txBody>
          <a:bodyPr/>
          <a:lstStyle/>
          <a:p>
            <a:r>
              <a:rPr lang="en-US" dirty="0" smtClean="0"/>
              <a:t>Nerve Fibers: extend from cell body</a:t>
            </a:r>
          </a:p>
          <a:p>
            <a:pPr lvl="1"/>
            <a:r>
              <a:rPr lang="en-US" dirty="0" smtClean="0"/>
              <a:t>Dendrites: many</a:t>
            </a:r>
          </a:p>
          <a:p>
            <a:pPr lvl="2"/>
            <a:r>
              <a:rPr lang="en-US" dirty="0" smtClean="0"/>
              <a:t>Shorter and highly branched</a:t>
            </a:r>
          </a:p>
          <a:p>
            <a:pPr lvl="2"/>
            <a:r>
              <a:rPr lang="en-US" dirty="0" smtClean="0"/>
              <a:t>Main receptive surface for communication</a:t>
            </a:r>
          </a:p>
          <a:p>
            <a:pPr lvl="1"/>
            <a:r>
              <a:rPr lang="en-US" dirty="0" smtClean="0"/>
              <a:t>Axons: only one</a:t>
            </a:r>
          </a:p>
          <a:p>
            <a:pPr lvl="2"/>
            <a:r>
              <a:rPr lang="en-US" dirty="0" smtClean="0"/>
              <a:t>Conducts nerve impulse away from the body</a:t>
            </a:r>
          </a:p>
          <a:p>
            <a:pPr lvl="2"/>
            <a:r>
              <a:rPr lang="en-US" dirty="0" smtClean="0"/>
              <a:t>At end, fine extensions that contact                                                  the receptive surfaces of other cells</a:t>
            </a:r>
          </a:p>
          <a:p>
            <a:pPr lvl="2"/>
            <a:endParaRPr lang="en-US" dirty="0" smtClean="0"/>
          </a:p>
        </p:txBody>
      </p:sp>
      <p:pic>
        <p:nvPicPr>
          <p:cNvPr id="19459" name="Picture 2" descr="http://www.web-books.com/eLibrary/Medicine/Physiology/Nervous/neu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038" y="4419600"/>
            <a:ext cx="36369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Axon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375" cy="2895600"/>
          </a:xfrm>
        </p:spPr>
        <p:txBody>
          <a:bodyPr>
            <a:normAutofit fontScale="92500" lnSpcReduction="20000"/>
          </a:bodyPr>
          <a:lstStyle/>
          <a:p>
            <a:pPr marL="320040" lvl="2" indent="-320040" fontAlgn="auto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Char char=""/>
              <a:defRPr/>
            </a:pPr>
            <a:r>
              <a:rPr lang="en-US" sz="2900" dirty="0" smtClean="0"/>
              <a:t>Schwann Cell: enclosed axons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Wind tightly around axon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Myelin: membrane layers of lipoproteins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Myelin sheath: layers with more lipids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Smaller axons lack a myelin sheath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Neurilemma: surrounds myelin sheath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Nodes of Ranvier: narrow gaps in the myelin sheath</a:t>
            </a:r>
            <a:endParaRPr lang="en-US" dirty="0"/>
          </a:p>
        </p:txBody>
      </p:sp>
      <p:pic>
        <p:nvPicPr>
          <p:cNvPr id="20483" name="Picture 2" descr="http://kvhs.nbed.nb.ca/gallant/biology/saltatory_condu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498975"/>
            <a:ext cx="4876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Types of Nerve Cells</a:t>
            </a:r>
            <a:endParaRPr lang="en-US" dirty="0"/>
          </a:p>
        </p:txBody>
      </p:sp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2569</TotalTime>
  <Words>1866</Words>
  <Application>Microsoft Office PowerPoint</Application>
  <PresentationFormat>On-screen Show (4:3)</PresentationFormat>
  <Paragraphs>314</Paragraphs>
  <Slides>67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Median</vt:lpstr>
      <vt:lpstr>The Nervous System</vt:lpstr>
      <vt:lpstr>Introduction</vt:lpstr>
      <vt:lpstr>Introduction</vt:lpstr>
      <vt:lpstr>Sensory Functions</vt:lpstr>
      <vt:lpstr>Sensory Functions</vt:lpstr>
      <vt:lpstr>Neuron Structure</vt:lpstr>
      <vt:lpstr>Neuron Structure</vt:lpstr>
      <vt:lpstr>Axon</vt:lpstr>
      <vt:lpstr>Types of Nerve Cells</vt:lpstr>
      <vt:lpstr>Classification of Neurons by Structure</vt:lpstr>
      <vt:lpstr>Classification of Neurons by Structure</vt:lpstr>
      <vt:lpstr>Classification of Neurons by Structure</vt:lpstr>
      <vt:lpstr>Classification of Neurons by Function</vt:lpstr>
      <vt:lpstr>Classification of Neurons by Function</vt:lpstr>
      <vt:lpstr>Classification of Neurons by Function</vt:lpstr>
      <vt:lpstr>Classification of Neuroglical Cells</vt:lpstr>
      <vt:lpstr>Classification of Neuroglial Cells</vt:lpstr>
      <vt:lpstr>Classification of Neuroglical Cells</vt:lpstr>
      <vt:lpstr>Classification of Neuroglical Cells</vt:lpstr>
      <vt:lpstr>Nerve Impulses</vt:lpstr>
      <vt:lpstr>Cell Membrane Potential</vt:lpstr>
      <vt:lpstr>Distribution of Ion</vt:lpstr>
      <vt:lpstr>Resting Potential</vt:lpstr>
      <vt:lpstr>Potential Changes</vt:lpstr>
      <vt:lpstr>Slide 25</vt:lpstr>
      <vt:lpstr>Resting Potential</vt:lpstr>
      <vt:lpstr>Nerve Impulse</vt:lpstr>
      <vt:lpstr>Impulse Conduction</vt:lpstr>
      <vt:lpstr>Impulse Conduction</vt:lpstr>
      <vt:lpstr>The Synapse</vt:lpstr>
      <vt:lpstr>Excitatory and Inhibitory Actions</vt:lpstr>
      <vt:lpstr>Neurotransmitters</vt:lpstr>
      <vt:lpstr>Neurotransmitters</vt:lpstr>
      <vt:lpstr>Impulse Processing</vt:lpstr>
      <vt:lpstr>Nerve Pathways, Meninges, and Spinal Cord</vt:lpstr>
      <vt:lpstr>Nerve Pathway</vt:lpstr>
      <vt:lpstr>Reflex Behavior</vt:lpstr>
      <vt:lpstr>Reflex Behavior</vt:lpstr>
      <vt:lpstr>Meninges</vt:lpstr>
      <vt:lpstr>Meninges: 3 layers</vt:lpstr>
      <vt:lpstr>Meninges: 3 layers</vt:lpstr>
      <vt:lpstr>Meninges: 3 layers</vt:lpstr>
      <vt:lpstr>Spinal Cord</vt:lpstr>
      <vt:lpstr>Spinal Cord</vt:lpstr>
      <vt:lpstr>Structure of Spinal Cord</vt:lpstr>
      <vt:lpstr>Slide 46</vt:lpstr>
      <vt:lpstr>Functions of the Spinal Cord</vt:lpstr>
      <vt:lpstr>Brain</vt:lpstr>
      <vt:lpstr>Brain</vt:lpstr>
      <vt:lpstr>Cerebrum</vt:lpstr>
      <vt:lpstr>Functions of Cerebrum</vt:lpstr>
      <vt:lpstr>Diencephalon</vt:lpstr>
      <vt:lpstr>Brain Stem</vt:lpstr>
      <vt:lpstr>Brain Stem</vt:lpstr>
      <vt:lpstr>Peripheral Nervous System and Autonomic Nervous System</vt:lpstr>
      <vt:lpstr>PNS</vt:lpstr>
      <vt:lpstr>Cranial Nerves</vt:lpstr>
      <vt:lpstr>Spinal Nerves</vt:lpstr>
      <vt:lpstr>Slide 59</vt:lpstr>
      <vt:lpstr>Slide 60</vt:lpstr>
      <vt:lpstr>Autonomic Nervous System</vt:lpstr>
      <vt:lpstr>Slide 62</vt:lpstr>
      <vt:lpstr>Autonomic Nerve Fibers</vt:lpstr>
      <vt:lpstr>Slide 64</vt:lpstr>
      <vt:lpstr>Autonomic Neurotransmitters</vt:lpstr>
      <vt:lpstr>Slide 66</vt:lpstr>
      <vt:lpstr>Control of autonomic activity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default</dc:creator>
  <cp:lastModifiedBy>default</cp:lastModifiedBy>
  <cp:revision>112</cp:revision>
  <dcterms:created xsi:type="dcterms:W3CDTF">2009-03-19T14:08:31Z</dcterms:created>
  <dcterms:modified xsi:type="dcterms:W3CDTF">2010-03-11T18:40:04Z</dcterms:modified>
</cp:coreProperties>
</file>