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4646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3333A5-D2ED-493B-91A8-94D5457F04A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F4B0C9-FC88-4047-90DB-EE7D934CDB2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gi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smtClean="0"/>
              <a:t>ature of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Supersaturated solution: contains more solute than is can theoretically hold at a given temperature</a:t>
            </a:r>
          </a:p>
          <a:p>
            <a:pPr lvl="1"/>
            <a:r>
              <a:rPr lang="en-US" dirty="0" smtClean="0"/>
              <a:t>Crystals form</a:t>
            </a:r>
          </a:p>
        </p:txBody>
      </p:sp>
      <p:pic>
        <p:nvPicPr>
          <p:cNvPr id="5122" name="Picture 2" descr="http://itl.chem.ufl.edu/2041_f97/change/C12F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r>
              <a:rPr lang="en-US" dirty="0" smtClean="0"/>
              <a:t>Miscible: two liquids that dissolve  in each other in all proportions</a:t>
            </a:r>
          </a:p>
          <a:p>
            <a:pPr lvl="1"/>
            <a:r>
              <a:rPr lang="en-US" dirty="0" smtClean="0"/>
              <a:t>Alc0hol and Water</a:t>
            </a:r>
          </a:p>
          <a:p>
            <a:r>
              <a:rPr lang="en-US" dirty="0" smtClean="0"/>
              <a:t>Immiscible: liquids that are insoluble </a:t>
            </a:r>
          </a:p>
          <a:p>
            <a:pPr lvl="1"/>
            <a:r>
              <a:rPr lang="en-US" dirty="0" smtClean="0"/>
              <a:t>Oil and vinegar</a:t>
            </a:r>
          </a:p>
          <a:p>
            <a:r>
              <a:rPr lang="en-US" dirty="0" smtClean="0"/>
              <a:t>Like dissolves Like</a:t>
            </a:r>
          </a:p>
          <a:p>
            <a:pPr lvl="1"/>
            <a:r>
              <a:rPr lang="en-US" dirty="0" smtClean="0"/>
              <a:t>Polar and Polar</a:t>
            </a:r>
          </a:p>
          <a:p>
            <a:pPr lvl="1"/>
            <a:r>
              <a:rPr lang="en-US" dirty="0" smtClean="0"/>
              <a:t>Nonpolar and nonpolar</a:t>
            </a:r>
          </a:p>
          <a:p>
            <a:endParaRPr lang="en-US" dirty="0"/>
          </a:p>
        </p:txBody>
      </p:sp>
      <p:pic>
        <p:nvPicPr>
          <p:cNvPr id="4" name="Picture 5" descr="C12F4"/>
          <p:cNvPicPr>
            <a:picLocks noChangeAspect="1" noChangeArrowheads="1"/>
          </p:cNvPicPr>
          <p:nvPr/>
        </p:nvPicPr>
        <p:blipFill>
          <a:blip r:embed="rId2" cstate="print"/>
          <a:srcRect l="1744" t="11319" r="1511" b="11667"/>
          <a:stretch>
            <a:fillRect/>
          </a:stretch>
        </p:blipFill>
        <p:spPr bwMode="auto">
          <a:xfrm>
            <a:off x="4421559" y="4038600"/>
            <a:ext cx="4467852" cy="2667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and Pressure affect Solubility</a:t>
            </a:r>
          </a:p>
          <a:p>
            <a:pPr lvl="1"/>
            <a:r>
              <a:rPr lang="en-US" dirty="0" smtClean="0"/>
              <a:t>Solubility Increases with Temperature</a:t>
            </a:r>
          </a:p>
          <a:p>
            <a:r>
              <a:rPr lang="en-US" dirty="0" smtClean="0"/>
              <a:t>Pressure: gas solubility increases as the partial pressure of the gas above the solution increase</a:t>
            </a:r>
          </a:p>
          <a:p>
            <a:pPr lvl="1"/>
            <a:r>
              <a:rPr lang="en-US" dirty="0" smtClean="0"/>
              <a:t>Carbonated beverages</a:t>
            </a:r>
          </a:p>
          <a:p>
            <a:pPr lvl="1"/>
            <a:r>
              <a:rPr lang="en-US" dirty="0" smtClean="0"/>
              <a:t>Henry’s Law: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5800" y="3733800"/>
          <a:ext cx="1600200" cy="1295400"/>
        </p:xfrm>
        <a:graphic>
          <a:graphicData uri="http://schemas.openxmlformats.org/presentationml/2006/ole">
            <p:oleObj spid="_x0000_s1026" name="Equation" r:id="rId3" imgW="533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Solubility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saskschools.ca/curr_content/chem30_05/graphics/4_graphics/sol_cu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419600" cy="5646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Henry’s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389120"/>
          </a:xfrm>
        </p:spPr>
        <p:txBody>
          <a:bodyPr/>
          <a:lstStyle/>
          <a:p>
            <a:r>
              <a:rPr lang="en-US" dirty="0" smtClean="0"/>
              <a:t>If the solubility of a gas in water is 0.77 g/L at 3.5 atm of pressure, what is its solubility at 1.0 atm of pressure?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3.5 atm	S</a:t>
            </a:r>
            <a:r>
              <a:rPr lang="en-US" baseline="-25000" dirty="0" smtClean="0"/>
              <a:t>1</a:t>
            </a:r>
            <a:r>
              <a:rPr lang="en-US" dirty="0" smtClean="0"/>
              <a:t> = 0.77 g/L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1.0 atm	S</a:t>
            </a:r>
            <a:r>
              <a:rPr lang="en-US" baseline="-25000" dirty="0" smtClean="0"/>
              <a:t>2</a:t>
            </a:r>
            <a:r>
              <a:rPr lang="en-US" dirty="0" smtClean="0"/>
              <a:t> = 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172200" y="2362200"/>
          <a:ext cx="1411941" cy="1143000"/>
        </p:xfrm>
        <a:graphic>
          <a:graphicData uri="http://schemas.openxmlformats.org/presentationml/2006/ole">
            <p:oleObj spid="_x0000_s2050" name="Equation" r:id="rId3" imgW="53316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276600"/>
          <a:ext cx="4419600" cy="913833"/>
        </p:xfrm>
        <a:graphic>
          <a:graphicData uri="http://schemas.openxmlformats.org/presentationml/2006/ole">
            <p:oleObj spid="_x0000_s2051" name="Equation" r:id="rId4" imgW="1904760" imgH="393480" progId="Equation.3">
              <p:embed/>
            </p:oleObj>
          </a:graphicData>
        </a:graphic>
      </p:graphicFrame>
      <p:pic>
        <p:nvPicPr>
          <p:cNvPr id="2053" name="Picture 5" descr="http://www.chem.ufl.edu/~itl/4411/colligative/C12F1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581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Parts of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4267200" cy="4389120"/>
          </a:xfrm>
        </p:spPr>
        <p:txBody>
          <a:bodyPr/>
          <a:lstStyle/>
          <a:p>
            <a:r>
              <a:rPr lang="en-US" dirty="0" smtClean="0"/>
              <a:t>Solvent:  dissolving medium</a:t>
            </a:r>
          </a:p>
          <a:p>
            <a:pPr lvl="1"/>
            <a:r>
              <a:rPr lang="en-US" dirty="0" smtClean="0"/>
              <a:t>water</a:t>
            </a:r>
          </a:p>
          <a:p>
            <a:r>
              <a:rPr lang="en-US" dirty="0" smtClean="0"/>
              <a:t>Solute: dissolved particles</a:t>
            </a:r>
          </a:p>
          <a:p>
            <a:r>
              <a:rPr lang="en-US" dirty="0" smtClean="0"/>
              <a:t>Solvent and Solute particles can be solid, liquid, or gas</a:t>
            </a:r>
            <a:endParaRPr lang="en-US" dirty="0"/>
          </a:p>
        </p:txBody>
      </p:sp>
      <p:pic>
        <p:nvPicPr>
          <p:cNvPr id="24578" name="Picture 2" descr="http://universe-review.ca/I12-18-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116" y="2286000"/>
            <a:ext cx="4197096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Electrolytes and Nonelectrolytes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Electrolytes: conducts electrical current</a:t>
            </a:r>
          </a:p>
          <a:p>
            <a:pPr lvl="1"/>
            <a:r>
              <a:rPr lang="en-US" dirty="0" smtClean="0"/>
              <a:t>Ionic compounds</a:t>
            </a:r>
          </a:p>
          <a:p>
            <a:pPr lvl="1"/>
            <a:r>
              <a:rPr lang="en-US" dirty="0" smtClean="0"/>
              <a:t>Separate in solution</a:t>
            </a:r>
          </a:p>
          <a:p>
            <a:pPr lvl="2"/>
            <a:r>
              <a:rPr lang="en-US" dirty="0" smtClean="0"/>
              <a:t>NaCl </a:t>
            </a:r>
            <a:r>
              <a:rPr lang="en-US" dirty="0" smtClean="0">
                <a:sym typeface="Wingdings" pitchFamily="2" charset="2"/>
              </a:rPr>
              <a:t>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 Cl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baseline="30000" dirty="0" smtClean="0"/>
          </a:p>
          <a:p>
            <a:r>
              <a:rPr lang="en-US" dirty="0" smtClean="0"/>
              <a:t>Nonelectrolytes: don’t conduct                                electrical current</a:t>
            </a:r>
          </a:p>
          <a:p>
            <a:pPr lvl="1"/>
            <a:r>
              <a:rPr lang="en-US" dirty="0" smtClean="0"/>
              <a:t>Molecular compounds</a:t>
            </a:r>
          </a:p>
          <a:p>
            <a:pPr lvl="1"/>
            <a:r>
              <a:rPr lang="en-US" dirty="0" smtClean="0"/>
              <a:t>Sugar and alcohol</a:t>
            </a:r>
          </a:p>
        </p:txBody>
      </p:sp>
      <p:pic>
        <p:nvPicPr>
          <p:cNvPr id="23554" name="Picture 2" descr="http://universe-review.ca/I12-20-electroly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276600"/>
            <a:ext cx="3000375" cy="329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/>
          <a:lstStyle/>
          <a:p>
            <a:r>
              <a:rPr lang="en-US" dirty="0" smtClean="0"/>
              <a:t>Strong Electrolyte: ~ all separate into ions</a:t>
            </a:r>
          </a:p>
          <a:p>
            <a:pPr lvl="1"/>
            <a:r>
              <a:rPr lang="en-US" dirty="0" smtClean="0"/>
              <a:t>Good conductor of electricity</a:t>
            </a:r>
          </a:p>
          <a:p>
            <a:pPr lvl="1"/>
            <a:r>
              <a:rPr lang="en-US" dirty="0" smtClean="0"/>
              <a:t>NaCl</a:t>
            </a:r>
          </a:p>
          <a:p>
            <a:r>
              <a:rPr lang="en-US" dirty="0" smtClean="0"/>
              <a:t>Weak Electrolytes: only a fraction separate into ions</a:t>
            </a:r>
          </a:p>
          <a:p>
            <a:pPr lvl="1"/>
            <a:r>
              <a:rPr lang="en-US" dirty="0" smtClean="0"/>
              <a:t>Poor conductor of electricity</a:t>
            </a:r>
          </a:p>
          <a:p>
            <a:pPr lvl="1"/>
            <a:r>
              <a:rPr lang="en-US" dirty="0" smtClean="0"/>
              <a:t>HgCl</a:t>
            </a:r>
            <a:r>
              <a:rPr lang="en-US" baseline="-25000" dirty="0" smtClean="0"/>
              <a:t>2</a:t>
            </a:r>
          </a:p>
          <a:p>
            <a:endParaRPr lang="en-US" dirty="0"/>
          </a:p>
        </p:txBody>
      </p:sp>
      <p:pic>
        <p:nvPicPr>
          <p:cNvPr id="26626" name="Picture 2" descr="http://genchem.chem.wisc.edu/sstutorial/Text7/Tx75/tx75p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4371975" cy="3201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Hydrate: compound that contains water molecules</a:t>
            </a:r>
          </a:p>
          <a:p>
            <a:pPr lvl="1"/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 ·H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Deliquescent Compounds: remove water from the air</a:t>
            </a:r>
          </a:p>
          <a:p>
            <a:pPr lvl="1"/>
            <a:r>
              <a:rPr lang="en-US" dirty="0" smtClean="0"/>
              <a:t>Silica gel used in packaging</a:t>
            </a:r>
          </a:p>
          <a:p>
            <a:pPr lvl="1"/>
            <a:r>
              <a:rPr lang="en-US" dirty="0" smtClean="0"/>
              <a:t>NaOH (lye)</a:t>
            </a:r>
            <a:endParaRPr lang="en-US" dirty="0"/>
          </a:p>
        </p:txBody>
      </p:sp>
      <p:pic>
        <p:nvPicPr>
          <p:cNvPr id="10242" name="Picture 2" descr="http://www.khushigroup.net/pcat-gifs/products-small/Copper-sulphate-hepta-hyd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343400"/>
            <a:ext cx="2286000" cy="2286000"/>
          </a:xfrm>
          <a:prstGeom prst="rect">
            <a:avLst/>
          </a:prstGeom>
          <a:noFill/>
        </p:spPr>
      </p:pic>
      <p:pic>
        <p:nvPicPr>
          <p:cNvPr id="10244" name="Picture 4" descr="http://www.khushigroup.net/pcat-gifs/products-small/ferric-chloride-anhydro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267200"/>
            <a:ext cx="2286000" cy="2286000"/>
          </a:xfrm>
          <a:prstGeom prst="rect">
            <a:avLst/>
          </a:prstGeom>
          <a:noFill/>
        </p:spPr>
      </p:pic>
      <p:pic>
        <p:nvPicPr>
          <p:cNvPr id="10246" name="Picture 6" descr="http://img1.photographersdirect.com/img/13429/ps11046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276600"/>
            <a:ext cx="2232965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Heterogeneous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r>
              <a:rPr lang="en-US" dirty="0" smtClean="0"/>
              <a:t>Suspension: contains larger particles that don’t stay suspended forever</a:t>
            </a:r>
          </a:p>
          <a:p>
            <a:pPr lvl="1"/>
            <a:r>
              <a:rPr lang="en-US" dirty="0" smtClean="0"/>
              <a:t>&gt; 1000 nm</a:t>
            </a:r>
          </a:p>
          <a:p>
            <a:pPr lvl="1"/>
            <a:r>
              <a:rPr lang="en-US" dirty="0" smtClean="0"/>
              <a:t>Muddy Water</a:t>
            </a:r>
          </a:p>
          <a:p>
            <a:r>
              <a:rPr lang="en-US" dirty="0" smtClean="0"/>
              <a:t>Colloids: particle larger than solution and smaller than suspension</a:t>
            </a:r>
          </a:p>
          <a:p>
            <a:pPr lvl="1"/>
            <a:r>
              <a:rPr lang="en-US" dirty="0" smtClean="0"/>
              <a:t>1 nm to 1000 nm</a:t>
            </a:r>
          </a:p>
          <a:p>
            <a:pPr lvl="1"/>
            <a:r>
              <a:rPr lang="en-US" dirty="0" smtClean="0"/>
              <a:t>Whipped cream, blood</a:t>
            </a:r>
          </a:p>
          <a:p>
            <a:pPr lvl="1"/>
            <a:endParaRPr lang="en-US" dirty="0"/>
          </a:p>
        </p:txBody>
      </p:sp>
      <p:pic>
        <p:nvPicPr>
          <p:cNvPr id="9218" name="Picture 2" descr="http://z.about.com/f/p/440/graphics/images/en/19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Tyndall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a beam of light through a liquid</a:t>
            </a:r>
          </a:p>
          <a:p>
            <a:pPr lvl="1"/>
            <a:r>
              <a:rPr lang="en-US" dirty="0" smtClean="0"/>
              <a:t>Passes clear through a solution</a:t>
            </a:r>
          </a:p>
          <a:p>
            <a:pPr lvl="1"/>
            <a:r>
              <a:rPr lang="en-US" dirty="0" smtClean="0"/>
              <a:t>Cloudy through colloid and suspension</a:t>
            </a:r>
          </a:p>
          <a:p>
            <a:pPr lvl="2"/>
            <a:r>
              <a:rPr lang="en-US" dirty="0" smtClean="0"/>
              <a:t>Particles scatter the light</a:t>
            </a:r>
            <a:endParaRPr lang="en-US" dirty="0"/>
          </a:p>
        </p:txBody>
      </p:sp>
      <p:pic>
        <p:nvPicPr>
          <p:cNvPr id="8194" name="Picture 2" descr="http://www.chem.latech.edu/~upali/chem120/Chapter7_files/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3886200"/>
            <a:ext cx="3751729" cy="2743200"/>
          </a:xfrm>
          <a:prstGeom prst="rect">
            <a:avLst/>
          </a:prstGeom>
          <a:noFill/>
        </p:spPr>
      </p:pic>
      <p:pic>
        <p:nvPicPr>
          <p:cNvPr id="8196" name="Picture 4" descr="http://www.colloidaltech.com/images/stircomp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66013"/>
            <a:ext cx="3609975" cy="269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Solvation: formation of a solution</a:t>
            </a:r>
          </a:p>
          <a:p>
            <a:r>
              <a:rPr lang="en-US" dirty="0" smtClean="0"/>
              <a:t>Rate Affected By: </a:t>
            </a:r>
          </a:p>
          <a:p>
            <a:pPr lvl="1"/>
            <a:r>
              <a:rPr lang="en-US" dirty="0" smtClean="0"/>
              <a:t>Agitation (stirring)</a:t>
            </a:r>
          </a:p>
          <a:p>
            <a:pPr lvl="2"/>
            <a:r>
              <a:rPr lang="en-US" dirty="0" smtClean="0"/>
              <a:t>Increases rate</a:t>
            </a:r>
          </a:p>
          <a:p>
            <a:pPr lvl="1"/>
            <a:r>
              <a:rPr lang="en-US" dirty="0" smtClean="0"/>
              <a:t>Temperature</a:t>
            </a:r>
          </a:p>
          <a:p>
            <a:pPr lvl="2"/>
            <a:r>
              <a:rPr lang="en-US" dirty="0" smtClean="0"/>
              <a:t>Hi Temp </a:t>
            </a:r>
            <a:r>
              <a:rPr lang="en-US" dirty="0" smtClean="0">
                <a:sym typeface="Wingdings" pitchFamily="2" charset="2"/>
              </a:rPr>
              <a:t> Hi KE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Inc Collision of Particles  increase rate</a:t>
            </a:r>
            <a:endParaRPr lang="en-US" dirty="0" smtClean="0"/>
          </a:p>
          <a:p>
            <a:pPr lvl="1"/>
            <a:r>
              <a:rPr lang="en-US" dirty="0" smtClean="0"/>
              <a:t>Surface Area of the solute particles</a:t>
            </a:r>
          </a:p>
          <a:p>
            <a:pPr lvl="2"/>
            <a:r>
              <a:rPr lang="en-US" dirty="0" smtClean="0"/>
              <a:t>Inc surface area </a:t>
            </a:r>
            <a:r>
              <a:rPr lang="en-US" dirty="0" smtClean="0">
                <a:sym typeface="Wingdings" pitchFamily="2" charset="2"/>
              </a:rPr>
              <a:t> Inc Collisions  Inc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Solubility:  amount of solute that will dissolves in a given quantity of solvent  at specific temperature and pressure</a:t>
            </a:r>
          </a:p>
          <a:p>
            <a:pPr lvl="1"/>
            <a:r>
              <a:rPr lang="en-US" dirty="0" smtClean="0"/>
              <a:t>g of solute/100g of solvent</a:t>
            </a:r>
          </a:p>
          <a:p>
            <a:pPr lvl="1"/>
            <a:r>
              <a:rPr lang="en-US" dirty="0" smtClean="0"/>
              <a:t>g/L</a:t>
            </a:r>
          </a:p>
          <a:p>
            <a:r>
              <a:rPr lang="en-US" dirty="0" smtClean="0"/>
              <a:t>Unsaturated S0lution:  contains less than the maximum amount of solute</a:t>
            </a:r>
          </a:p>
          <a:p>
            <a:r>
              <a:rPr lang="en-US" dirty="0" smtClean="0"/>
              <a:t>Saturated Solution: contains  the maximum amount solute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386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Equation</vt:lpstr>
      <vt:lpstr>Nature of Solutions</vt:lpstr>
      <vt:lpstr>Parts of a Solution</vt:lpstr>
      <vt:lpstr>Electrolytes and Nonelectrolytes</vt:lpstr>
      <vt:lpstr>Electrolytes</vt:lpstr>
      <vt:lpstr>Types of Solution</vt:lpstr>
      <vt:lpstr>Heterogeneous Mixtures</vt:lpstr>
      <vt:lpstr>Tyndall Effect</vt:lpstr>
      <vt:lpstr>Solvation</vt:lpstr>
      <vt:lpstr>Solubility</vt:lpstr>
      <vt:lpstr>Solubility</vt:lpstr>
      <vt:lpstr>Solubility</vt:lpstr>
      <vt:lpstr>Factors Affecting Solubility</vt:lpstr>
      <vt:lpstr>Solubility Curves</vt:lpstr>
      <vt:lpstr>Henry’s Law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Solutions</dc:title>
  <dc:creator>default</dc:creator>
  <cp:lastModifiedBy>SCS</cp:lastModifiedBy>
  <cp:revision>38</cp:revision>
  <dcterms:created xsi:type="dcterms:W3CDTF">2008-11-19T17:16:37Z</dcterms:created>
  <dcterms:modified xsi:type="dcterms:W3CDTF">2010-11-16T20:00:24Z</dcterms:modified>
</cp:coreProperties>
</file>