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8" r:id="rId4"/>
    <p:sldId id="286" r:id="rId5"/>
    <p:sldId id="259" r:id="rId6"/>
    <p:sldId id="260" r:id="rId7"/>
    <p:sldId id="287" r:id="rId8"/>
    <p:sldId id="261" r:id="rId9"/>
    <p:sldId id="288" r:id="rId10"/>
    <p:sldId id="262" r:id="rId11"/>
    <p:sldId id="264" r:id="rId12"/>
    <p:sldId id="263" r:id="rId13"/>
    <p:sldId id="290" r:id="rId14"/>
    <p:sldId id="265" r:id="rId15"/>
    <p:sldId id="29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93" r:id="rId32"/>
    <p:sldId id="292" r:id="rId33"/>
    <p:sldId id="281" r:id="rId34"/>
    <p:sldId id="294" r:id="rId35"/>
    <p:sldId id="282" r:id="rId36"/>
    <p:sldId id="283" r:id="rId37"/>
    <p:sldId id="284" r:id="rId38"/>
    <p:sldId id="295" r:id="rId39"/>
    <p:sldId id="285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14" r:id="rId48"/>
    <p:sldId id="302" r:id="rId49"/>
    <p:sldId id="304" r:id="rId50"/>
    <p:sldId id="315" r:id="rId51"/>
    <p:sldId id="321" r:id="rId52"/>
    <p:sldId id="305" r:id="rId53"/>
    <p:sldId id="306" r:id="rId54"/>
    <p:sldId id="307" r:id="rId55"/>
    <p:sldId id="308" r:id="rId56"/>
    <p:sldId id="309" r:id="rId57"/>
    <p:sldId id="316" r:id="rId58"/>
    <p:sldId id="310" r:id="rId59"/>
    <p:sldId id="311" r:id="rId60"/>
    <p:sldId id="312" r:id="rId61"/>
    <p:sldId id="317" r:id="rId62"/>
    <p:sldId id="313" r:id="rId63"/>
    <p:sldId id="319" r:id="rId64"/>
    <p:sldId id="320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1" autoAdjust="0"/>
    <p:restoredTop sz="94589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68BC128B-DC37-4CBF-BE93-500F1844BE40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86A22F44-9BA6-43E6-8717-A33FD7DD4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05BB-72B2-4ADE-887D-DC9886A8B44A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B0DC-3B4C-43C8-9388-8A0372D18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D841-3215-4FAE-9933-9FB8964B71AE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74FC-F648-4506-AB96-55DAF0583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6AF1-F2B0-4F02-AFE4-3F1ADE7C74F2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0928-D7AF-4C74-B8E0-E3F1D5CCB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3E1FB-22FA-4466-9B69-CE6B6DB4BFA3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144D-521A-4E85-AC8C-20ED2168B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B087-B166-494B-9021-72B9282F83A1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2919-FBFD-4031-9A8D-ADC449155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EB0E-DE6D-4824-BEA5-1BC0FC9FF616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0798-BF2C-4BD8-80C7-4052D8BDC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DDAE-2DE9-45C2-8E55-5E83709656F7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7037-9B05-4CDC-80C9-6E142A231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0109-D877-4926-B91C-49F35F30C7ED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C610-48B6-4682-8D5A-DFB706FCE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6C8D-F202-476D-959E-353B6297B9D2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4C148-E0DB-4A5E-8769-04C871D62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78AB-1D15-4227-99BB-295F836D0D41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AC54-0798-4D3A-8459-5971C3835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5AE1-53BD-43E9-8DFD-4EFDDDD82D4B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1AF9-EBD8-45D7-9F32-547A18DD9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5089ED-CF25-43FA-A39E-C4F0D03345D4}" type="datetimeFigureOut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82B4B9-1DE1-46A5-91AB-3B5F6235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publishing.com/matthews/myosin.html" TargetMode="External"/><Relationship Id="rId2" Type="http://schemas.openxmlformats.org/officeDocument/2006/relationships/hyperlink" Target="http://www.dnatube.com/video/1306/Muscle-contra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cgraw-hill.com/sites/0072495855/student_view0/chapter10/animation__breakdown_of_atp_and_cross-bridge_movement_during_muscle_contraction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dhayoga.com/keys_recip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Motor Unit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Motor neuron and muscle fibers it controls</a:t>
            </a:r>
          </a:p>
          <a:p>
            <a:pPr eaLnBrk="1" hangingPunct="1"/>
            <a:r>
              <a:rPr lang="en-US" smtClean="0"/>
              <a:t>Because motor neurons are branched, many muscle fibers are affect by a single signal</a:t>
            </a:r>
          </a:p>
        </p:txBody>
      </p:sp>
      <p:pic>
        <p:nvPicPr>
          <p:cNvPr id="32771" name="Picture 2" descr="http://www.stillnoname.com/images/articles/Motor%20Unit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79800"/>
            <a:ext cx="3810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uofaweb.ualberta.ca/compneurolab/images/MotorUn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Major Skeletal Muscles</a:t>
            </a:r>
            <a:endParaRPr lang="en-US" dirty="0"/>
          </a:p>
        </p:txBody>
      </p:sp>
      <p:sp>
        <p:nvSpPr>
          <p:cNvPr id="3481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Major Skeletal Muscles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Pectoralis major: of large size located in the pectoral region, or chest</a:t>
            </a:r>
          </a:p>
          <a:p>
            <a:pPr eaLnBrk="1" hangingPunct="1"/>
            <a:r>
              <a:rPr lang="en-US" smtClean="0"/>
              <a:t>Deltoid: shaped like a delta  or triangle</a:t>
            </a:r>
          </a:p>
          <a:p>
            <a:pPr eaLnBrk="1" hangingPunct="1"/>
            <a:r>
              <a:rPr lang="en-US" smtClean="0"/>
              <a:t>Biceps brachii: with two heads or points of origin and located in  the brachium, arm</a:t>
            </a:r>
          </a:p>
        </p:txBody>
      </p:sp>
      <p:pic>
        <p:nvPicPr>
          <p:cNvPr id="36867" name="Picture 2" descr="http://www.loc.gov/rr/scitech/mysteries/images/muscles-fron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352800"/>
            <a:ext cx="32004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Major Skeletal Muscles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876800"/>
          </a:xfrm>
        </p:spPr>
        <p:txBody>
          <a:bodyPr/>
          <a:lstStyle/>
          <a:p>
            <a:pPr eaLnBrk="1" hangingPunct="1"/>
            <a:r>
              <a:rPr lang="en-US" smtClean="0"/>
              <a:t>Sternocleidomastoid: attached to the sternum, clavicle and, and mastoid process</a:t>
            </a:r>
          </a:p>
          <a:p>
            <a:pPr eaLnBrk="1" hangingPunct="1"/>
            <a:r>
              <a:rPr lang="en-US" smtClean="0"/>
              <a:t>External oblique: located near the outside with fibers that run obliquely, or in the same direction</a:t>
            </a:r>
          </a:p>
        </p:txBody>
      </p:sp>
      <p:pic>
        <p:nvPicPr>
          <p:cNvPr id="38915" name="Picture 4" descr="http://www.perf2ndwind.org/html/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200400"/>
            <a:ext cx="533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Muscles of Facial Expressions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Epicranius: occipital bone; raises eyebrow</a:t>
            </a:r>
          </a:p>
          <a:p>
            <a:pPr lvl="2" eaLnBrk="1" hangingPunct="1"/>
            <a:r>
              <a:rPr lang="en-US" smtClean="0"/>
              <a:t>Frontalis  &amp; Occipitalis</a:t>
            </a:r>
          </a:p>
          <a:p>
            <a:pPr eaLnBrk="1" hangingPunct="1"/>
            <a:r>
              <a:rPr lang="en-US" smtClean="0"/>
              <a:t>Orbicularis oculi: maxillary and frontal bone; closes eyes</a:t>
            </a:r>
          </a:p>
          <a:p>
            <a:pPr eaLnBrk="1" hangingPunct="1"/>
            <a:r>
              <a:rPr lang="en-US" smtClean="0"/>
              <a:t>Orbicularis oris: muclses near the mouth</a:t>
            </a:r>
          </a:p>
          <a:p>
            <a:pPr lvl="1" eaLnBrk="1" hangingPunct="1"/>
            <a:r>
              <a:rPr lang="en-US" smtClean="0"/>
              <a:t>Closes and protrudes the lips</a:t>
            </a:r>
          </a:p>
        </p:txBody>
      </p:sp>
      <p:pic>
        <p:nvPicPr>
          <p:cNvPr id="40963" name="Picture 4" descr="http://www.physioweb.org/IMAGES/head_mus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38" y="4114800"/>
            <a:ext cx="40243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Muscles of Facial Expressions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800600"/>
          </a:xfrm>
        </p:spPr>
        <p:txBody>
          <a:bodyPr/>
          <a:lstStyle/>
          <a:p>
            <a:pPr eaLnBrk="1" hangingPunct="1"/>
            <a:r>
              <a:rPr lang="en-US" smtClean="0"/>
              <a:t>Buccinator: outer surface of maxilla and mandible</a:t>
            </a:r>
          </a:p>
          <a:p>
            <a:pPr lvl="1" eaLnBrk="1" hangingPunct="1"/>
            <a:r>
              <a:rPr lang="en-US" smtClean="0"/>
              <a:t>Compresses cheeks inward</a:t>
            </a:r>
          </a:p>
          <a:p>
            <a:pPr eaLnBrk="1" hangingPunct="1"/>
            <a:r>
              <a:rPr lang="en-US" smtClean="0"/>
              <a:t>Zygomaticus: zygomatic bone; raises corner of your mouth</a:t>
            </a:r>
          </a:p>
          <a:p>
            <a:pPr eaLnBrk="1" hangingPunct="1"/>
            <a:r>
              <a:rPr lang="en-US" smtClean="0"/>
              <a:t>Platysma: fascia in upper chest; draws angle of mouth downward</a:t>
            </a:r>
          </a:p>
        </p:txBody>
      </p:sp>
      <p:pic>
        <p:nvPicPr>
          <p:cNvPr id="43011" name="Picture 2" descr="http://www.physioweb.org/IMAGES/head_mus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733800"/>
            <a:ext cx="4629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 of Mastication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 attached to the mandible </a:t>
            </a:r>
          </a:p>
          <a:p>
            <a:pPr lvl="1" eaLnBrk="1" hangingPunct="1"/>
            <a:r>
              <a:rPr lang="en-US" smtClean="0"/>
              <a:t>chewing  and biting movements</a:t>
            </a:r>
          </a:p>
          <a:p>
            <a:pPr eaLnBrk="1" hangingPunct="1"/>
            <a:r>
              <a:rPr lang="en-US" smtClean="0"/>
              <a:t>Masseter: closes jaw</a:t>
            </a:r>
          </a:p>
          <a:p>
            <a:pPr eaLnBrk="1" hangingPunct="1"/>
            <a:r>
              <a:rPr lang="en-US" smtClean="0"/>
              <a:t>Temporalis: closes jaw</a:t>
            </a:r>
          </a:p>
        </p:txBody>
      </p:sp>
      <p:pic>
        <p:nvPicPr>
          <p:cNvPr id="45059" name="Picture 2" descr="http://www.thesmilesdr.com.au/images/TM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71800"/>
            <a:ext cx="35052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smtClean="0"/>
              <a:t>Muscles of the Head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Sternocleidomastoid: anterior surface of sternum and upper surface of clavicle	</a:t>
            </a:r>
          </a:p>
          <a:p>
            <a:pPr lvl="1" eaLnBrk="1" hangingPunct="1"/>
            <a:r>
              <a:rPr lang="en-US" smtClean="0"/>
              <a:t>Pulls head to one side and toward chest</a:t>
            </a:r>
          </a:p>
          <a:p>
            <a:pPr lvl="1" eaLnBrk="1" hangingPunct="1"/>
            <a:r>
              <a:rPr lang="en-US" smtClean="0"/>
              <a:t>Raises sternum</a:t>
            </a:r>
          </a:p>
          <a:p>
            <a:pPr eaLnBrk="1" hangingPunct="1"/>
            <a:r>
              <a:rPr lang="en-US" smtClean="0"/>
              <a:t>Splenius capitis: lower cervical and upper thoracic vertebrae</a:t>
            </a:r>
          </a:p>
          <a:p>
            <a:pPr lvl="1" eaLnBrk="1" hangingPunct="1"/>
            <a:r>
              <a:rPr lang="en-US" smtClean="0"/>
              <a:t>Rotating head, bends head to one side, or brings head into upright position</a:t>
            </a:r>
          </a:p>
          <a:p>
            <a:pPr eaLnBrk="1" hangingPunct="1"/>
            <a:r>
              <a:rPr lang="en-US" smtClean="0"/>
              <a:t>Semispinalis capitis: lower cervical and upper thoracic vertebrae</a:t>
            </a:r>
          </a:p>
          <a:p>
            <a:pPr lvl="2" eaLnBrk="1" hangingPunct="1"/>
            <a:r>
              <a:rPr lang="en-US" smtClean="0"/>
              <a:t>Extends head, bends to one side, or rotates head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Pectoral Girdle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 to the scapula to nearby bones and closely associate with muscles of the arm</a:t>
            </a:r>
          </a:p>
          <a:p>
            <a:pPr lvl="1" eaLnBrk="1" hangingPunct="1"/>
            <a:r>
              <a:rPr lang="en-US" smtClean="0"/>
              <a:t>Trapezius, rhomboideus major, levator scapulae, serrature anteriro, and pectroralis minor</a:t>
            </a:r>
          </a:p>
          <a:p>
            <a:pPr lvl="1" eaLnBrk="1" hangingPunct="1"/>
            <a:endParaRPr lang="en-US" smtClean="0"/>
          </a:p>
        </p:txBody>
      </p:sp>
      <p:pic>
        <p:nvPicPr>
          <p:cNvPr id="49155" name="Picture 2" descr="http://www.rci.rutgers.edu/~uzwiak/AnatPhys/APFallLect15_files/image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714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Arm Muscles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Muscles that move the arm</a:t>
            </a:r>
          </a:p>
          <a:p>
            <a:pPr lvl="1" eaLnBrk="1" hangingPunct="1"/>
            <a:r>
              <a:rPr lang="en-US" smtClean="0"/>
              <a:t>Connect to the humerus to various region of pectoral girdle, ribs, and vertebral column</a:t>
            </a:r>
          </a:p>
          <a:p>
            <a:pPr lvl="1" eaLnBrk="1" hangingPunct="1"/>
            <a:r>
              <a:rPr lang="en-US" smtClean="0"/>
              <a:t>Coracobrachialis, pectoralis major, teres major, latissimus dorsi, supraspinatus deltoid, subscapularis, infraspinatus, and teres minor</a:t>
            </a:r>
          </a:p>
        </p:txBody>
      </p:sp>
      <p:pic>
        <p:nvPicPr>
          <p:cNvPr id="51203" name="Picture 2" descr="http://img.quamut.com/chart/541/01WT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81400"/>
            <a:ext cx="30400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Types</a:t>
            </a:r>
          </a:p>
          <a:p>
            <a:pPr lvl="1" eaLnBrk="1" hangingPunct="1"/>
            <a:r>
              <a:rPr lang="en-US" smtClean="0"/>
              <a:t>Skeletal, smooth, and cardiac</a:t>
            </a:r>
          </a:p>
          <a:p>
            <a:pPr lvl="1" eaLnBrk="1" hangingPunct="1"/>
            <a:r>
              <a:rPr lang="en-US" smtClean="0"/>
              <a:t>Skeletal Muscle: attaches to bone and is under conscious control</a:t>
            </a:r>
          </a:p>
        </p:txBody>
      </p:sp>
      <p:pic>
        <p:nvPicPr>
          <p:cNvPr id="16387" name="Picture 2" descr="http://graphics8.nytimes.com/images/2007/08/01/health/adam/19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5052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Movement of forearm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953000" cy="4389437"/>
          </a:xfrm>
        </p:spPr>
        <p:txBody>
          <a:bodyPr/>
          <a:lstStyle/>
          <a:p>
            <a:pPr eaLnBrk="1" hangingPunct="1"/>
            <a:r>
              <a:rPr lang="en-US" smtClean="0"/>
              <a:t>Connect the radius and ulna to the humerus or pectoral girdle</a:t>
            </a:r>
          </a:p>
          <a:p>
            <a:pPr lvl="1" eaLnBrk="1" hangingPunct="1"/>
            <a:r>
              <a:rPr lang="en-US" smtClean="0"/>
              <a:t>Biceps brachii, brachialis, brachioradialis, triceps brachii, supinator, pronator teres, and pronator quadratus</a:t>
            </a:r>
          </a:p>
        </p:txBody>
      </p:sp>
      <p:pic>
        <p:nvPicPr>
          <p:cNvPr id="53251" name="Picture 2" descr="http://www.physioweb.org/IMAGES/forearm_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057400"/>
            <a:ext cx="27432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Hand, Wrist, and Fingers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Arise from the distal end of the humerus and from the radius and ulna	</a:t>
            </a:r>
          </a:p>
          <a:p>
            <a:pPr eaLnBrk="1" hangingPunct="1"/>
            <a:r>
              <a:rPr lang="en-US" smtClean="0"/>
              <a:t>Flexor carpi radialis, flexor carpi ulnaris, palmaris longus, glexor digitorum profundus, extensor carpi radialis longus, extensor carpi radialis brevis, extensor carpi ulnaris, and extensor digitorum</a:t>
            </a:r>
          </a:p>
        </p:txBody>
      </p:sp>
      <p:pic>
        <p:nvPicPr>
          <p:cNvPr id="55299" name="Picture 2" descr="http://www.eorthopod.com/images/ContentImages/hand/hand_anatomy/hand_anatomy_muscle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4800"/>
            <a:ext cx="29860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 of Abdominal Wall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 the rib cage and vertebral column to the pelvic girdle</a:t>
            </a:r>
          </a:p>
          <a:p>
            <a:pPr eaLnBrk="1" hangingPunct="1"/>
            <a:r>
              <a:rPr lang="en-US" smtClean="0"/>
              <a:t>Include the external oblique, internal oblique, transversus abdominis, and rectus abdominis</a:t>
            </a:r>
          </a:p>
        </p:txBody>
      </p:sp>
      <p:pic>
        <p:nvPicPr>
          <p:cNvPr id="57347" name="Picture 4" descr="http://www.web-books.com/eLibrary/Medicine/Physiology/Muscular/trunk_musc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4953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 of the pelvic outlet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the floor of the pelvic cavity and fill the space within the pubic arch</a:t>
            </a:r>
          </a:p>
          <a:p>
            <a:pPr eaLnBrk="1" hangingPunct="1"/>
            <a:r>
              <a:rPr lang="en-US" smtClean="0"/>
              <a:t>Levator ani, superficial transversus perinei, bulbospongiosus, and ischiocavernosou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Muscles of the Thigh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495800" cy="4389437"/>
          </a:xfrm>
        </p:spPr>
        <p:txBody>
          <a:bodyPr/>
          <a:lstStyle/>
          <a:p>
            <a:pPr eaLnBrk="1" hangingPunct="1"/>
            <a:r>
              <a:rPr lang="en-US" smtClean="0"/>
              <a:t>Attach to the femur and to some part of the pelvic girdle</a:t>
            </a:r>
          </a:p>
          <a:p>
            <a:pPr eaLnBrk="1" hangingPunct="1"/>
            <a:r>
              <a:rPr lang="en-US" smtClean="0"/>
              <a:t>Psoas major, iliacus, gluteus maximus, gleteus medius, gluteus minimus, tensor fasciae latae, adductor magnus, and gracilis</a:t>
            </a:r>
          </a:p>
        </p:txBody>
      </p:sp>
      <p:pic>
        <p:nvPicPr>
          <p:cNvPr id="61443" name="Picture 2" descr="http://www.physioweb.org/IMAGES/thigh_late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37052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Movement of the Leg</a:t>
            </a:r>
            <a:endParaRPr lang="en-US" dirty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Muscles connect the tibia or fibula to the femur or pelvic girdle</a:t>
            </a:r>
          </a:p>
          <a:p>
            <a:pPr eaLnBrk="1" hangingPunct="1"/>
            <a:r>
              <a:rPr lang="en-US" smtClean="0"/>
              <a:t>Biceps femoris, semitendinosus, semimembranosus, sartorius, and the quadriceps femoris </a:t>
            </a:r>
          </a:p>
        </p:txBody>
      </p:sp>
      <p:pic>
        <p:nvPicPr>
          <p:cNvPr id="63491" name="Picture 2" descr="http://www.nlm.nih.gov/medlineplus/ency/images/ency/fullsize/172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Ankle, Foot, and Toes</a:t>
            </a:r>
            <a:endParaRPr lang="en-US" dirty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smtClean="0"/>
              <a:t>Attach the femur, tibia, and fibula to bones of the foot</a:t>
            </a:r>
          </a:p>
          <a:p>
            <a:pPr eaLnBrk="1" hangingPunct="1"/>
            <a:r>
              <a:rPr lang="en-US" smtClean="0"/>
              <a:t>Tibialis anteriro, peroneus tertius, extensor digitorum longus, gastrocnemius, soleus, flexor digitorum longus, tibialis posterior, and peroneus longus</a:t>
            </a:r>
          </a:p>
        </p:txBody>
      </p:sp>
      <p:pic>
        <p:nvPicPr>
          <p:cNvPr id="65539" name="Picture 2" descr="http://www.footandankleinjuries.co.uk/images/foot_muscl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3800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www.southwest-ortho.com/images/feet/foot-musc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05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Skeletal Muscle Contractions</a:t>
            </a:r>
            <a:endParaRPr lang="en-US" dirty="0"/>
          </a:p>
        </p:txBody>
      </p:sp>
      <p:sp>
        <p:nvSpPr>
          <p:cNvPr id="67586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Muscle Contraction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Movement within the myofibrils </a:t>
            </a:r>
          </a:p>
          <a:p>
            <a:pPr lvl="1" eaLnBrk="1" hangingPunct="1"/>
            <a:r>
              <a:rPr lang="en-US" smtClean="0"/>
              <a:t>filaments of actin and myosin slide past one another</a:t>
            </a:r>
          </a:p>
          <a:p>
            <a:pPr lvl="1" eaLnBrk="1" hangingPunct="1"/>
            <a:r>
              <a:rPr lang="en-US" smtClean="0"/>
              <a:t>shortening the muscle fiber </a:t>
            </a:r>
          </a:p>
          <a:p>
            <a:pPr lvl="1" eaLnBrk="1" hangingPunct="1"/>
            <a:r>
              <a:rPr lang="en-US" smtClean="0"/>
              <a:t>pulling on it attachment</a:t>
            </a:r>
          </a:p>
          <a:p>
            <a:pPr eaLnBrk="1" hangingPunct="1"/>
            <a:r>
              <a:rPr lang="en-US" smtClean="0"/>
              <a:t>Muscles release large amounts of heat</a:t>
            </a:r>
          </a:p>
          <a:p>
            <a:pPr lvl="1" eaLnBrk="1" hangingPunct="1"/>
            <a:r>
              <a:rPr lang="en-US" smtClean="0"/>
              <a:t>Transported throughout the body to regulate body temperature</a:t>
            </a:r>
          </a:p>
        </p:txBody>
      </p:sp>
      <p:pic>
        <p:nvPicPr>
          <p:cNvPr id="69635" name="Picture 2" descr="http://static.howstuffworks.com/gif/muscle-smooth-contrac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800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eaLnBrk="1" hangingPunct="1"/>
            <a:r>
              <a:rPr lang="en-US" sz="4600" smtClean="0"/>
              <a:t>Role of Myosin and Actin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Myosin: two twisted protein strands</a:t>
            </a:r>
          </a:p>
          <a:p>
            <a:pPr lvl="1" eaLnBrk="1" hangingPunct="1"/>
            <a:r>
              <a:rPr lang="en-US" smtClean="0"/>
              <a:t>Cross-bridges projecting outward</a:t>
            </a:r>
          </a:p>
          <a:p>
            <a:pPr eaLnBrk="1" hangingPunct="1"/>
            <a:r>
              <a:rPr lang="en-US" smtClean="0"/>
              <a:t>Actin: globular structure with a binding site to which the myosin cross-bridge attaches</a:t>
            </a:r>
          </a:p>
          <a:p>
            <a:pPr lvl="1" eaLnBrk="1" hangingPunct="1"/>
            <a:r>
              <a:rPr lang="en-US" smtClean="0"/>
              <a:t>Actin Filament: twist into a double strand helix </a:t>
            </a:r>
          </a:p>
          <a:p>
            <a:pPr lvl="1" eaLnBrk="1" hangingPunct="1"/>
            <a:r>
              <a:rPr lang="en-US" smtClean="0"/>
              <a:t>Proteins: troponin and tropomyosin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71683" name="Picture 4" descr="muscle%20cont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214813"/>
            <a:ext cx="45720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Skeletal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Components: skeletal muscle tissue, nervous tissue, blood, and connective tissue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Connective Tissue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Fascia: layers of fibrous connective tissue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Separate an individual skeletal muscle from adjacent muscles and hold it in position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Surrounds each muscle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Projects beyond the end to form cordlike tendon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Intertwine with those in a bone’s periosteum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/>
              <a:t>Attaching muscle to bone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Aponeuroses: connective tissue forms broad fibrous sheets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Attach to the coverings of adjacent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4600" smtClean="0"/>
              <a:t>Sliding Filament Theory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Head of myosin cross-bridge can attach                               to an actin binding site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Bend slightly </a:t>
            </a:r>
            <a:r>
              <a:rPr lang="en-US" smtClean="0">
                <a:sym typeface="Wingdings" pitchFamily="2" charset="2"/>
              </a:rPr>
              <a:t> pulling the actin                                                 filament within it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Head can release and straighten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Bind to a site further down and                                         pull again</a:t>
            </a:r>
          </a:p>
        </p:txBody>
      </p:sp>
      <p:pic>
        <p:nvPicPr>
          <p:cNvPr id="73731" name="Picture 4" descr="muscle-contraction"/>
          <p:cNvPicPr>
            <a:picLocks noChangeAspect="1" noChangeArrowheads="1"/>
          </p:cNvPicPr>
          <p:nvPr/>
        </p:nvPicPr>
        <p:blipFill>
          <a:blip r:embed="rId3"/>
          <a:srcRect l="7362" r="38651"/>
          <a:stretch>
            <a:fillRect/>
          </a:stretch>
        </p:blipFill>
        <p:spPr bwMode="auto">
          <a:xfrm>
            <a:off x="6721475" y="457200"/>
            <a:ext cx="24225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4600" smtClean="0"/>
              <a:t>Sliding Filament Theory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ATPase: enzyme the breaks down ATP in myosin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Causes the myosin to become cocked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Triggers the pulling action once bond to the actin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As long as ATP is present as an energy source, the muscle fiber is simulated to contract</a:t>
            </a:r>
            <a:endParaRPr lang="en-US" smtClean="0"/>
          </a:p>
        </p:txBody>
      </p:sp>
      <p:pic>
        <p:nvPicPr>
          <p:cNvPr id="75779" name="Picture 6" descr="musc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95725"/>
            <a:ext cx="3952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8" descr="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10000"/>
            <a:ext cx="418147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Sliding Muscle Theory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7" name="Picture 5" descr="Image3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57400"/>
            <a:ext cx="5076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Stimulus for Contraction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Muscle: contraction upon the stimulation of neurotransmitter</a:t>
            </a:r>
          </a:p>
          <a:p>
            <a:pPr lvl="1" eaLnBrk="1" hangingPunct="1"/>
            <a:r>
              <a:rPr lang="en-US" smtClean="0"/>
              <a:t>Acetylcholine: neurotransmitter that stimulates a muscle impulse</a:t>
            </a:r>
          </a:p>
          <a:p>
            <a:pPr lvl="2" eaLnBrk="1" hangingPunct="1"/>
            <a:r>
              <a:rPr lang="en-US" smtClean="0"/>
              <a:t>Travels in all directions over the fiber and reaches the sarcoplasmic reticulum</a:t>
            </a:r>
          </a:p>
          <a:p>
            <a:pPr lvl="2" eaLnBrk="1" hangingPunct="1"/>
            <a:r>
              <a:rPr lang="en-US" smtClean="0"/>
              <a:t>Sarcoplasmic reticulum contains a high concentration of Ca</a:t>
            </a:r>
            <a:r>
              <a:rPr lang="en-US" baseline="30000" smtClean="0"/>
              <a:t>2+</a:t>
            </a:r>
          </a:p>
          <a:p>
            <a:pPr lvl="2" eaLnBrk="1" hangingPunct="1"/>
            <a:r>
              <a:rPr lang="en-US" smtClean="0"/>
              <a:t>Ca ions diffuse into the sarcoplasm of the muscle fiber</a:t>
            </a:r>
          </a:p>
          <a:p>
            <a:pPr lvl="2" eaLnBrk="1" hangingPunct="1"/>
            <a:r>
              <a:rPr lang="en-US" smtClean="0"/>
              <a:t>With high Ca ion concentrations, troponin and tropomysoin interact to expose binding sites on actin</a:t>
            </a:r>
          </a:p>
          <a:p>
            <a:pPr lvl="3" eaLnBrk="1" hangingPunct="1"/>
            <a:r>
              <a:rPr lang="en-US" smtClean="0"/>
              <a:t>Linkage of myosin and actin </a:t>
            </a:r>
            <a:r>
              <a:rPr lang="en-US" smtClean="0">
                <a:sym typeface="Wingdings" pitchFamily="2" charset="2"/>
              </a:rPr>
              <a:t> muscle contraction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Stimulus for Contraction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3" name="Picture 5" descr="sm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50196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4600" smtClean="0"/>
              <a:t>Stimulus for Contraction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724400"/>
          </a:xfrm>
        </p:spPr>
        <p:txBody>
          <a:bodyPr/>
          <a:lstStyle/>
          <a:p>
            <a:pPr eaLnBrk="1" hangingPunct="1"/>
            <a:r>
              <a:rPr lang="en-US" smtClean="0"/>
              <a:t>Contraction persists as long as acetylcholine is released</a:t>
            </a:r>
          </a:p>
          <a:p>
            <a:pPr eaLnBrk="1" hangingPunct="1"/>
            <a:r>
              <a:rPr lang="en-US" smtClean="0"/>
              <a:t>Relaxation: acetylcholine is rapidly decomposed by acetylcholinesterase enzyme</a:t>
            </a:r>
          </a:p>
          <a:p>
            <a:pPr eaLnBrk="1" hangingPunct="1"/>
            <a:r>
              <a:rPr lang="en-US" smtClean="0"/>
              <a:t>Ca ions are actively transported back into the sarcoplasmic reticulum</a:t>
            </a:r>
          </a:p>
          <a:p>
            <a:pPr lvl="1" eaLnBrk="1" hangingPunct="1"/>
            <a:r>
              <a:rPr lang="en-US" smtClean="0"/>
              <a:t>Linkage of myosin and actin break</a:t>
            </a:r>
          </a:p>
          <a:p>
            <a:pPr lvl="1" eaLnBrk="1" hangingPunct="1"/>
            <a:r>
              <a:rPr lang="en-US" smtClean="0"/>
              <a:t>Muscle fiber relaxes</a:t>
            </a:r>
          </a:p>
        </p:txBody>
      </p:sp>
      <p:pic>
        <p:nvPicPr>
          <p:cNvPr id="83971" name="Picture 4" descr="MuscleManyFibers"/>
          <p:cNvPicPr>
            <a:picLocks noChangeAspect="1" noChangeArrowheads="1"/>
          </p:cNvPicPr>
          <p:nvPr/>
        </p:nvPicPr>
        <p:blipFill>
          <a:blip r:embed="rId3"/>
          <a:srcRect l="8122" t="9029" r="17429" b="11513"/>
          <a:stretch>
            <a:fillRect/>
          </a:stretch>
        </p:blipFill>
        <p:spPr bwMode="auto">
          <a:xfrm>
            <a:off x="5943600" y="42672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4600" smtClean="0"/>
              <a:t>Energy Source for Contraction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ATP is the main energy source</a:t>
            </a:r>
          </a:p>
          <a:p>
            <a:pPr lvl="1" eaLnBrk="1" hangingPunct="1"/>
            <a:r>
              <a:rPr lang="en-US" smtClean="0"/>
              <a:t>Short supply in muscle</a:t>
            </a:r>
          </a:p>
          <a:p>
            <a:pPr eaLnBrk="1" hangingPunct="1"/>
            <a:r>
              <a:rPr lang="en-US" smtClean="0"/>
              <a:t>Creatine Phosphate: helps cells regenerate ATP from ADP</a:t>
            </a:r>
          </a:p>
          <a:p>
            <a:pPr lvl="1" eaLnBrk="1" hangingPunct="1"/>
            <a:r>
              <a:rPr lang="en-US" smtClean="0"/>
              <a:t>Stores excess energy from mitochondria in phosphate bonds</a:t>
            </a:r>
          </a:p>
          <a:p>
            <a:pPr lvl="1" eaLnBrk="1" hangingPunct="1"/>
            <a:r>
              <a:rPr lang="en-US" smtClean="0"/>
              <a:t>Limited supply of energy</a:t>
            </a:r>
          </a:p>
        </p:txBody>
      </p:sp>
      <p:pic>
        <p:nvPicPr>
          <p:cNvPr id="86019" name="Picture 4" descr="shu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419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/>
          <a:lstStyle/>
          <a:p>
            <a:pPr eaLnBrk="1" hangingPunct="1"/>
            <a:r>
              <a:rPr lang="en-US" sz="4000" smtClean="0"/>
              <a:t>Oxygen Supply &amp; Cellular Respiration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Glycolysis can occur without oxygen, but is required for cellular respiration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Hemoglobin: loosely binds O</a:t>
            </a:r>
            <a:r>
              <a:rPr lang="en-US" sz="2400" baseline="-25000" smtClean="0"/>
              <a:t>2 </a:t>
            </a:r>
            <a:r>
              <a:rPr lang="en-US" sz="2400" smtClean="0"/>
              <a:t>and carries to muscles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Myoglobin: stored in muscles and picks up  O</a:t>
            </a:r>
            <a:r>
              <a:rPr lang="en-US" sz="2400" baseline="-25000" smtClean="0"/>
              <a:t>2 </a:t>
            </a:r>
            <a:r>
              <a:rPr lang="en-US" sz="2400" smtClean="0"/>
              <a:t>from hemoglobin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Stronger affinity for O</a:t>
            </a:r>
            <a:r>
              <a:rPr lang="en-US" sz="2200" baseline="-25000" smtClean="0"/>
              <a:t>2 </a:t>
            </a:r>
            <a:r>
              <a:rPr lang="en-US" sz="2200" smtClean="0"/>
              <a:t> allows oxygen to be stored in muscles</a:t>
            </a:r>
          </a:p>
        </p:txBody>
      </p:sp>
      <p:pic>
        <p:nvPicPr>
          <p:cNvPr id="88067" name="Picture 4" descr="haemoglobin_myoglobin_kinetic_compari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14800"/>
            <a:ext cx="37719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304800" y="704850"/>
            <a:ext cx="8382000" cy="590550"/>
          </a:xfrm>
        </p:spPr>
        <p:txBody>
          <a:bodyPr/>
          <a:lstStyle/>
          <a:p>
            <a:pPr eaLnBrk="1" hangingPunct="1"/>
            <a:r>
              <a:rPr lang="en-US" sz="4000" smtClean="0"/>
              <a:t>Oxygen Supply &amp; Cellular Respiration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229600" cy="4389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When muscle cells run out of oxygen, they acquire energy from lactic acid fermentation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Produces sore muscles from the byproduct of lactic acid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Oxygen debt: amount of oxygen liver cells require to convert the accumulated lactic acid into glucose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Restore ATP and creatine phosphate levels in muscle tissue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90115" name="Picture 5" descr="18-7"/>
          <p:cNvPicPr>
            <a:picLocks noChangeAspect="1" noChangeArrowheads="1"/>
          </p:cNvPicPr>
          <p:nvPr/>
        </p:nvPicPr>
        <p:blipFill>
          <a:blip r:embed="rId3"/>
          <a:srcRect l="2539" t="5417" r="3493" b="13318"/>
          <a:stretch>
            <a:fillRect/>
          </a:stretch>
        </p:blipFill>
        <p:spPr bwMode="auto">
          <a:xfrm>
            <a:off x="2362200" y="3938588"/>
            <a:ext cx="48006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Fatigue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Fatigue: a muscle exercised strenuously and loses its ability to contract</a:t>
            </a:r>
          </a:p>
          <a:p>
            <a:pPr lvl="1" eaLnBrk="1" hangingPunct="1"/>
            <a:r>
              <a:rPr lang="en-US" smtClean="0"/>
              <a:t>Interruption of muscle’s blood supply</a:t>
            </a:r>
          </a:p>
          <a:p>
            <a:pPr lvl="1" eaLnBrk="1" hangingPunct="1"/>
            <a:r>
              <a:rPr lang="en-US" smtClean="0"/>
              <a:t>Lack of acetylocholine</a:t>
            </a:r>
          </a:p>
          <a:p>
            <a:pPr lvl="1" eaLnBrk="1" hangingPunct="1"/>
            <a:r>
              <a:rPr lang="en-US" smtClean="0"/>
              <a:t>Accumulation of lactic acid</a:t>
            </a:r>
          </a:p>
          <a:p>
            <a:pPr eaLnBrk="1" hangingPunct="1"/>
            <a:r>
              <a:rPr lang="en-US" smtClean="0"/>
              <a:t>Muscle Cramp: muscle undergoes a sustained involuntary contraction</a:t>
            </a:r>
          </a:p>
          <a:p>
            <a:pPr lvl="1" eaLnBrk="1" hangingPunct="1"/>
            <a:r>
              <a:rPr lang="en-US" smtClean="0"/>
              <a:t>Changes in extracellular fluid surrounding the muscle fibers and their neurons trigger uncontrolled stimulation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Fascia and Aponeurosis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2" descr="http://www.insolepro.co.uk/images/plantar-fascia-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28479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img.tfd.com/dorland/thumbs/aponeurosis_palmar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362200"/>
            <a:ext cx="4395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4211" name="Picture 5" descr="89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6705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1381125"/>
            <a:ext cx="7851648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Muscular Responses</a:t>
            </a:r>
            <a:endParaRPr lang="en-US" dirty="0"/>
          </a:p>
        </p:txBody>
      </p:sp>
      <p:sp>
        <p:nvSpPr>
          <p:cNvPr id="9625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4600" smtClean="0"/>
              <a:t>Muscular Responses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2590800"/>
          </a:xfrm>
        </p:spPr>
        <p:txBody>
          <a:bodyPr/>
          <a:lstStyle/>
          <a:p>
            <a:pPr eaLnBrk="1" hangingPunct="1"/>
            <a:r>
              <a:rPr lang="en-US" smtClean="0"/>
              <a:t>Threshold Stimulus: minimal strength required to cause a contraction</a:t>
            </a:r>
          </a:p>
          <a:p>
            <a:pPr lvl="1" eaLnBrk="1" hangingPunct="1"/>
            <a:r>
              <a:rPr lang="en-US" smtClean="0"/>
              <a:t>Release of actylecholine</a:t>
            </a:r>
          </a:p>
          <a:p>
            <a:pPr eaLnBrk="1" hangingPunct="1"/>
            <a:r>
              <a:rPr lang="en-US" smtClean="0"/>
              <a:t>All-or-None Response: if the threshold is met, the muscle contracts completely</a:t>
            </a:r>
          </a:p>
          <a:p>
            <a:pPr lvl="1" eaLnBrk="1" hangingPunct="1"/>
            <a:r>
              <a:rPr lang="en-US" smtClean="0"/>
              <a:t>Increase stimulus beyond threshold doesn’t increase response</a:t>
            </a:r>
          </a:p>
        </p:txBody>
      </p:sp>
      <p:pic>
        <p:nvPicPr>
          <p:cNvPr id="97285" name="Picture 5" descr="Figure_frequency_coding_threshold_stimu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229100"/>
            <a:ext cx="357187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4600" smtClean="0"/>
              <a:t>Muscle Contraction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Myogram: record or graph of muscle contraction</a:t>
            </a:r>
          </a:p>
          <a:p>
            <a:pPr lvl="1" eaLnBrk="1" hangingPunct="1"/>
            <a:r>
              <a:rPr lang="en-US" smtClean="0"/>
              <a:t>Twitch: single contraction that last only a fraction of a second</a:t>
            </a:r>
          </a:p>
          <a:p>
            <a:pPr lvl="1" eaLnBrk="1" hangingPunct="1"/>
            <a:r>
              <a:rPr lang="en-US" smtClean="0"/>
              <a:t>Latent Period: on a myogram, it’s the delay between the stimulus and muscle response</a:t>
            </a:r>
          </a:p>
          <a:p>
            <a:pPr lvl="2" eaLnBrk="1" hangingPunct="1"/>
            <a:r>
              <a:rPr lang="en-US" smtClean="0"/>
              <a:t>Frogs: 0.01 seconds</a:t>
            </a:r>
          </a:p>
          <a:p>
            <a:pPr lvl="2" eaLnBrk="1" hangingPunct="1"/>
            <a:r>
              <a:rPr lang="en-US" smtClean="0"/>
              <a:t>Humans: even shorter</a:t>
            </a:r>
          </a:p>
        </p:txBody>
      </p:sp>
      <p:pic>
        <p:nvPicPr>
          <p:cNvPr id="98309" name="Picture 5" descr="Image370"/>
          <p:cNvPicPr>
            <a:picLocks noChangeAspect="1" noChangeArrowheads="1"/>
          </p:cNvPicPr>
          <p:nvPr/>
        </p:nvPicPr>
        <p:blipFill>
          <a:blip r:embed="rId3"/>
          <a:srcRect l="6400" r="8267"/>
          <a:stretch>
            <a:fillRect/>
          </a:stretch>
        </p:blipFill>
        <p:spPr bwMode="auto">
          <a:xfrm>
            <a:off x="5334000" y="3484563"/>
            <a:ext cx="3505200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Contraction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Summation: when the frequency of the stimulus increases so that the muscle cannot relax before the next stimulus</a:t>
            </a:r>
          </a:p>
          <a:p>
            <a:pPr lvl="1" eaLnBrk="1" hangingPunct="1"/>
            <a:r>
              <a:rPr lang="en-US" smtClean="0"/>
              <a:t>Forces of individual twitches combines</a:t>
            </a:r>
          </a:p>
          <a:p>
            <a:pPr lvl="1" eaLnBrk="1" hangingPunct="1"/>
            <a:r>
              <a:rPr lang="en-US" smtClean="0"/>
              <a:t>Tetanic Contraction: resulting forceful, sustained contraction lacks even partial relaxation</a:t>
            </a:r>
          </a:p>
        </p:txBody>
      </p:sp>
      <p:pic>
        <p:nvPicPr>
          <p:cNvPr id="99333" name="Picture 5" descr="graph_teta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495800"/>
            <a:ext cx="2590800" cy="2144713"/>
          </a:xfrm>
          <a:prstGeom prst="rect">
            <a:avLst/>
          </a:prstGeom>
          <a:noFill/>
        </p:spPr>
      </p:pic>
      <p:pic>
        <p:nvPicPr>
          <p:cNvPr id="99335" name="Picture 7" descr="contraction_isometr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572000"/>
            <a:ext cx="2971800" cy="194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eaLnBrk="1" hangingPunct="1"/>
            <a:r>
              <a:rPr lang="en-US" sz="4600" smtClean="0"/>
              <a:t>Recruitment of Motor Unit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Motor Unit responds in an all-or-none pattern</a:t>
            </a:r>
          </a:p>
          <a:p>
            <a:pPr lvl="1" eaLnBrk="1" hangingPunct="1"/>
            <a:r>
              <a:rPr lang="en-US" smtClean="0"/>
              <a:t>Muscle fibers are organized into motor units</a:t>
            </a:r>
          </a:p>
          <a:p>
            <a:pPr lvl="1" eaLnBrk="1" hangingPunct="1"/>
            <a:r>
              <a:rPr lang="en-US" smtClean="0"/>
              <a:t>Single neuron controls each motor unit</a:t>
            </a:r>
          </a:p>
          <a:p>
            <a:pPr lvl="1" eaLnBrk="1" hangingPunct="1"/>
            <a:r>
              <a:rPr lang="en-US" smtClean="0"/>
              <a:t>All the muscle fibers in a motor unit are stimulated at the same time</a:t>
            </a:r>
          </a:p>
        </p:txBody>
      </p:sp>
      <p:pic>
        <p:nvPicPr>
          <p:cNvPr id="100357" name="Picture 5" descr="musclefiber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886200"/>
            <a:ext cx="345757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Recruitment of Motor Unit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 stimulus doesn’t affect entire muscle 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many motor unit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Respond to different thresholds of stimulation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At low intensity, only a few motor units respond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Recruitment: increases the number of motor units being activated by increasing the intensity of the stimulus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When all motor units are recruited, the muscle contracts with maximum tension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4148" name="Picture 4" descr="figure08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pPr eaLnBrk="1" hangingPunct="1"/>
            <a:r>
              <a:rPr lang="en-US" sz="4600" smtClean="0"/>
              <a:t>Sustained Contraction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As twitches combine, the strength of contractions may increase due to recruitment of motor units</a:t>
            </a:r>
          </a:p>
          <a:p>
            <a:pPr lvl="1" eaLnBrk="1" hangingPunct="1"/>
            <a:r>
              <a:rPr lang="en-US" smtClean="0"/>
              <a:t>Motor units with finer fibers are easily stimulated and respond earlier </a:t>
            </a:r>
          </a:p>
          <a:p>
            <a:pPr lvl="1" eaLnBrk="1" hangingPunct="1"/>
            <a:r>
              <a:rPr lang="en-US" smtClean="0"/>
              <a:t>Larger motor units: thicker fibers</a:t>
            </a:r>
          </a:p>
          <a:p>
            <a:pPr lvl="2" eaLnBrk="1" hangingPunct="1"/>
            <a:r>
              <a:rPr lang="en-US" smtClean="0"/>
              <a:t>respond later and more forcefully</a:t>
            </a:r>
          </a:p>
          <a:p>
            <a:pPr eaLnBrk="1" hangingPunct="1"/>
            <a:endParaRPr lang="en-US" smtClean="0"/>
          </a:p>
        </p:txBody>
      </p:sp>
      <p:pic>
        <p:nvPicPr>
          <p:cNvPr id="102405" name="Picture 5" descr="400px-Sarcome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10000"/>
            <a:ext cx="327660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4600" smtClean="0"/>
              <a:t>Sustained Contraction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Sustain Contraction: walking or lifting weights</a:t>
            </a:r>
          </a:p>
          <a:p>
            <a:pPr lvl="1" eaLnBrk="1" hangingPunct="1"/>
            <a:r>
              <a:rPr lang="en-US" smtClean="0"/>
              <a:t>Responses to a rapid series of stimuli transmitted from the brain and spinal cord to motor neuron fiber</a:t>
            </a:r>
          </a:p>
          <a:p>
            <a:pPr lvl="1" eaLnBrk="1" hangingPunct="1"/>
            <a:r>
              <a:rPr lang="en-US" smtClean="0"/>
              <a:t>Muscle Tone: even at rest, a certain amount of sustained contraction is occurring</a:t>
            </a:r>
          </a:p>
          <a:p>
            <a:pPr lvl="2" eaLnBrk="1" hangingPunct="1"/>
            <a:r>
              <a:rPr lang="en-US" smtClean="0"/>
              <a:t>Stimulation of a few muscle fibers</a:t>
            </a:r>
          </a:p>
          <a:p>
            <a:pPr lvl="2" eaLnBrk="1" hangingPunct="1"/>
            <a:r>
              <a:rPr lang="en-US" smtClean="0"/>
              <a:t>Important in posture</a:t>
            </a:r>
          </a:p>
          <a:p>
            <a:pPr lvl="2" eaLnBrk="1" hangingPunct="1"/>
            <a:r>
              <a:rPr lang="en-US" smtClean="0"/>
              <a:t>If lost, person will collapse</a:t>
            </a:r>
          </a:p>
        </p:txBody>
      </p:sp>
      <p:pic>
        <p:nvPicPr>
          <p:cNvPr id="103429" name="Picture 5" descr="gymn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275" y="3581400"/>
            <a:ext cx="27209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Layers of Connective Tissue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Epimysium: layer that surrounds the skeletal muscle</a:t>
            </a:r>
          </a:p>
          <a:p>
            <a:pPr eaLnBrk="1" hangingPunct="1"/>
            <a:r>
              <a:rPr lang="en-US" smtClean="0"/>
              <a:t>Perimysium: extend inward from the epimysium</a:t>
            </a:r>
          </a:p>
          <a:p>
            <a:pPr lvl="1" eaLnBrk="1" hangingPunct="1"/>
            <a:r>
              <a:rPr lang="en-US" smtClean="0"/>
              <a:t>Separate muscle tissue into small compartments</a:t>
            </a:r>
          </a:p>
          <a:p>
            <a:pPr lvl="1" eaLnBrk="1" hangingPunct="1"/>
            <a:r>
              <a:rPr lang="en-US" smtClean="0"/>
              <a:t>Fasciculi: bundles of skeletal muscle fibers</a:t>
            </a:r>
          </a:p>
          <a:p>
            <a:pPr eaLnBrk="1" hangingPunct="1"/>
            <a:r>
              <a:rPr lang="en-US" smtClean="0"/>
              <a:t>Endomysium: thin covering over each muscle fiber in fasciculi</a:t>
            </a:r>
          </a:p>
        </p:txBody>
      </p:sp>
      <p:pic>
        <p:nvPicPr>
          <p:cNvPr id="22531" name="Picture 2" descr="http://www.web-books.com/eLibrary/Medicine/Physiology/Muscular/muscle_stru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733800"/>
            <a:ext cx="4953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How’s Your Muscle Tone?</a:t>
            </a:r>
          </a:p>
        </p:txBody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6197" name="Picture 5" descr="gymnast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36232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www.dnatube.com/video/1306/Muscle-contraction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www.blackwellpublishing.com/matthews/myosin.html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http://highered.mcgraw-hill.com/sites/0072495855/student_view0/chapter10/animation__</a:t>
            </a:r>
            <a:r>
              <a:rPr lang="en-US" dirty="0" smtClean="0">
                <a:hlinkClick r:id="rId4"/>
              </a:rPr>
              <a:t>breakdown_of_atp_and_cross-bridge_movement_during_muscle_contraction.html</a:t>
            </a:r>
            <a:endParaRPr lang="en-US" dirty="0" smtClean="0"/>
          </a:p>
          <a:p>
            <a:r>
              <a:rPr lang="en-US" dirty="0" smtClean="0"/>
              <a:t>http://www.andrew.cmu.edu/user/berget/Education/TechTeach/muscle/2DMACycle.html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Smooth, Cardiac, and Skeletal Muscle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dirty="0" smtClean="0"/>
              <a:t>Smooth Muscle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Elongated cells with tapering ends</a:t>
            </a:r>
          </a:p>
          <a:p>
            <a:pPr eaLnBrk="1" hangingPunct="1"/>
            <a:r>
              <a:rPr lang="en-US" dirty="0" smtClean="0"/>
              <a:t>No striations</a:t>
            </a:r>
          </a:p>
          <a:p>
            <a:pPr lvl="1" eaLnBrk="1" hangingPunct="1"/>
            <a:r>
              <a:rPr lang="en-US" dirty="0" err="1" smtClean="0"/>
              <a:t>Actin</a:t>
            </a:r>
            <a:r>
              <a:rPr lang="en-US" dirty="0" smtClean="0"/>
              <a:t> and myosin </a:t>
            </a:r>
          </a:p>
          <a:p>
            <a:pPr lvl="2" eaLnBrk="1" hangingPunct="1"/>
            <a:r>
              <a:rPr lang="en-US" dirty="0" smtClean="0"/>
              <a:t>Extend the entire length of the cell</a:t>
            </a:r>
          </a:p>
          <a:p>
            <a:pPr lvl="2" eaLnBrk="1" hangingPunct="1"/>
            <a:r>
              <a:rPr lang="en-US" dirty="0" smtClean="0"/>
              <a:t>more randomly organized </a:t>
            </a:r>
          </a:p>
        </p:txBody>
      </p:sp>
      <p:pic>
        <p:nvPicPr>
          <p:cNvPr id="16386" name="Picture 2" descr="http://education.vetmed.vt.edu/Curriculum/VM8054/Labs/Lab10/IMAGES/SMOOTH%20MUSCLE%20COMPOS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0"/>
            <a:ext cx="5410200" cy="271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Smooth Muscle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152400" y="1935163"/>
            <a:ext cx="85344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Multiunit Smooth Muscle: muscle fibers are separate</a:t>
            </a:r>
          </a:p>
          <a:p>
            <a:pPr lvl="1" eaLnBrk="1" hangingPunct="1"/>
            <a:r>
              <a:rPr lang="en-US" dirty="0" smtClean="0"/>
              <a:t>Irises of the eyes and walls of blood vessels</a:t>
            </a:r>
          </a:p>
          <a:p>
            <a:pPr lvl="1" eaLnBrk="1" hangingPunct="1"/>
            <a:r>
              <a:rPr lang="en-US" dirty="0" smtClean="0"/>
              <a:t>Contract in response to stimulation of motor neurons or hormones</a:t>
            </a:r>
          </a:p>
          <a:p>
            <a:pPr eaLnBrk="1" hangingPunct="1"/>
            <a:r>
              <a:rPr lang="en-US" dirty="0" smtClean="0"/>
              <a:t>Visceral Smooth Muscle: sheets of spindle-shaped cells </a:t>
            </a:r>
          </a:p>
          <a:p>
            <a:pPr lvl="1" eaLnBrk="1" hangingPunct="1"/>
            <a:r>
              <a:rPr lang="en-US" dirty="0" smtClean="0"/>
              <a:t>Walls of hollow organs</a:t>
            </a:r>
          </a:p>
          <a:p>
            <a:pPr lvl="1" eaLnBrk="1" hangingPunct="1"/>
            <a:r>
              <a:rPr lang="en-US" dirty="0" smtClean="0"/>
              <a:t>Fibers can stimulate each other</a:t>
            </a:r>
          </a:p>
          <a:p>
            <a:pPr lvl="2" eaLnBrk="1" hangingPunct="1"/>
            <a:r>
              <a:rPr lang="en-US" dirty="0" err="1" smtClean="0"/>
              <a:t>Rhythmicity</a:t>
            </a:r>
            <a:r>
              <a:rPr lang="en-US" dirty="0" smtClean="0"/>
              <a:t>: pattern of repeated contractions</a:t>
            </a:r>
          </a:p>
          <a:p>
            <a:pPr lvl="2" eaLnBrk="1" hangingPunct="1"/>
            <a:r>
              <a:rPr lang="en-US" dirty="0" smtClean="0"/>
              <a:t>Peristalsis: wavelike motion</a:t>
            </a:r>
          </a:p>
          <a:p>
            <a:pPr lvl="3" eaLnBrk="1" hangingPunct="1"/>
            <a:r>
              <a:rPr lang="en-US" dirty="0" smtClean="0"/>
              <a:t>Intestines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14338" name="Picture 2" descr="http://www.unomaha.edu/hpa/images/1smom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114800"/>
            <a:ext cx="2286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dirty="0" smtClean="0"/>
              <a:t>Smooth Muscle Contraction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Reactions of </a:t>
            </a:r>
            <a:r>
              <a:rPr lang="en-US" dirty="0" err="1" smtClean="0"/>
              <a:t>actin</a:t>
            </a:r>
            <a:r>
              <a:rPr lang="en-US" dirty="0" smtClean="0"/>
              <a:t> and myosin</a:t>
            </a:r>
          </a:p>
          <a:p>
            <a:pPr eaLnBrk="1" hangingPunct="1"/>
            <a:r>
              <a:rPr lang="en-US" dirty="0" smtClean="0"/>
              <a:t>Triggered by membrane impulses and increase in intracellular Ca ions</a:t>
            </a:r>
          </a:p>
          <a:p>
            <a:pPr eaLnBrk="1" hangingPunct="1"/>
            <a:r>
              <a:rPr lang="en-US" dirty="0" smtClean="0"/>
              <a:t>ATP energy source</a:t>
            </a:r>
          </a:p>
          <a:p>
            <a:pPr eaLnBrk="1" hangingPunct="1"/>
            <a:r>
              <a:rPr lang="en-US" dirty="0" smtClean="0"/>
              <a:t>Neurotransmitters: acetylcholine and </a:t>
            </a:r>
            <a:r>
              <a:rPr lang="en-US" dirty="0" err="1" smtClean="0"/>
              <a:t>norepinephrine</a:t>
            </a:r>
            <a:endParaRPr lang="en-US" dirty="0" smtClean="0"/>
          </a:p>
          <a:p>
            <a:pPr eaLnBrk="1" hangingPunct="1"/>
            <a:r>
              <a:rPr lang="en-US" dirty="0" smtClean="0"/>
              <a:t>Muscles can be stimulated by hormones</a:t>
            </a:r>
          </a:p>
        </p:txBody>
      </p:sp>
      <p:pic>
        <p:nvPicPr>
          <p:cNvPr id="12290" name="Picture 2" descr="http://www.mona.uwi.edu/fpas/courses/physiology/muscles/SmoothMuscleStimu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368800"/>
            <a:ext cx="51054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dirty="0" smtClean="0"/>
              <a:t>Smooth Muscle Contraction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Slower to contract and relax than skeletal</a:t>
            </a:r>
          </a:p>
          <a:p>
            <a:pPr eaLnBrk="1" hangingPunct="1"/>
            <a:r>
              <a:rPr lang="en-US" dirty="0" smtClean="0"/>
              <a:t>Maintain forceful contraction longer</a:t>
            </a:r>
          </a:p>
          <a:p>
            <a:pPr eaLnBrk="1" hangingPunct="1"/>
            <a:r>
              <a:rPr lang="en-US" dirty="0" smtClean="0"/>
              <a:t>Can change length w/o changing tautness</a:t>
            </a:r>
          </a:p>
          <a:p>
            <a:pPr lvl="1" eaLnBrk="1" hangingPunct="1"/>
            <a:r>
              <a:rPr lang="en-US" dirty="0" smtClean="0"/>
              <a:t>Stretch  and maintain pressure</a:t>
            </a:r>
          </a:p>
          <a:p>
            <a:pPr lvl="2" eaLnBrk="1" hangingPunct="1"/>
            <a:r>
              <a:rPr lang="en-US" dirty="0" smtClean="0"/>
              <a:t>Stomach and intestines</a:t>
            </a:r>
          </a:p>
        </p:txBody>
      </p:sp>
      <p:pic>
        <p:nvPicPr>
          <p:cNvPr id="10242" name="Picture 2" descr="http://www.cytochemistry.net/microanatomy/muscle/muscl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8615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6" name="Picture 2" descr="http://www.bmb.leeds.ac.uk/illingworth/bioc1020/Image3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943" y="1696090"/>
            <a:ext cx="7096057" cy="5009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dirty="0" smtClean="0"/>
              <a:t>Cardiac Muscle 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229600" cy="4389437"/>
          </a:xfrm>
        </p:spPr>
        <p:txBody>
          <a:bodyPr/>
          <a:lstStyle/>
          <a:p>
            <a:r>
              <a:rPr lang="en-US" dirty="0" smtClean="0"/>
              <a:t>Found only in the heart</a:t>
            </a:r>
          </a:p>
          <a:p>
            <a:r>
              <a:rPr lang="en-US" dirty="0" smtClean="0"/>
              <a:t>Striated cell joined end to end forming fibers</a:t>
            </a:r>
          </a:p>
          <a:p>
            <a:pPr lvl="1"/>
            <a:r>
              <a:rPr lang="en-US" dirty="0" smtClean="0"/>
              <a:t>Fibers branch into 3-D networks</a:t>
            </a:r>
          </a:p>
          <a:p>
            <a:r>
              <a:rPr lang="en-US" dirty="0" smtClean="0"/>
              <a:t>Longer twitches than skeletal</a:t>
            </a:r>
          </a:p>
          <a:p>
            <a:pPr lvl="1"/>
            <a:r>
              <a:rPr lang="en-US" dirty="0" smtClean="0"/>
              <a:t>Cells store less Ca ions than skeletal</a:t>
            </a:r>
          </a:p>
          <a:p>
            <a:pPr lvl="1"/>
            <a:r>
              <a:rPr lang="en-US" dirty="0" smtClean="0"/>
              <a:t>Release larger amounts of Ca during impulse</a:t>
            </a:r>
          </a:p>
        </p:txBody>
      </p:sp>
      <p:pic>
        <p:nvPicPr>
          <p:cNvPr id="8194" name="Picture 2" descr="http://www.medicalhistology.us/twiki/pub/Main/ChapterThreeSlides/a20_cardiac_muscle_40x_labe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24427"/>
            <a:ext cx="3276600" cy="2633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Cardiac Muscle 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Intercalated Disks: junctions between cell membranes</a:t>
            </a:r>
          </a:p>
          <a:p>
            <a:pPr lvl="1"/>
            <a:r>
              <a:rPr lang="en-US" smtClean="0"/>
              <a:t>Transmits force of contraction from cell to cell</a:t>
            </a:r>
          </a:p>
          <a:p>
            <a:pPr lvl="2"/>
            <a:r>
              <a:rPr lang="en-US" smtClean="0"/>
              <a:t>Entire structure contracts as a unit</a:t>
            </a:r>
          </a:p>
          <a:p>
            <a:pPr lvl="2"/>
            <a:r>
              <a:rPr lang="en-US" smtClean="0"/>
              <a:t>Self-exciting and rhythmic </a:t>
            </a:r>
            <a:r>
              <a:rPr lang="en-US" smtClean="0">
                <a:sym typeface="Wingdings" pitchFamily="2" charset="2"/>
              </a:rPr>
              <a:t> rhythmic heat contractions</a:t>
            </a:r>
            <a:endParaRPr lang="en-US" smtClean="0"/>
          </a:p>
        </p:txBody>
      </p:sp>
      <p:pic>
        <p:nvPicPr>
          <p:cNvPr id="6146" name="Picture 2" descr="http://www.kumc.edu/instruction/medicine/anatomy/histoweb/muscular/small/Musc14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386715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Skeletal Muscle Fibers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389438"/>
          </a:xfrm>
        </p:spPr>
        <p:txBody>
          <a:bodyPr/>
          <a:lstStyle/>
          <a:p>
            <a:pPr eaLnBrk="1" hangingPunct="1"/>
            <a:r>
              <a:rPr lang="en-US" smtClean="0"/>
              <a:t>A single cell that contracts in response to stimulation and then relaxes when the stimulation ends</a:t>
            </a:r>
          </a:p>
          <a:p>
            <a:pPr eaLnBrk="1" hangingPunct="1"/>
            <a:r>
              <a:rPr lang="en-US" smtClean="0"/>
              <a:t>Thin, elongated cylinder with rounded ends</a:t>
            </a:r>
          </a:p>
          <a:p>
            <a:pPr lvl="1" eaLnBrk="1" hangingPunct="1"/>
            <a:r>
              <a:rPr lang="en-US" smtClean="0"/>
              <a:t>May extend the full length of the muscle</a:t>
            </a:r>
          </a:p>
          <a:p>
            <a:pPr lvl="1" eaLnBrk="1" hangingPunct="1"/>
            <a:r>
              <a:rPr lang="en-US" smtClean="0"/>
              <a:t>Myofibrils: contain protein filaments vital in muscle contraction</a:t>
            </a:r>
          </a:p>
          <a:p>
            <a:pPr lvl="2" eaLnBrk="1" hangingPunct="1"/>
            <a:r>
              <a:rPr lang="en-US" smtClean="0"/>
              <a:t>Myosin: thick; A bands or dark bands</a:t>
            </a:r>
          </a:p>
          <a:p>
            <a:pPr lvl="2" eaLnBrk="1" hangingPunct="1"/>
            <a:r>
              <a:rPr lang="en-US" smtClean="0"/>
              <a:t>Actin: thin; I bands or light bands</a:t>
            </a:r>
          </a:p>
          <a:p>
            <a:pPr lvl="3" eaLnBrk="1" hangingPunct="1"/>
            <a:r>
              <a:rPr lang="en-US" smtClean="0"/>
              <a:t>Striations: alternation of the two                                                      protein filaments</a:t>
            </a:r>
          </a:p>
        </p:txBody>
      </p:sp>
      <p:pic>
        <p:nvPicPr>
          <p:cNvPr id="24579" name="Picture 2" descr="http://www.nvo.com/jin/nss-folder/scrapbookanatomy/muscle1fi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5638800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Muscle movement depends on type of joints its attached to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Origin: end of muscle fastens to a fixed part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Insertion: end of muscle attached to moveable portion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Contraction: insertion is pulled toward its origin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Biceps: two origins</a:t>
            </a:r>
          </a:p>
        </p:txBody>
      </p:sp>
      <p:pic>
        <p:nvPicPr>
          <p:cNvPr id="4098" name="Picture 2" descr="http://kinesio.ws/uploads/images/gastro_mus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124200"/>
            <a:ext cx="2382715" cy="3657600"/>
          </a:xfrm>
          <a:prstGeom prst="rect">
            <a:avLst/>
          </a:prstGeom>
          <a:noFill/>
        </p:spPr>
      </p:pic>
      <p:pic>
        <p:nvPicPr>
          <p:cNvPr id="4100" name="Picture 4" descr="http://kinesio.ws/uploads/images/deltoid_mus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"/>
            <a:ext cx="26289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Flexion: decrease angle of joint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Flexion of the forearm at the elbow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Extension: increase the angle of joint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Extension of the leg at the knee</a:t>
            </a:r>
          </a:p>
        </p:txBody>
      </p:sp>
      <p:pic>
        <p:nvPicPr>
          <p:cNvPr id="136194" name="Picture 2" descr="http://upload.wikimedia.org/wikibooks/en/9/98/Anatomy_and_physiology_of_animals_Antagonistic_muscles,_flexion&amp;tension.jpg"/>
          <p:cNvPicPr>
            <a:picLocks noChangeAspect="1" noChangeArrowheads="1"/>
          </p:cNvPicPr>
          <p:nvPr/>
        </p:nvPicPr>
        <p:blipFill>
          <a:blip r:embed="rId3"/>
          <a:srcRect l="5935" t="6413"/>
          <a:stretch>
            <a:fillRect/>
          </a:stretch>
        </p:blipFill>
        <p:spPr bwMode="auto">
          <a:xfrm>
            <a:off x="4648200" y="3657600"/>
            <a:ext cx="4137970" cy="3048000"/>
          </a:xfrm>
          <a:prstGeom prst="rect">
            <a:avLst/>
          </a:prstGeom>
          <a:noFill/>
        </p:spPr>
      </p:pic>
      <p:pic>
        <p:nvPicPr>
          <p:cNvPr id="136196" name="Picture 4" descr="http://chestofbooks.com/health/body/massage/Massage-Original-Swedish-Movements/images/Fig-68-Standing-Flexion-and-Extension-of-the-Le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741898"/>
            <a:ext cx="2390775" cy="2811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Interactions of Skeletal Muscles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Skeletal Muscles function in groups</a:t>
            </a:r>
          </a:p>
          <a:p>
            <a:pPr lvl="1"/>
            <a:r>
              <a:rPr lang="en-US" dirty="0" smtClean="0"/>
              <a:t>Nervous system must stimulate the appropriate groups of muscles for a movement to occur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4" name="Picture 6" descr="http://www.yogaandhealthmag.co.uk/Archive_2007/January_2007_contents/Hatha_Yoga_key_muscles/hatha-muscles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429000"/>
            <a:ext cx="2514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dirty="0" smtClean="0"/>
              <a:t>Interactions of Skeletal Muscles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8686800" cy="4389437"/>
          </a:xfrm>
        </p:spPr>
        <p:txBody>
          <a:bodyPr/>
          <a:lstStyle/>
          <a:p>
            <a:r>
              <a:rPr lang="en-US" dirty="0" smtClean="0"/>
              <a:t>Prime Movement: muscle that provides most of the movement</a:t>
            </a:r>
          </a:p>
          <a:p>
            <a:r>
              <a:rPr lang="en-US" dirty="0" smtClean="0"/>
              <a:t>Synergists: muscles that contract &amp; assist the prime mover</a:t>
            </a:r>
          </a:p>
          <a:p>
            <a:r>
              <a:rPr lang="en-US" dirty="0" smtClean="0"/>
              <a:t>Antagonists: muscles that resists a prime mover’s action and cause movement in opposite direction</a:t>
            </a:r>
          </a:p>
          <a:p>
            <a:pPr lvl="1"/>
            <a:r>
              <a:rPr lang="en-US" dirty="0" smtClean="0"/>
              <a:t>Raise upper limb vs. lowering upper limb</a:t>
            </a:r>
          </a:p>
        </p:txBody>
      </p:sp>
      <p:pic>
        <p:nvPicPr>
          <p:cNvPr id="138244" name="Picture 4" descr="http://www.bandhayoga.com/images/Science_keys/janu_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267200"/>
            <a:ext cx="35718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Synergists vs. Antagonists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http://www.bandhayoga.com/keys_recip.html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Myosin and Actin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2" descr="http://www.exrx.net/Images/ActinMyos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45720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ebsco.smartimagebase.com/imagescooked/9269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905000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Motor Neuron: where a muscle fiber connects to a fiber from a nerve cell </a:t>
            </a:r>
          </a:p>
          <a:p>
            <a:pPr lvl="1" eaLnBrk="1" hangingPunct="1"/>
            <a:r>
              <a:rPr lang="en-US" dirty="0" smtClean="0"/>
              <a:t>Nerve fiber extends from brain </a:t>
            </a:r>
            <a:r>
              <a:rPr lang="en-US" dirty="0" smtClean="0">
                <a:sym typeface="Wingdings" pitchFamily="2" charset="2"/>
              </a:rPr>
              <a:t> spinal cord muscle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Muscle only contract when stimulated by motor neuron</a:t>
            </a:r>
          </a:p>
        </p:txBody>
      </p:sp>
      <p:pic>
        <p:nvPicPr>
          <p:cNvPr id="28675" name="Picture 2" descr="http://www.dmacc.edu/instructors/rbwollaston/Nervous_system/motor_neur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038600"/>
            <a:ext cx="291465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biozentrum.unibas.ch/report0001/assets/images/rueg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8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Neuromuscular Junction : connection b/w motor neuron and muscle fiber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Motor end plate: muscle fiber, nuclei, and mitochondria are abundant and cell membrane is extensively folded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Neurotransmitters: chemicals released when a nerve impulse is sent from the brain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Released b/w neuron and motor end plate, or synaptic cleft</a:t>
            </a:r>
          </a:p>
          <a:p>
            <a:pPr lvl="3" eaLnBrk="1" hangingPunct="1"/>
            <a:r>
              <a:rPr lang="en-US" smtClean="0">
                <a:sym typeface="Wingdings" pitchFamily="2" charset="2"/>
              </a:rPr>
              <a:t>Contracts muscle</a:t>
            </a:r>
            <a:endParaRPr lang="en-US" smtClean="0"/>
          </a:p>
        </p:txBody>
      </p:sp>
      <p:pic>
        <p:nvPicPr>
          <p:cNvPr id="30723" name="Picture 2" descr="http://www.mhhe.com/biosci/esp/2002_general/Esp/folder_structure/su/m4/s10/assets/images/sum4s1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81563"/>
            <a:ext cx="36576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shelfieldpeonline.co.uk/assets/images/neuromuscular_junc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419600"/>
            <a:ext cx="34671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2366</TotalTime>
  <Words>1990</Words>
  <Application>Microsoft Office PowerPoint</Application>
  <PresentationFormat>On-screen Show (4:3)</PresentationFormat>
  <Paragraphs>279</Paragraphs>
  <Slides>64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Flow</vt:lpstr>
      <vt:lpstr>Muscular System</vt:lpstr>
      <vt:lpstr>Introduction</vt:lpstr>
      <vt:lpstr>Structure of Skeletal Muscle</vt:lpstr>
      <vt:lpstr>Fascia and Aponeurosis</vt:lpstr>
      <vt:lpstr>Layers of Connective Tissue</vt:lpstr>
      <vt:lpstr>Skeletal Muscle Fibers</vt:lpstr>
      <vt:lpstr>Myosin and Actin</vt:lpstr>
      <vt:lpstr>Neuromuscular Junction</vt:lpstr>
      <vt:lpstr>Neuromuscular Junction</vt:lpstr>
      <vt:lpstr>Motor Unit</vt:lpstr>
      <vt:lpstr>Major Skeletal Muscles</vt:lpstr>
      <vt:lpstr>Major Skeletal Muscles</vt:lpstr>
      <vt:lpstr>Major Skeletal Muscles</vt:lpstr>
      <vt:lpstr>Muscles of Facial Expressions</vt:lpstr>
      <vt:lpstr>Muscles of Facial Expressions</vt:lpstr>
      <vt:lpstr>Muscles of Mastication</vt:lpstr>
      <vt:lpstr>Muscles of the Head</vt:lpstr>
      <vt:lpstr>Pectoral Girdle</vt:lpstr>
      <vt:lpstr>Arm Muscles</vt:lpstr>
      <vt:lpstr>Movement of forearm</vt:lpstr>
      <vt:lpstr>Hand, Wrist, and Fingers</vt:lpstr>
      <vt:lpstr>Muscles of Abdominal Wall</vt:lpstr>
      <vt:lpstr>Muscles of the pelvic outlet</vt:lpstr>
      <vt:lpstr>Muscles of the Thigh</vt:lpstr>
      <vt:lpstr>Movement of the Leg</vt:lpstr>
      <vt:lpstr>Ankle, Foot, and Toes</vt:lpstr>
      <vt:lpstr>Skeletal Muscle Contractions</vt:lpstr>
      <vt:lpstr>Skeletal Muscle Contraction</vt:lpstr>
      <vt:lpstr>Role of Myosin and Actin</vt:lpstr>
      <vt:lpstr>Sliding Filament Theory</vt:lpstr>
      <vt:lpstr>Sliding Filament Theory</vt:lpstr>
      <vt:lpstr>Sliding Muscle Theory</vt:lpstr>
      <vt:lpstr>Stimulus for Contraction</vt:lpstr>
      <vt:lpstr>Stimulus for Contraction</vt:lpstr>
      <vt:lpstr>Stimulus for Contraction</vt:lpstr>
      <vt:lpstr>Energy Source for Contraction</vt:lpstr>
      <vt:lpstr>Oxygen Supply &amp; Cellular Respiration</vt:lpstr>
      <vt:lpstr>Oxygen Supply &amp; Cellular Respiration</vt:lpstr>
      <vt:lpstr>Muscle Fatigue</vt:lpstr>
      <vt:lpstr>Slide 40</vt:lpstr>
      <vt:lpstr>Muscular Responses</vt:lpstr>
      <vt:lpstr>Muscular Responses</vt:lpstr>
      <vt:lpstr>Muscle Contraction</vt:lpstr>
      <vt:lpstr>Muscle Contraction</vt:lpstr>
      <vt:lpstr>Recruitment of Motor Unit</vt:lpstr>
      <vt:lpstr>Recruitment of Motor Unit</vt:lpstr>
      <vt:lpstr>Slide 47</vt:lpstr>
      <vt:lpstr>Sustained Contraction</vt:lpstr>
      <vt:lpstr>Sustained Contraction</vt:lpstr>
      <vt:lpstr>How’s Your Muscle Tone?</vt:lpstr>
      <vt:lpstr>Slide 51</vt:lpstr>
      <vt:lpstr>Smooth, Cardiac, and Skeletal Muscle Action</vt:lpstr>
      <vt:lpstr>Smooth Muscle</vt:lpstr>
      <vt:lpstr>Types of Smooth Muscle</vt:lpstr>
      <vt:lpstr>Smooth Muscle Contraction</vt:lpstr>
      <vt:lpstr>Smooth Muscle Contraction</vt:lpstr>
      <vt:lpstr>Muscle Contraction</vt:lpstr>
      <vt:lpstr>Cardiac Muscle </vt:lpstr>
      <vt:lpstr>Cardiac Muscle </vt:lpstr>
      <vt:lpstr>Skeletal Muscle</vt:lpstr>
      <vt:lpstr>Skeletal Muscle</vt:lpstr>
      <vt:lpstr>Interactions of Skeletal Muscles</vt:lpstr>
      <vt:lpstr>Interactions of Skeletal Muscles</vt:lpstr>
      <vt:lpstr>Synergists vs. Antagonists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default</dc:creator>
  <cp:lastModifiedBy>default</cp:lastModifiedBy>
  <cp:revision>140</cp:revision>
  <dcterms:created xsi:type="dcterms:W3CDTF">2009-03-11T14:36:58Z</dcterms:created>
  <dcterms:modified xsi:type="dcterms:W3CDTF">2010-03-09T21:01:20Z</dcterms:modified>
</cp:coreProperties>
</file>