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08D216-8521-4AF7-B95F-A60E9BD68FC4}" type="datetimeFigureOut">
              <a:rPr lang="en-US" smtClean="0"/>
              <a:pPr/>
              <a:t>11/29/2010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303730-F726-49BF-B8CA-E870EF0AF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7406640" cy="1472184"/>
          </a:xfrm>
        </p:spPr>
        <p:txBody>
          <a:bodyPr/>
          <a:lstStyle/>
          <a:p>
            <a:r>
              <a:rPr lang="en-US" dirty="0" smtClean="0"/>
              <a:t>Measuring Enthalpy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Calorimetry - </a:t>
            </a:r>
            <a:r>
              <a:rPr lang="en-US" dirty="0" smtClean="0"/>
              <a:t>the measurement of heat/ energy changes in a chemical reaction</a:t>
            </a:r>
          </a:p>
          <a:p>
            <a:r>
              <a:rPr lang="en-US" dirty="0" smtClean="0"/>
              <a:t>Calorimeter: insulated device used to measure the absorption or release of heat in chemical or physical processes</a:t>
            </a:r>
          </a:p>
          <a:p>
            <a:r>
              <a:rPr lang="en-US" dirty="0" smtClean="0"/>
              <a:t>Bomb Calorimeter: uses constant volume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www.chem.ufl.edu/~itl/2045_s00/matter/FG05_0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5715000" cy="3810000"/>
          </a:xfrm>
          <a:prstGeom prst="rect">
            <a:avLst/>
          </a:prstGeom>
          <a:noFill/>
        </p:spPr>
      </p:pic>
      <p:pic>
        <p:nvPicPr>
          <p:cNvPr id="19460" name="Picture 4" descr="http://img.sparknotes.com/content/testprep/bookimgs/sat2/chemistry/0004/sat117002_11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981200"/>
            <a:ext cx="23241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ClrTx/>
            </a:pPr>
            <a:r>
              <a:rPr lang="en-US" dirty="0" smtClean="0"/>
              <a:t>Enthalpy - represents heat energy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Change in Enthalpy (</a:t>
            </a:r>
            <a:r>
              <a:rPr lang="en-US" dirty="0" smtClean="0">
                <a:latin typeface="Symbol" pitchFamily="20" charset="2"/>
              </a:rPr>
              <a:t>D</a:t>
            </a:r>
            <a:r>
              <a:rPr lang="en-US" i="1" dirty="0" smtClean="0"/>
              <a:t>H</a:t>
            </a:r>
            <a:r>
              <a:rPr lang="en-US" baseline="30000" dirty="0" smtClean="0"/>
              <a:t>o</a:t>
            </a:r>
            <a:r>
              <a:rPr lang="en-US" dirty="0" smtClean="0"/>
              <a:t>) - energy difference between the products and reactants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Exothermic: energy released, </a:t>
            </a:r>
            <a:r>
              <a:rPr lang="en-US" dirty="0" smtClean="0">
                <a:cs typeface="Times New Roman" pitchFamily="20" charset="0"/>
              </a:rPr>
              <a:t>∆ </a:t>
            </a:r>
            <a:r>
              <a:rPr lang="en-US" dirty="0" smtClean="0"/>
              <a:t>enthalpy (-)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In the combustion of CH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20" charset="2"/>
              </a:rPr>
              <a:t>D</a:t>
            </a:r>
            <a:r>
              <a:rPr lang="en-US" i="1" dirty="0" smtClean="0"/>
              <a:t>H</a:t>
            </a:r>
            <a:r>
              <a:rPr lang="en-US" baseline="30000" dirty="0" smtClean="0"/>
              <a:t>o</a:t>
            </a:r>
            <a:r>
              <a:rPr lang="en-US" dirty="0" smtClean="0"/>
              <a:t> = </a:t>
            </a:r>
            <a:r>
              <a:rPr lang="en-US" dirty="0" smtClean="0">
                <a:cs typeface="Times New Roman" pitchFamily="20" charset="0"/>
              </a:rPr>
              <a:t>–</a:t>
            </a:r>
            <a:r>
              <a:rPr lang="en-US" dirty="0" smtClean="0"/>
              <a:t>211 kcal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Endothermic: energy absorbed, </a:t>
            </a:r>
            <a:r>
              <a:rPr lang="en-US" dirty="0" smtClean="0">
                <a:cs typeface="Times New Roman" pitchFamily="20" charset="0"/>
              </a:rPr>
              <a:t>∆ </a:t>
            </a:r>
            <a:r>
              <a:rPr lang="en-US" dirty="0" smtClean="0"/>
              <a:t>enthalpy (+)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In the decomposition of NH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20" charset="2"/>
              </a:rPr>
              <a:t>D</a:t>
            </a:r>
            <a:r>
              <a:rPr lang="en-US" i="1" dirty="0" smtClean="0"/>
              <a:t>H</a:t>
            </a:r>
            <a:r>
              <a:rPr lang="en-US" baseline="30000" dirty="0" smtClean="0"/>
              <a:t>o </a:t>
            </a:r>
            <a:r>
              <a:rPr lang="en-US" dirty="0" smtClean="0"/>
              <a:t>= +22 kcal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en-US" baseline="-25000" dirty="0" smtClean="0"/>
              <a:t>surr</a:t>
            </a:r>
            <a:r>
              <a:rPr lang="en-US" dirty="0" smtClean="0"/>
              <a:t> = m x C x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surr  </a:t>
            </a:r>
            <a:r>
              <a:rPr lang="en-US" dirty="0" smtClean="0">
                <a:latin typeface="+mj-lt"/>
                <a:cs typeface="Times New Roman"/>
                <a:sym typeface="Wingdings" pitchFamily="2" charset="2"/>
              </a:rPr>
              <a:t> surroundings</a:t>
            </a:r>
            <a:endParaRPr lang="en-US" dirty="0" smtClean="0">
              <a:latin typeface="+mj-lt"/>
              <a:cs typeface="Times New Roman"/>
            </a:endParaRPr>
          </a:p>
          <a:p>
            <a:r>
              <a:rPr lang="en-US" dirty="0" smtClean="0">
                <a:latin typeface="+mj-lt"/>
                <a:cs typeface="Times New Roman"/>
              </a:rPr>
              <a:t>Q</a:t>
            </a:r>
            <a:r>
              <a:rPr lang="en-US" baseline="-25000" dirty="0" smtClean="0">
                <a:latin typeface="+mj-lt"/>
                <a:cs typeface="Times New Roman"/>
              </a:rPr>
              <a:t>sys</a:t>
            </a:r>
            <a:r>
              <a:rPr lang="en-US" dirty="0" smtClean="0">
                <a:latin typeface="+mj-lt"/>
                <a:cs typeface="Times New Roman"/>
              </a:rPr>
              <a:t> = </a:t>
            </a:r>
            <a:r>
              <a:rPr lang="el-GR" dirty="0" smtClean="0">
                <a:latin typeface="+mj-lt"/>
                <a:cs typeface="Times New Roman"/>
              </a:rPr>
              <a:t>Δ</a:t>
            </a:r>
            <a:r>
              <a:rPr lang="en-US" dirty="0" smtClean="0">
                <a:latin typeface="+mj-lt"/>
                <a:cs typeface="Times New Roman"/>
              </a:rPr>
              <a:t>H = -q</a:t>
            </a:r>
            <a:r>
              <a:rPr lang="en-US" baseline="-25000" dirty="0" smtClean="0">
                <a:latin typeface="+mj-lt"/>
                <a:cs typeface="Times New Roman"/>
              </a:rPr>
              <a:t>surr</a:t>
            </a:r>
            <a:r>
              <a:rPr lang="en-US" dirty="0" smtClean="0">
                <a:latin typeface="+mj-lt"/>
                <a:cs typeface="Times New Roman"/>
              </a:rPr>
              <a:t> = -m x C x </a:t>
            </a:r>
            <a:r>
              <a:rPr lang="el-GR" dirty="0" smtClean="0">
                <a:latin typeface="+mj-lt"/>
                <a:cs typeface="Times New Roman"/>
              </a:rPr>
              <a:t>Δ</a:t>
            </a:r>
            <a:r>
              <a:rPr lang="en-US" dirty="0" smtClean="0">
                <a:latin typeface="+mj-lt"/>
                <a:cs typeface="Times New Roman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m = mass of solvent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C = specific heat of solvent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ΔT = change in temperature</a:t>
            </a:r>
          </a:p>
          <a:p>
            <a:pPr lvl="2"/>
            <a:r>
              <a:rPr lang="en-US" i="1" dirty="0" smtClean="0">
                <a:latin typeface="+mj-lt"/>
                <a:cs typeface="Times New Roman"/>
              </a:rPr>
              <a:t>Solvent is generally water</a:t>
            </a:r>
            <a:endParaRPr lang="en-US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Change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25.0 mL of water containing 0.025 mol HCl at 25.0ºC is added to 25.0 mL of water containing 0.025 mol NaOH at 25.0ºC in foam cup calorimeter.</a:t>
            </a:r>
          </a:p>
          <a:p>
            <a:r>
              <a:rPr lang="en-US" dirty="0" smtClean="0"/>
              <a:t>Calculated the enthalpy change in kJ if the highest temperature observed is 32.0ºC.</a:t>
            </a:r>
          </a:p>
          <a:p>
            <a:r>
              <a:rPr lang="en-US" dirty="0" smtClean="0"/>
              <a:t>Assume densities are </a:t>
            </a:r>
            <a:r>
              <a:rPr lang="en-US" dirty="0" smtClean="0"/>
              <a:t>1.00g/</a:t>
            </a:r>
            <a:r>
              <a:rPr lang="en-US" dirty="0" err="1" smtClean="0"/>
              <a:t>mL</a:t>
            </a:r>
            <a:r>
              <a:rPr lang="en-US" dirty="0" err="1" smtClean="0"/>
              <a:t>.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24800" cy="5334000"/>
          </a:xfrm>
        </p:spPr>
        <p:txBody>
          <a:bodyPr/>
          <a:lstStyle/>
          <a:p>
            <a:r>
              <a:rPr lang="en-US" sz="3000" dirty="0" smtClean="0"/>
              <a:t>C</a:t>
            </a:r>
            <a:r>
              <a:rPr lang="en-US" sz="3000" baseline="-25000" dirty="0" smtClean="0"/>
              <a:t>water</a:t>
            </a:r>
            <a:r>
              <a:rPr lang="en-US" sz="3000" dirty="0" smtClean="0"/>
              <a:t> = 4.18j/(g</a:t>
            </a:r>
            <a:r>
              <a:rPr lang="en-US" sz="3000" dirty="0" smtClean="0">
                <a:latin typeface="Times New Roman"/>
                <a:cs typeface="Times New Roman"/>
              </a:rPr>
              <a:t>·º</a:t>
            </a:r>
            <a:r>
              <a:rPr lang="en-US" sz="3000" dirty="0" smtClean="0"/>
              <a:t>C)		</a:t>
            </a:r>
          </a:p>
          <a:p>
            <a:r>
              <a:rPr lang="el-GR" sz="3000" dirty="0" smtClean="0">
                <a:latin typeface="Times New Roman"/>
                <a:cs typeface="Times New Roman"/>
              </a:rPr>
              <a:t>Δ</a:t>
            </a:r>
            <a:r>
              <a:rPr lang="en-US" sz="3000" dirty="0" smtClean="0">
                <a:latin typeface="Times New Roman"/>
                <a:cs typeface="Times New Roman"/>
              </a:rPr>
              <a:t>T = (32.0-25.0)=7.0ºC </a:t>
            </a:r>
          </a:p>
          <a:p>
            <a:r>
              <a:rPr lang="en-US" sz="3000" dirty="0" smtClean="0"/>
              <a:t>m=need to calculate</a:t>
            </a:r>
          </a:p>
          <a:p>
            <a:pPr lvl="1"/>
            <a:r>
              <a:rPr lang="en-US" sz="2600" dirty="0" smtClean="0">
                <a:latin typeface="+mj-lt"/>
              </a:rPr>
              <a:t>V</a:t>
            </a:r>
            <a:r>
              <a:rPr lang="en-US" sz="2600" baseline="-25000" dirty="0" smtClean="0">
                <a:latin typeface="+mj-lt"/>
              </a:rPr>
              <a:t>final</a:t>
            </a:r>
            <a:r>
              <a:rPr lang="en-US" sz="2600" dirty="0" smtClean="0">
                <a:latin typeface="+mj-lt"/>
              </a:rPr>
              <a:t>=V</a:t>
            </a:r>
            <a:r>
              <a:rPr lang="en-US" sz="2600" baseline="-25000" dirty="0" smtClean="0">
                <a:latin typeface="+mj-lt"/>
              </a:rPr>
              <a:t>HCl</a:t>
            </a:r>
            <a:r>
              <a:rPr lang="en-US" sz="2600" dirty="0" smtClean="0">
                <a:latin typeface="+mj-lt"/>
              </a:rPr>
              <a:t>+ V</a:t>
            </a:r>
            <a:r>
              <a:rPr lang="en-US" sz="2600" baseline="-25000" dirty="0" smtClean="0">
                <a:latin typeface="+mj-lt"/>
              </a:rPr>
              <a:t>NaOH </a:t>
            </a:r>
            <a:r>
              <a:rPr lang="en-US" sz="2600" dirty="0" smtClean="0">
                <a:latin typeface="+mj-lt"/>
              </a:rPr>
              <a:t>= 25.0mL+25.0mL=50.0mL</a:t>
            </a:r>
          </a:p>
          <a:p>
            <a:pPr lvl="1"/>
            <a:r>
              <a:rPr lang="en-US" sz="2600" dirty="0" smtClean="0">
                <a:latin typeface="+mj-lt"/>
                <a:cs typeface="Times New Roman"/>
              </a:rPr>
              <a:t>Density=1.00g/mL</a:t>
            </a:r>
          </a:p>
          <a:p>
            <a:endParaRPr lang="en-US" sz="3000" dirty="0" smtClean="0">
              <a:latin typeface="+mj-lt"/>
              <a:cs typeface="Times New Roman"/>
            </a:endParaRPr>
          </a:p>
          <a:p>
            <a:pPr>
              <a:buNone/>
            </a:pPr>
            <a:endParaRPr lang="en-US" sz="3000" dirty="0" smtClean="0">
              <a:latin typeface="+mj-lt"/>
              <a:cs typeface="Times New Roman"/>
            </a:endParaRPr>
          </a:p>
          <a:p>
            <a:r>
              <a:rPr lang="en-US" sz="3000" dirty="0" smtClean="0">
                <a:latin typeface="+mj-lt"/>
                <a:cs typeface="Times New Roman"/>
              </a:rPr>
              <a:t>Enthalpy</a:t>
            </a:r>
          </a:p>
          <a:p>
            <a:endParaRPr lang="en-US" sz="3000" dirty="0" smtClean="0">
              <a:latin typeface="+mj-lt"/>
              <a:cs typeface="Times New Roman"/>
            </a:endParaRPr>
          </a:p>
          <a:p>
            <a:endParaRPr lang="en-US" sz="30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733800"/>
          <a:ext cx="4114800" cy="931086"/>
        </p:xfrm>
        <a:graphic>
          <a:graphicData uri="http://schemas.openxmlformats.org/presentationml/2006/ole">
            <p:oleObj spid="_x0000_s1026" name="Equation" r:id="rId3" imgW="17398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4876800"/>
          <a:ext cx="5120640" cy="1524000"/>
        </p:xfrm>
        <a:graphic>
          <a:graphicData uri="http://schemas.openxmlformats.org/presentationml/2006/ole">
            <p:oleObj spid="_x0000_s1027" name="Equation" r:id="rId4" imgW="213336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Thermochemical Equation</a:t>
            </a:r>
          </a:p>
          <a:p>
            <a:pPr lvl="1"/>
            <a:r>
              <a:rPr lang="en-US" dirty="0" smtClean="0"/>
              <a:t>CaO(s) + H</a:t>
            </a:r>
            <a:r>
              <a:rPr lang="en-US" baseline="-25000" dirty="0" smtClean="0"/>
              <a:t>2</a:t>
            </a:r>
            <a:r>
              <a:rPr lang="en-US" dirty="0" smtClean="0"/>
              <a:t>O(l) </a:t>
            </a:r>
            <a:r>
              <a:rPr lang="en-US" dirty="0" smtClean="0">
                <a:sym typeface="Wingdings" pitchFamily="2" charset="2"/>
              </a:rPr>
              <a:t> Ca(OH)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(s) + 65.2kJ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Exothermic reaction</a:t>
            </a:r>
          </a:p>
          <a:p>
            <a:pPr lvl="1"/>
            <a:r>
              <a:rPr lang="en-US" dirty="0" smtClean="0"/>
              <a:t>2NaHCO</a:t>
            </a:r>
            <a:r>
              <a:rPr lang="en-US" baseline="-25000" dirty="0" smtClean="0"/>
              <a:t>3</a:t>
            </a:r>
            <a:r>
              <a:rPr lang="en-US" dirty="0" smtClean="0"/>
              <a:t> +129kJ </a:t>
            </a:r>
            <a:r>
              <a:rPr lang="en-US" dirty="0" smtClean="0">
                <a:sym typeface="Wingdings" pitchFamily="2" charset="2"/>
              </a:rPr>
              <a:t> Na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+CO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Endothermic reaction</a:t>
            </a:r>
          </a:p>
          <a:p>
            <a:r>
              <a:rPr lang="en-US" dirty="0" smtClean="0">
                <a:sym typeface="Wingdings" pitchFamily="2" charset="2"/>
              </a:rPr>
              <a:t>Heat of Reaction</a:t>
            </a:r>
          </a:p>
          <a:p>
            <a:pPr lvl="1"/>
            <a:r>
              <a:rPr lang="en-US" dirty="0" smtClean="0"/>
              <a:t>CaO(s) + H</a:t>
            </a:r>
            <a:r>
              <a:rPr lang="en-US" baseline="-25000" dirty="0" smtClean="0"/>
              <a:t>2</a:t>
            </a:r>
            <a:r>
              <a:rPr lang="en-US" dirty="0" smtClean="0"/>
              <a:t>O(l) </a:t>
            </a:r>
            <a:r>
              <a:rPr lang="en-US" dirty="0" smtClean="0">
                <a:sym typeface="Wingdings" pitchFamily="2" charset="2"/>
              </a:rPr>
              <a:t> Ca(OH)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(s) 	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ΔH = -65.2 kJ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Exothermic: heat loss</a:t>
            </a:r>
          </a:p>
          <a:p>
            <a:pPr lvl="1"/>
            <a:r>
              <a:rPr lang="en-US" dirty="0" smtClean="0"/>
              <a:t>2NaHCO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Na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ΔH =129kJ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Endothermic: heat gained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of 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  <a:sym typeface="Wingdings" pitchFamily="2" charset="2"/>
              </a:rPr>
              <a:t>Heat of Combustion: heat released in the complete burning of 1mole of a substance</a:t>
            </a:r>
          </a:p>
          <a:p>
            <a:pPr lvl="1"/>
            <a:r>
              <a:rPr lang="en-US" dirty="0" smtClean="0">
                <a:cs typeface="Times New Roman"/>
                <a:sym typeface="Wingdings" pitchFamily="2" charset="2"/>
              </a:rPr>
              <a:t>Heat released  exothermic process</a:t>
            </a:r>
          </a:p>
          <a:p>
            <a:pPr lvl="1"/>
            <a:r>
              <a:rPr lang="en-US" dirty="0" smtClean="0">
                <a:cs typeface="Times New Roman"/>
                <a:sym typeface="Wingdings" pitchFamily="2" charset="2"/>
              </a:rPr>
              <a:t>Hydrogen = -286 kJ/mol</a:t>
            </a:r>
          </a:p>
          <a:p>
            <a:pPr lvl="1"/>
            <a:r>
              <a:rPr lang="en-US" dirty="0" smtClean="0">
                <a:cs typeface="Times New Roman"/>
                <a:sym typeface="Wingdings" pitchFamily="2" charset="2"/>
              </a:rPr>
              <a:t>Sucrose = -5645 kJ/mol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 descr="http://www.saskschools.ca/curr_content/chem30/images/can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05200"/>
            <a:ext cx="20574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867</TotalTime>
  <Words>283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Equation</vt:lpstr>
      <vt:lpstr>Measuring Enthalpy Changes</vt:lpstr>
      <vt:lpstr>Calorimetry</vt:lpstr>
      <vt:lpstr>Calorimeter</vt:lpstr>
      <vt:lpstr>Enthalpy</vt:lpstr>
      <vt:lpstr>Measuring Enthalpy</vt:lpstr>
      <vt:lpstr>Enthalpy Change Calculation</vt:lpstr>
      <vt:lpstr>Problem Continued</vt:lpstr>
      <vt:lpstr>Thermochemical Equations</vt:lpstr>
      <vt:lpstr>Heat of Combustion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Enthalpy Changes</dc:title>
  <dc:creator>default</dc:creator>
  <cp:lastModifiedBy>SCS</cp:lastModifiedBy>
  <cp:revision>58</cp:revision>
  <dcterms:created xsi:type="dcterms:W3CDTF">2008-11-24T17:15:27Z</dcterms:created>
  <dcterms:modified xsi:type="dcterms:W3CDTF">2010-11-29T20:01:11Z</dcterms:modified>
</cp:coreProperties>
</file>