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2" r:id="rId8"/>
    <p:sldId id="286" r:id="rId9"/>
    <p:sldId id="261" r:id="rId10"/>
    <p:sldId id="263" r:id="rId11"/>
    <p:sldId id="264" r:id="rId12"/>
    <p:sldId id="287" r:id="rId13"/>
    <p:sldId id="266" r:id="rId14"/>
    <p:sldId id="288" r:id="rId15"/>
    <p:sldId id="265" r:id="rId16"/>
    <p:sldId id="267" r:id="rId17"/>
    <p:sldId id="268" r:id="rId18"/>
    <p:sldId id="289" r:id="rId19"/>
    <p:sldId id="269" r:id="rId20"/>
    <p:sldId id="270" r:id="rId21"/>
    <p:sldId id="291" r:id="rId22"/>
    <p:sldId id="290" r:id="rId23"/>
    <p:sldId id="271" r:id="rId24"/>
    <p:sldId id="292" r:id="rId25"/>
    <p:sldId id="272" r:id="rId26"/>
    <p:sldId id="273" r:id="rId27"/>
    <p:sldId id="274" r:id="rId28"/>
    <p:sldId id="293" r:id="rId29"/>
    <p:sldId id="275" r:id="rId30"/>
    <p:sldId id="295" r:id="rId31"/>
    <p:sldId id="276" r:id="rId32"/>
    <p:sldId id="294" r:id="rId33"/>
    <p:sldId id="277" r:id="rId34"/>
    <p:sldId id="278" r:id="rId35"/>
    <p:sldId id="279" r:id="rId36"/>
    <p:sldId id="280" r:id="rId37"/>
    <p:sldId id="281" r:id="rId38"/>
    <p:sldId id="282" r:id="rId39"/>
    <p:sldId id="296" r:id="rId40"/>
    <p:sldId id="283" r:id="rId41"/>
    <p:sldId id="297" r:id="rId42"/>
    <p:sldId id="28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621BF7-C2BE-4A06-9DD3-ABA468384ED1}" type="datetimeFigureOut">
              <a:rPr lang="en-US" smtClean="0"/>
              <a:pPr/>
              <a:t>4/8/2011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30EE2-0AF6-4DC6-86B4-E619A5BD6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Lymphatic System and Immunity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www.sportron.info/english/health_issues/images/lymphatic_syst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799"/>
            <a:ext cx="2286000" cy="3128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Hydrostatic pressure of tissue fluid drives the entry of lymph into lymphatic capillaries</a:t>
            </a:r>
          </a:p>
          <a:p>
            <a:pPr lvl="1"/>
            <a:r>
              <a:rPr lang="en-US" dirty="0" smtClean="0"/>
              <a:t>Muscular activity is also a large influence</a:t>
            </a:r>
          </a:p>
          <a:p>
            <a:pPr lvl="2"/>
            <a:r>
              <a:rPr lang="en-US" dirty="0" smtClean="0"/>
              <a:t>Contraction of skeletal muscle and smooth muscle</a:t>
            </a:r>
          </a:p>
          <a:p>
            <a:pPr lvl="1"/>
            <a:r>
              <a:rPr lang="en-US" dirty="0" smtClean="0"/>
              <a:t>Pressure change due to breathing muscles</a:t>
            </a:r>
            <a:endParaRPr lang="en-US" dirty="0"/>
          </a:p>
        </p:txBody>
      </p:sp>
      <p:pic>
        <p:nvPicPr>
          <p:cNvPr id="22530" name="Picture 2" descr="http://www.dkimages.com/discover/previews/740/80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4495800" cy="302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Aka lymph gland</a:t>
            </a:r>
          </a:p>
          <a:p>
            <a:r>
              <a:rPr lang="en-US" dirty="0" smtClean="0"/>
              <a:t>Contain cells to fight microorganisms</a:t>
            </a:r>
          </a:p>
          <a:p>
            <a:pPr lvl="1"/>
            <a:r>
              <a:rPr lang="en-US" dirty="0" smtClean="0"/>
              <a:t>lymphocytes and macrophages</a:t>
            </a:r>
          </a:p>
          <a:p>
            <a:r>
              <a:rPr lang="en-US" dirty="0" smtClean="0"/>
              <a:t>Structure of lymph node</a:t>
            </a:r>
          </a:p>
          <a:p>
            <a:pPr lvl="1"/>
            <a:r>
              <a:rPr lang="en-US" dirty="0" smtClean="0"/>
              <a:t>Usually less than 2.5 cm and bean shaped</a:t>
            </a:r>
          </a:p>
          <a:p>
            <a:pPr lvl="1"/>
            <a:r>
              <a:rPr lang="en-US" dirty="0" smtClean="0"/>
              <a:t>Hilum: location where blood vessels and nerves join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1506" name="Picture 2" descr="http://www.web-books.com/eLibrary/Medicine/Physiology/Lymphatic/lymph_node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000500"/>
            <a:ext cx="4953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academic.kellogg.cc.mi.us/herbrandsonc/bio201_McKinley/f24-10a_lymph_node_and_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096000" cy="650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Lymph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1600" cy="4937760"/>
          </a:xfrm>
        </p:spPr>
        <p:txBody>
          <a:bodyPr/>
          <a:lstStyle/>
          <a:p>
            <a:r>
              <a:rPr lang="en-US" dirty="0" smtClean="0"/>
              <a:t>Located along lymph pathways</a:t>
            </a:r>
          </a:p>
          <a:p>
            <a:pPr lvl="1"/>
            <a:r>
              <a:rPr lang="en-US" dirty="0" smtClean="0"/>
              <a:t>Subdivided into nodules</a:t>
            </a:r>
          </a:p>
          <a:p>
            <a:pPr lvl="1"/>
            <a:r>
              <a:rPr lang="en-US" dirty="0" smtClean="0"/>
              <a:t>Lymph sinuses: spaces within node</a:t>
            </a:r>
          </a:p>
          <a:p>
            <a:r>
              <a:rPr lang="en-US" dirty="0" smtClean="0"/>
              <a:t>Aggregate in groups or chains along the path of larger lymph vessels</a:t>
            </a:r>
          </a:p>
          <a:p>
            <a:pPr lvl="1"/>
            <a:r>
              <a:rPr lang="en-US" dirty="0" smtClean="0"/>
              <a:t>Mucous membranes of the respiratory and digestive tracts</a:t>
            </a:r>
          </a:p>
          <a:p>
            <a:pPr lvl="2"/>
            <a:r>
              <a:rPr lang="en-US" dirty="0" smtClean="0"/>
              <a:t>Tonsils</a:t>
            </a:r>
          </a:p>
          <a:p>
            <a:pPr lvl="2"/>
            <a:r>
              <a:rPr lang="en-US" dirty="0" smtClean="0"/>
              <a:t>Peyre’s Patches: small intestine</a:t>
            </a:r>
          </a:p>
          <a:p>
            <a:endParaRPr lang="en-US" dirty="0"/>
          </a:p>
        </p:txBody>
      </p:sp>
      <p:pic>
        <p:nvPicPr>
          <p:cNvPr id="20482" name="Picture 2" descr="http://services.epnet.com/getimage.aspx?imageiid=6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31908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Lymph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library.thinkquest.org/C005632F/lymphatis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286125" cy="5305425"/>
          </a:xfrm>
          <a:prstGeom prst="rect">
            <a:avLst/>
          </a:prstGeom>
          <a:noFill/>
        </p:spPr>
      </p:pic>
      <p:pic>
        <p:nvPicPr>
          <p:cNvPr id="46084" name="Picture 4" descr="http://ovariancancerinfo.files.wordpress.com/2008/11/lymph_nodes_female.jpg"/>
          <p:cNvPicPr>
            <a:picLocks noChangeAspect="1" noChangeArrowheads="1"/>
          </p:cNvPicPr>
          <p:nvPr/>
        </p:nvPicPr>
        <p:blipFill>
          <a:blip r:embed="rId3" cstate="print"/>
          <a:srcRect l="19697" r="1515"/>
          <a:stretch>
            <a:fillRect/>
          </a:stretch>
        </p:blipFill>
        <p:spPr bwMode="auto">
          <a:xfrm>
            <a:off x="4572000" y="1295400"/>
            <a:ext cx="3962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Lymph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Filter potentially harmful foreign particles from lymph</a:t>
            </a:r>
          </a:p>
          <a:p>
            <a:r>
              <a:rPr lang="en-US" dirty="0" smtClean="0"/>
              <a:t>Immune surveillance</a:t>
            </a:r>
          </a:p>
          <a:p>
            <a:pPr lvl="1"/>
            <a:r>
              <a:rPr lang="en-US" dirty="0" smtClean="0"/>
              <a:t>production of lymphocytes	</a:t>
            </a:r>
          </a:p>
          <a:p>
            <a:pPr lvl="2"/>
            <a:r>
              <a:rPr lang="en-US" dirty="0" smtClean="0"/>
              <a:t>Attack infecting viruses, bacteria, and other microorganisms</a:t>
            </a:r>
          </a:p>
          <a:p>
            <a:pPr lvl="1"/>
            <a:r>
              <a:rPr lang="en-US" dirty="0" smtClean="0"/>
              <a:t>Macrophages</a:t>
            </a:r>
          </a:p>
          <a:p>
            <a:pPr lvl="2"/>
            <a:r>
              <a:rPr lang="en-US" dirty="0" smtClean="0"/>
              <a:t>Engulf and destroy foreign substances, damaged cells, and cellular debris</a:t>
            </a:r>
          </a:p>
          <a:p>
            <a:pPr lvl="1"/>
            <a:r>
              <a:rPr lang="en-US" dirty="0" smtClean="0"/>
              <a:t>Contain phagocytic cells</a:t>
            </a:r>
          </a:p>
        </p:txBody>
      </p:sp>
      <p:pic>
        <p:nvPicPr>
          <p:cNvPr id="19458" name="Picture 2" descr="http://assets.aarp.org/external_sites/adam/graphics/images/en/8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64280"/>
            <a:ext cx="3581400" cy="2865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Thymus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86800" cy="4937760"/>
          </a:xfrm>
        </p:spPr>
        <p:txBody>
          <a:bodyPr/>
          <a:lstStyle/>
          <a:p>
            <a:r>
              <a:rPr lang="en-US" dirty="0" smtClean="0"/>
              <a:t>Soft, bilobed structure enclosed in a connective capsule</a:t>
            </a:r>
          </a:p>
          <a:p>
            <a:r>
              <a:rPr lang="en-US" dirty="0" smtClean="0"/>
              <a:t>Located anterior to the aorta and posterior to the upper part of the sternum</a:t>
            </a:r>
          </a:p>
          <a:p>
            <a:r>
              <a:rPr lang="en-US" dirty="0" smtClean="0"/>
              <a:t>Shrinks after puberty</a:t>
            </a:r>
          </a:p>
          <a:p>
            <a:r>
              <a:rPr lang="en-US" dirty="0" smtClean="0"/>
              <a:t>Subdivided into lobules</a:t>
            </a:r>
          </a:p>
          <a:p>
            <a:pPr lvl="1"/>
            <a:r>
              <a:rPr lang="en-US" dirty="0" smtClean="0"/>
              <a:t>Lymphoctyes, especially thymoctes</a:t>
            </a:r>
          </a:p>
          <a:p>
            <a:pPr lvl="2"/>
            <a:r>
              <a:rPr lang="en-US" dirty="0" smtClean="0"/>
              <a:t>T lymphocytes or T cells: leave thymus                                                            and provide immunity</a:t>
            </a:r>
          </a:p>
        </p:txBody>
      </p:sp>
      <p:pic>
        <p:nvPicPr>
          <p:cNvPr id="18434" name="Picture 2" descr="http://www.besthealth.com/besthealth/bodyguide/reftext/images/Thymus_spl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322320"/>
            <a:ext cx="4038600" cy="323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Largest lymphatic organ</a:t>
            </a:r>
          </a:p>
          <a:p>
            <a:r>
              <a:rPr lang="en-US" dirty="0" smtClean="0"/>
              <a:t>Filters blood</a:t>
            </a:r>
          </a:p>
          <a:p>
            <a:r>
              <a:rPr lang="en-US" dirty="0" smtClean="0"/>
              <a:t>Upper left portion of the abdominal cavity</a:t>
            </a:r>
          </a:p>
          <a:p>
            <a:pPr lvl="1"/>
            <a:r>
              <a:rPr lang="en-US" dirty="0" smtClean="0"/>
              <a:t>Inferior to diaphragm, and posterior and lateral to the stomach</a:t>
            </a:r>
          </a:p>
          <a:p>
            <a:pPr lvl="1"/>
            <a:r>
              <a:rPr lang="en-US" dirty="0" smtClean="0"/>
              <a:t>Resembles a large lymph node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 descr="http://myhealth.ucsd.edu/library/healthguide/en-us/images/media/medical/hw/h9991458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Subdivided into lobules</a:t>
            </a:r>
          </a:p>
          <a:p>
            <a:pPr lvl="1"/>
            <a:r>
              <a:rPr lang="en-US" dirty="0" smtClean="0"/>
              <a:t>Spaces contain blood</a:t>
            </a:r>
          </a:p>
          <a:p>
            <a:pPr lvl="1"/>
            <a:r>
              <a:rPr lang="en-US" dirty="0" smtClean="0"/>
              <a:t>White pulp: composed of splenic nodules</a:t>
            </a:r>
          </a:p>
          <a:p>
            <a:pPr lvl="2"/>
            <a:r>
              <a:rPr lang="en-US" dirty="0" smtClean="0"/>
              <a:t>contains lymphocytes</a:t>
            </a:r>
          </a:p>
          <a:p>
            <a:pPr lvl="1"/>
            <a:r>
              <a:rPr lang="en-US" dirty="0" smtClean="0"/>
              <a:t>Red pulp: contains RBC, lymphotcytes, and macrophages</a:t>
            </a:r>
            <a:endParaRPr lang="en-US" dirty="0"/>
          </a:p>
        </p:txBody>
      </p:sp>
      <p:pic>
        <p:nvPicPr>
          <p:cNvPr id="47106" name="Picture 2" descr="http://www.daviddarling.info/images/spleen_cross-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66008"/>
            <a:ext cx="5105400" cy="3301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Body Defense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90" name="Picture 6" descr="http://www.nmh.org/nmh/adam/adamencyclopedia/graphics/images/en/9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"/>
            <a:ext cx="4419600" cy="353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4937760"/>
          </a:xfrm>
        </p:spPr>
        <p:txBody>
          <a:bodyPr/>
          <a:lstStyle/>
          <a:p>
            <a:r>
              <a:rPr lang="en-US" dirty="0" smtClean="0"/>
              <a:t>Network of vessels that circulates fluid</a:t>
            </a:r>
          </a:p>
          <a:p>
            <a:pPr lvl="1"/>
            <a:r>
              <a:rPr lang="en-US" dirty="0" smtClean="0"/>
              <a:t>Transport fluid from interstial space in most tissues and returns it to the blood stream</a:t>
            </a:r>
          </a:p>
          <a:p>
            <a:pPr lvl="1"/>
            <a:r>
              <a:rPr lang="en-US" dirty="0" smtClean="0"/>
              <a:t>Absorbs fat in the small intestines</a:t>
            </a:r>
          </a:p>
          <a:p>
            <a:pPr lvl="1"/>
            <a:r>
              <a:rPr lang="en-US" dirty="0" smtClean="0"/>
              <a:t>Defends the body against disease-causing agents</a:t>
            </a:r>
            <a:endParaRPr lang="en-US" dirty="0"/>
          </a:p>
        </p:txBody>
      </p:sp>
      <p:pic>
        <p:nvPicPr>
          <p:cNvPr id="28674" name="Picture 2" descr="http://www.geocities.com/Athens/Forum/6100/1lymphaticsp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14400"/>
            <a:ext cx="3019425" cy="530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Pathogen: disease causing agent</a:t>
            </a:r>
          </a:p>
          <a:p>
            <a:pPr lvl="1"/>
            <a:r>
              <a:rPr lang="en-US" dirty="0" smtClean="0"/>
              <a:t>Viruses, bacteria, fungi, and </a:t>
            </a:r>
            <a:r>
              <a:rPr lang="en-US" dirty="0" err="1" smtClean="0"/>
              <a:t>protozoans</a:t>
            </a:r>
            <a:endParaRPr lang="en-US" dirty="0" smtClean="0"/>
          </a:p>
        </p:txBody>
      </p:sp>
      <p:pic>
        <p:nvPicPr>
          <p:cNvPr id="15362" name="Picture 2" descr="http://phene.cpmc.columbia.edu/WIntkey/Images/3d_hrv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72" y="2286000"/>
            <a:ext cx="2660428" cy="2609850"/>
          </a:xfrm>
          <a:prstGeom prst="rect">
            <a:avLst/>
          </a:prstGeom>
          <a:noFill/>
        </p:spPr>
      </p:pic>
      <p:pic>
        <p:nvPicPr>
          <p:cNvPr id="15364" name="Picture 4" descr="http://www.immediart.com/catalog/images/big_images/SPL_5_B305338-Diatoms,_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4438650"/>
            <a:ext cx="3333750" cy="2343150"/>
          </a:xfrm>
          <a:prstGeom prst="rect">
            <a:avLst/>
          </a:prstGeom>
          <a:noFill/>
        </p:spPr>
      </p:pic>
      <p:pic>
        <p:nvPicPr>
          <p:cNvPr id="15366" name="Picture 6" descr="http://www.skyhighway.com/%7Emultispecies/images/photos/salmone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0"/>
            <a:ext cx="261257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80560"/>
          </a:xfrm>
        </p:spPr>
        <p:txBody>
          <a:bodyPr>
            <a:normAutofit/>
          </a:bodyPr>
          <a:lstStyle/>
          <a:p>
            <a:r>
              <a:rPr lang="en-US" dirty="0" smtClean="0"/>
              <a:t>Nonspecific Defense: general protection                                     against many pathogens</a:t>
            </a:r>
          </a:p>
          <a:p>
            <a:pPr lvl="1"/>
            <a:r>
              <a:rPr lang="en-US" dirty="0" smtClean="0"/>
              <a:t>Species resistance, skin and mucous membranes, enzyme action, interferon, inflammation, and phagocytosis</a:t>
            </a:r>
          </a:p>
          <a:p>
            <a:pPr lvl="1"/>
            <a:r>
              <a:rPr lang="en-US" dirty="0" smtClean="0"/>
              <a:t>Rapid response time</a:t>
            </a:r>
          </a:p>
          <a:p>
            <a:r>
              <a:rPr lang="en-US" dirty="0" smtClean="0"/>
              <a:t>Specific Defense: defense mechanisms that are very precise targeting specific pathogens</a:t>
            </a:r>
          </a:p>
          <a:p>
            <a:pPr lvl="1"/>
            <a:r>
              <a:rPr lang="en-US" dirty="0" smtClean="0"/>
              <a:t>Immunity: specific defense</a:t>
            </a:r>
          </a:p>
          <a:p>
            <a:pPr lvl="1"/>
            <a:r>
              <a:rPr lang="en-US" dirty="0" smtClean="0"/>
              <a:t>Specialized lymphocytes</a:t>
            </a:r>
          </a:p>
          <a:p>
            <a:pPr lvl="1"/>
            <a:r>
              <a:rPr lang="en-US" dirty="0" smtClean="0"/>
              <a:t>Slower response time</a:t>
            </a:r>
            <a:endParaRPr lang="en-US" dirty="0"/>
          </a:p>
        </p:txBody>
      </p:sp>
      <p:pic>
        <p:nvPicPr>
          <p:cNvPr id="49154" name="Picture 2" descr="http://www.abdserotec.com/uploads/Macroph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267200"/>
            <a:ext cx="2338192" cy="2438400"/>
          </a:xfrm>
          <a:prstGeom prst="rect">
            <a:avLst/>
          </a:prstGeom>
          <a:noFill/>
        </p:spPr>
      </p:pic>
      <p:pic>
        <p:nvPicPr>
          <p:cNvPr id="49156" name="Picture 4" descr="http://scienceprofonline.googlepages.com/Skin_medline.jpg/Skin_medline-full.jpg"/>
          <p:cNvPicPr>
            <a:picLocks noChangeAspect="1" noChangeArrowheads="1"/>
          </p:cNvPicPr>
          <p:nvPr/>
        </p:nvPicPr>
        <p:blipFill>
          <a:blip r:embed="rId3" cstate="print"/>
          <a:srcRect l="28000" t="7500" b="17500"/>
          <a:stretch>
            <a:fillRect/>
          </a:stretch>
        </p:blipFill>
        <p:spPr bwMode="auto">
          <a:xfrm>
            <a:off x="6400800" y="0"/>
            <a:ext cx="2743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lymphoma.org/atf/cf/%7B0363CDD6-51B5-427B-BE48-E6AF871ACEC9%7D/Immune%20System%20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696200" cy="6233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Nonspecific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Species Resistance: a species may be resistant to diseases that affect another species</a:t>
            </a:r>
          </a:p>
          <a:p>
            <a:pPr lvl="1"/>
            <a:r>
              <a:rPr lang="en-US" dirty="0" smtClean="0"/>
              <a:t>Variance in temperature or chemical environment</a:t>
            </a:r>
          </a:p>
          <a:p>
            <a:pPr lvl="1"/>
            <a:r>
              <a:rPr lang="en-US" dirty="0" smtClean="0"/>
              <a:t>Measles, mumps, gonorrhea, and syphilis</a:t>
            </a:r>
          </a:p>
          <a:p>
            <a:pPr lvl="1"/>
            <a:r>
              <a:rPr lang="en-US" dirty="0" smtClean="0"/>
              <a:t>Rats and Mosquitoes act as carriers for human diseases</a:t>
            </a:r>
            <a:endParaRPr lang="en-US" dirty="0"/>
          </a:p>
        </p:txBody>
      </p:sp>
      <p:pic>
        <p:nvPicPr>
          <p:cNvPr id="14338" name="Picture 2" descr="http://globeonlive.com/wordpress/wp-content/uploads/2009/02/malaria_mosqu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86200"/>
            <a:ext cx="3524250" cy="2333837"/>
          </a:xfrm>
          <a:prstGeom prst="rect">
            <a:avLst/>
          </a:prstGeom>
          <a:noFill/>
        </p:spPr>
      </p:pic>
      <p:pic>
        <p:nvPicPr>
          <p:cNvPr id="14340" name="Picture 4" descr="http://www.mcmua.com/images/BoyWithFe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657600"/>
            <a:ext cx="2149929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Nonspecific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barriers:  skin and mucous membranes</a:t>
            </a:r>
          </a:p>
          <a:p>
            <a:pPr lvl="1"/>
            <a:r>
              <a:rPr lang="en-US" dirty="0" smtClean="0"/>
              <a:t>Linings of respiratory, digestive, urinary, and reproductive tracts</a:t>
            </a:r>
          </a:p>
          <a:p>
            <a:pPr lvl="1"/>
            <a:r>
              <a:rPr lang="en-US" dirty="0" smtClean="0"/>
              <a:t>First line of defense</a:t>
            </a:r>
          </a:p>
        </p:txBody>
      </p:sp>
      <p:pic>
        <p:nvPicPr>
          <p:cNvPr id="50178" name="Picture 2" descr="http://www.livetoknow.com/articles/normal_photo_no_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3810000" cy="3810000"/>
          </a:xfrm>
          <a:prstGeom prst="rect">
            <a:avLst/>
          </a:prstGeom>
          <a:noFill/>
        </p:spPr>
      </p:pic>
      <p:pic>
        <p:nvPicPr>
          <p:cNvPr id="50180" name="Picture 4" descr="http://www.octc.kctcs.edu/GCaplan/anat2/notes/Image444.gif"/>
          <p:cNvPicPr>
            <a:picLocks noChangeAspect="1" noChangeArrowheads="1"/>
          </p:cNvPicPr>
          <p:nvPr/>
        </p:nvPicPr>
        <p:blipFill>
          <a:blip r:embed="rId3" cstate="print"/>
          <a:srcRect l="11658" r="19854"/>
          <a:stretch>
            <a:fillRect/>
          </a:stretch>
        </p:blipFill>
        <p:spPr bwMode="auto">
          <a:xfrm>
            <a:off x="1143000" y="2743200"/>
            <a:ext cx="2971800" cy="3477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Nonspecific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868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Chemical barriers: 2</a:t>
            </a:r>
            <a:r>
              <a:rPr lang="en-US" baseline="30000" dirty="0" smtClean="0"/>
              <a:t>nd</a:t>
            </a:r>
            <a:r>
              <a:rPr lang="en-US" dirty="0" smtClean="0"/>
              <a:t> line of defense</a:t>
            </a:r>
          </a:p>
          <a:p>
            <a:pPr lvl="1"/>
            <a:r>
              <a:rPr lang="en-US" dirty="0" smtClean="0"/>
              <a:t>Gastric juices contain protein splitting enzyme, pepsin, &amp; has a low pH</a:t>
            </a:r>
          </a:p>
          <a:p>
            <a:pPr lvl="1"/>
            <a:r>
              <a:rPr lang="en-US" dirty="0" smtClean="0"/>
              <a:t>Tears contain lysozyme, antibacterial agent</a:t>
            </a:r>
          </a:p>
          <a:p>
            <a:pPr lvl="1"/>
            <a:r>
              <a:rPr lang="en-US" dirty="0" smtClean="0"/>
              <a:t>Accumulation of salt on skin kills bacteria</a:t>
            </a:r>
          </a:p>
          <a:p>
            <a:pPr lvl="1"/>
            <a:r>
              <a:rPr lang="en-US" dirty="0" smtClean="0"/>
              <a:t>Interferons: hormone produced by lymphocytes and fibroblasts</a:t>
            </a:r>
          </a:p>
          <a:p>
            <a:pPr lvl="2"/>
            <a:r>
              <a:rPr lang="en-US" dirty="0" smtClean="0"/>
              <a:t>Once released from infected cell, binds to receptors on uninfected cells</a:t>
            </a:r>
          </a:p>
          <a:p>
            <a:pPr lvl="2"/>
            <a:r>
              <a:rPr lang="en-US" dirty="0" smtClean="0"/>
              <a:t>Stimulates them to synthesize proteins that block replication of a variety of viruses</a:t>
            </a:r>
            <a:endParaRPr lang="en-US" dirty="0"/>
          </a:p>
        </p:txBody>
      </p:sp>
      <p:pic>
        <p:nvPicPr>
          <p:cNvPr id="13314" name="Picture 2" descr="http://z.about.com/f/p/440/graphics/images/en/19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572000"/>
            <a:ext cx="2362200" cy="1889760"/>
          </a:xfrm>
          <a:prstGeom prst="rect">
            <a:avLst/>
          </a:prstGeom>
          <a:noFill/>
        </p:spPr>
      </p:pic>
      <p:pic>
        <p:nvPicPr>
          <p:cNvPr id="13316" name="Picture 4" descr="http://images18.fotki.com/v345/photos/1/106083/2666299/tear_drop_psa-vi.jpg"/>
          <p:cNvPicPr>
            <a:picLocks noChangeAspect="1" noChangeArrowheads="1"/>
          </p:cNvPicPr>
          <p:nvPr/>
        </p:nvPicPr>
        <p:blipFill>
          <a:blip r:embed="rId3" cstate="print"/>
          <a:srcRect t="21544" b="16697"/>
          <a:stretch>
            <a:fillRect/>
          </a:stretch>
        </p:blipFill>
        <p:spPr bwMode="auto">
          <a:xfrm>
            <a:off x="2438400" y="4620721"/>
            <a:ext cx="2200275" cy="193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Nonspecific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Fever: 2</a:t>
            </a:r>
            <a:r>
              <a:rPr lang="en-US" baseline="30000" dirty="0" smtClean="0"/>
              <a:t>nd</a:t>
            </a:r>
            <a:r>
              <a:rPr lang="en-US" dirty="0" smtClean="0"/>
              <a:t> line, powerful protection</a:t>
            </a:r>
          </a:p>
          <a:p>
            <a:pPr lvl="1"/>
            <a:r>
              <a:rPr lang="en-US" dirty="0" smtClean="0"/>
              <a:t>Higher body temp. causes the liver and spleen to sequester iron</a:t>
            </a:r>
          </a:p>
          <a:p>
            <a:pPr lvl="1"/>
            <a:r>
              <a:rPr lang="en-US" dirty="0" smtClean="0"/>
              <a:t>bacteria and fungi require more of with higher temp.</a:t>
            </a:r>
          </a:p>
          <a:p>
            <a:pPr lvl="2"/>
            <a:r>
              <a:rPr lang="en-US" dirty="0" smtClean="0"/>
              <a:t>Growth slows or stops</a:t>
            </a:r>
          </a:p>
          <a:p>
            <a:pPr lvl="1"/>
            <a:r>
              <a:rPr lang="en-US" dirty="0" smtClean="0"/>
              <a:t>Increases the attach rate of phagocytic cells</a:t>
            </a:r>
          </a:p>
        </p:txBody>
      </p:sp>
      <p:pic>
        <p:nvPicPr>
          <p:cNvPr id="12290" name="Picture 2" descr="http://www.buzzle.com/img/articleImages/20329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962400"/>
            <a:ext cx="3333750" cy="223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Nonspecific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Inflammation: tissue response to injury or infection	</a:t>
            </a:r>
          </a:p>
          <a:p>
            <a:pPr lvl="1"/>
            <a:r>
              <a:rPr lang="en-US" dirty="0" smtClean="0"/>
              <a:t>Produces redness, swelling, heat, and pain</a:t>
            </a:r>
          </a:p>
          <a:p>
            <a:pPr lvl="2"/>
            <a:r>
              <a:rPr lang="en-US" dirty="0" smtClean="0"/>
              <a:t>Redness: blood vessel dilation</a:t>
            </a:r>
          </a:p>
          <a:p>
            <a:pPr lvl="2"/>
            <a:r>
              <a:rPr lang="en-US" dirty="0" smtClean="0"/>
              <a:t>Swelling: increase volume of blood</a:t>
            </a:r>
          </a:p>
          <a:p>
            <a:pPr lvl="2"/>
            <a:r>
              <a:rPr lang="en-US" dirty="0" smtClean="0"/>
              <a:t>Heat: blood from deeper parts of the body, which are warmer</a:t>
            </a:r>
          </a:p>
          <a:p>
            <a:pPr lvl="2"/>
            <a:r>
              <a:rPr lang="en-US" dirty="0" smtClean="0"/>
              <a:t>Pain: stimulation of nearby pain receptors</a:t>
            </a:r>
          </a:p>
          <a:p>
            <a:pPr lvl="1"/>
            <a:r>
              <a:rPr lang="en-US" dirty="0" smtClean="0"/>
              <a:t>Infected cells release chemicals to attract WBC to inflammation sites</a:t>
            </a:r>
          </a:p>
          <a:p>
            <a:pPr lvl="2"/>
            <a:r>
              <a:rPr lang="en-US" dirty="0" smtClean="0"/>
              <a:t>Pus: mass of WBC, bacterial cells, and damaged tissue</a:t>
            </a:r>
          </a:p>
          <a:p>
            <a:pPr lvl="1"/>
            <a:r>
              <a:rPr lang="en-US" dirty="0" smtClean="0"/>
              <a:t>Fluid: inhibits the spread of pathogens and toxic substances to adjacent tissues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nature.com/nature/journal/v435/n7043/images/435752a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8077200" cy="6381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Nonspecific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Neutrophils and Monocytes: attached by chemicals released from injured tissue</a:t>
            </a:r>
          </a:p>
          <a:p>
            <a:pPr lvl="1"/>
            <a:r>
              <a:rPr lang="en-US" dirty="0" smtClean="0"/>
              <a:t>Neutrophils: engulf and digest smaller particles</a:t>
            </a:r>
          </a:p>
          <a:p>
            <a:pPr lvl="1"/>
            <a:r>
              <a:rPr lang="en-US" dirty="0" smtClean="0"/>
              <a:t>Monocytes: phagocytize larger ones</a:t>
            </a:r>
          </a:p>
          <a:p>
            <a:pPr lvl="2"/>
            <a:r>
              <a:rPr lang="en-US" dirty="0" smtClean="0"/>
              <a:t>Give rise to macrophages (histiocytes)</a:t>
            </a:r>
          </a:p>
          <a:p>
            <a:pPr lvl="3"/>
            <a:r>
              <a:rPr lang="en-US" dirty="0" smtClean="0"/>
              <a:t>Lymph nodes, spleen, liver, and lungs</a:t>
            </a:r>
          </a:p>
          <a:p>
            <a:pPr lvl="3"/>
            <a:r>
              <a:rPr lang="en-US" dirty="0" smtClean="0"/>
              <a:t>Mononuclear phagocytic system</a:t>
            </a:r>
            <a:endParaRPr lang="en-US" dirty="0"/>
          </a:p>
        </p:txBody>
      </p:sp>
      <p:pic>
        <p:nvPicPr>
          <p:cNvPr id="10242" name="Picture 2" descr="http://www.chronicprostatitis.com/images/f3.jpg"/>
          <p:cNvPicPr>
            <a:picLocks noChangeAspect="1" noChangeArrowheads="1"/>
          </p:cNvPicPr>
          <p:nvPr/>
        </p:nvPicPr>
        <p:blipFill>
          <a:blip r:embed="rId2" cstate="print"/>
          <a:srcRect l="2606" t="3524" r="3583" b="4846"/>
          <a:stretch>
            <a:fillRect/>
          </a:stretch>
        </p:blipFill>
        <p:spPr bwMode="auto">
          <a:xfrm>
            <a:off x="4953000" y="3733800"/>
            <a:ext cx="3810000" cy="2751667"/>
          </a:xfrm>
          <a:prstGeom prst="rect">
            <a:avLst/>
          </a:prstGeom>
          <a:noFill/>
        </p:spPr>
      </p:pic>
      <p:pic>
        <p:nvPicPr>
          <p:cNvPr id="10244" name="Picture 4" descr="http://leavingbio.net/Blood_files/image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4800"/>
            <a:ext cx="30861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724400" cy="4937760"/>
          </a:xfrm>
        </p:spPr>
        <p:txBody>
          <a:bodyPr/>
          <a:lstStyle/>
          <a:p>
            <a:r>
              <a:rPr lang="en-US" dirty="0" smtClean="0"/>
              <a:t>Begin as lymphatic capillaries</a:t>
            </a:r>
          </a:p>
          <a:p>
            <a:pPr lvl="1"/>
            <a:r>
              <a:rPr lang="en-US" dirty="0" smtClean="0"/>
              <a:t>Merge to form larger lymphatic vessels</a:t>
            </a:r>
          </a:p>
          <a:p>
            <a:pPr lvl="1"/>
            <a:r>
              <a:rPr lang="en-US" dirty="0" smtClean="0"/>
              <a:t>Unite with veins in the thorax</a:t>
            </a:r>
          </a:p>
          <a:p>
            <a:r>
              <a:rPr lang="en-US" dirty="0" smtClean="0"/>
              <a:t>Lymphatic capillaries: microscopic, closed end tubes</a:t>
            </a:r>
          </a:p>
          <a:p>
            <a:pPr lvl="1"/>
            <a:r>
              <a:rPr lang="en-US" dirty="0" smtClean="0"/>
              <a:t>Extend into intersititial spaces</a:t>
            </a:r>
          </a:p>
          <a:p>
            <a:pPr lvl="1"/>
            <a:r>
              <a:rPr lang="en-US" dirty="0" smtClean="0"/>
              <a:t>Form complex networks that parallel blood capillaries</a:t>
            </a:r>
          </a:p>
          <a:p>
            <a:pPr lvl="1"/>
            <a:r>
              <a:rPr lang="en-US" dirty="0" smtClean="0"/>
              <a:t>Thin walls: squamous epithelial cells</a:t>
            </a:r>
          </a:p>
          <a:p>
            <a:pPr lvl="2"/>
            <a:r>
              <a:rPr lang="en-US" dirty="0" smtClean="0"/>
              <a:t>Tissue fluid can easily enter: lymph</a:t>
            </a:r>
          </a:p>
          <a:p>
            <a:pPr lvl="2"/>
            <a:endParaRPr lang="en-US" dirty="0"/>
          </a:p>
        </p:txBody>
      </p:sp>
      <p:pic>
        <p:nvPicPr>
          <p:cNvPr id="27650" name="Picture 2" descr="http://www.nature.com/nature/journal/v436/n7050/images/436456a-i2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181100"/>
            <a:ext cx="4067175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Specific Defense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Antigens</a:t>
            </a:r>
          </a:p>
          <a:p>
            <a:pPr lvl="1"/>
            <a:r>
              <a:rPr lang="en-US" dirty="0" smtClean="0"/>
              <a:t>Before birth, body cells inventory “self” proteins and other large molecules</a:t>
            </a:r>
          </a:p>
          <a:p>
            <a:pPr lvl="1"/>
            <a:r>
              <a:rPr lang="en-US" dirty="0" smtClean="0"/>
              <a:t>After inventory, lymphocytes develop receptors that allow them to differentiate between nonself and self antigens</a:t>
            </a:r>
          </a:p>
          <a:p>
            <a:pPr lvl="1"/>
            <a:r>
              <a:rPr lang="en-US" dirty="0" smtClean="0"/>
              <a:t>Nonself antigens combine with T cell and B cell surface receptors and stimulate these cells to cause an immune reaction</a:t>
            </a:r>
          </a:p>
          <a:p>
            <a:pPr lvl="1"/>
            <a:r>
              <a:rPr lang="en-US" dirty="0" smtClean="0"/>
              <a:t>Haptens: small molecules that can combine with larger one</a:t>
            </a:r>
          </a:p>
          <a:p>
            <a:pPr lvl="2"/>
            <a:r>
              <a:rPr lang="en-US" dirty="0" smtClean="0"/>
              <a:t>Become antigenic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http://assets.aarp.org/external_sites/adam/graphics/images/en/9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95325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Lymphoctye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4937760"/>
          </a:xfrm>
        </p:spPr>
        <p:txBody>
          <a:bodyPr/>
          <a:lstStyle/>
          <a:p>
            <a:r>
              <a:rPr lang="en-US" dirty="0" smtClean="0"/>
              <a:t>Red bone marrow</a:t>
            </a:r>
          </a:p>
          <a:p>
            <a:r>
              <a:rPr lang="en-US" dirty="0" smtClean="0"/>
              <a:t>Released into the blood before they differentiate</a:t>
            </a:r>
          </a:p>
          <a:p>
            <a:pPr lvl="1"/>
            <a:r>
              <a:rPr lang="en-US" dirty="0" smtClean="0"/>
              <a:t>At thymus </a:t>
            </a:r>
            <a:r>
              <a:rPr lang="en-US" dirty="0" smtClean="0">
                <a:sym typeface="Wingdings" pitchFamily="2" charset="2"/>
              </a:rPr>
              <a:t> T cells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 cells: mature in red bone marrow</a:t>
            </a:r>
          </a:p>
          <a:p>
            <a:endParaRPr lang="en-US" dirty="0"/>
          </a:p>
        </p:txBody>
      </p:sp>
      <p:pic>
        <p:nvPicPr>
          <p:cNvPr id="8194" name="Picture 2" descr="http://hawtaction.com/2008/09/07/BoneM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24053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Varieties of T and B cells number in the millions</a:t>
            </a:r>
          </a:p>
          <a:p>
            <a:pPr lvl="1"/>
            <a:r>
              <a:rPr lang="en-US" dirty="0" smtClean="0"/>
              <a:t>Each variety responds to a specific antigen</a:t>
            </a:r>
          </a:p>
          <a:p>
            <a:r>
              <a:rPr lang="en-US" dirty="0" smtClean="0"/>
              <a:t>T cells: </a:t>
            </a:r>
          </a:p>
          <a:p>
            <a:pPr lvl="1"/>
            <a:r>
              <a:rPr lang="en-US" dirty="0" smtClean="0"/>
              <a:t>Interact with antigen-bearing agents directly</a:t>
            </a:r>
          </a:p>
          <a:p>
            <a:pPr lvl="1"/>
            <a:r>
              <a:rPr lang="en-US" dirty="0" smtClean="0"/>
              <a:t>Secrete cytokine: enhance cellular responses to antigens</a:t>
            </a:r>
          </a:p>
          <a:p>
            <a:pPr lvl="1"/>
            <a:r>
              <a:rPr lang="en-US" dirty="0" smtClean="0"/>
              <a:t>Secrete substances that are toxic to their target cells</a:t>
            </a:r>
          </a:p>
          <a:p>
            <a:r>
              <a:rPr lang="en-US" dirty="0" smtClean="0"/>
              <a:t>B cells: interact indirectly with antigen-bearing agents</a:t>
            </a:r>
          </a:p>
          <a:p>
            <a:pPr lvl="1"/>
            <a:r>
              <a:rPr lang="en-US" dirty="0" smtClean="0"/>
              <a:t>Humoral immunity</a:t>
            </a:r>
          </a:p>
          <a:p>
            <a:pPr lvl="1"/>
            <a:endParaRPr lang="en-US" dirty="0"/>
          </a:p>
        </p:txBody>
      </p:sp>
      <p:pic>
        <p:nvPicPr>
          <p:cNvPr id="7170" name="Picture 2" descr="http://www.sciam.com/media/inline/A1455614-07B7-A460-2C9B7A124BB3A86F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19600"/>
            <a:ext cx="2286000" cy="2286000"/>
          </a:xfrm>
          <a:prstGeom prst="rect">
            <a:avLst/>
          </a:prstGeom>
          <a:noFill/>
        </p:spPr>
      </p:pic>
      <p:pic>
        <p:nvPicPr>
          <p:cNvPr id="7172" name="Picture 4" descr="http://www.lbl.gov/Publications/Currents/Archive/view-assets/Oct-03-2003/t-ce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724400"/>
            <a:ext cx="2571750" cy="196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Cell 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r>
              <a:rPr lang="en-US" dirty="0" smtClean="0"/>
              <a:t>An antigen-presenting cell displays a foreign antigen</a:t>
            </a:r>
          </a:p>
          <a:p>
            <a:r>
              <a:rPr lang="en-US" dirty="0" smtClean="0"/>
              <a:t>When T cell act on antigen</a:t>
            </a:r>
          </a:p>
          <a:p>
            <a:pPr lvl="1"/>
            <a:r>
              <a:rPr lang="en-US" dirty="0" smtClean="0"/>
              <a:t>Macrophages phagocytizes and digests the agent</a:t>
            </a:r>
          </a:p>
          <a:p>
            <a:pPr lvl="1"/>
            <a:r>
              <a:rPr lang="en-US" dirty="0" smtClean="0"/>
              <a:t>Displays the antigens on its cell membrane</a:t>
            </a:r>
          </a:p>
          <a:p>
            <a:r>
              <a:rPr lang="en-US" dirty="0" smtClean="0"/>
              <a:t>Helper T cells: activate when it encounters antigens that its specialized to react to </a:t>
            </a:r>
          </a:p>
          <a:p>
            <a:pPr lvl="1"/>
            <a:r>
              <a:rPr lang="en-US" dirty="0" smtClean="0"/>
              <a:t>Contacts a B cell associated with antigen</a:t>
            </a:r>
          </a:p>
          <a:p>
            <a:pPr lvl="1"/>
            <a:r>
              <a:rPr lang="en-US" dirty="0" smtClean="0"/>
              <a:t>T cell secretes cytokines, stimulates B cell proliferation, and attracts macrophages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pathmicro.med.sc.edu/bowers/lymphocyte2.jpg"/>
          <p:cNvPicPr>
            <a:picLocks noChangeAspect="1" noChangeArrowheads="1"/>
          </p:cNvPicPr>
          <p:nvPr/>
        </p:nvPicPr>
        <p:blipFill>
          <a:blip r:embed="rId2" cstate="print"/>
          <a:srcRect t="11339"/>
          <a:stretch>
            <a:fillRect/>
          </a:stretch>
        </p:blipFill>
        <p:spPr bwMode="auto">
          <a:xfrm>
            <a:off x="3886200" y="4876800"/>
            <a:ext cx="2514600" cy="178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Cell 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it encounters an antigen that fits its antigen receptors</a:t>
            </a:r>
          </a:p>
          <a:p>
            <a:pPr lvl="1"/>
            <a:r>
              <a:rPr lang="en-US" dirty="0" smtClean="0"/>
              <a:t>Proliferates and enlargers its clone</a:t>
            </a:r>
          </a:p>
          <a:p>
            <a:pPr lvl="1"/>
            <a:r>
              <a:rPr lang="en-US" dirty="0" smtClean="0"/>
              <a:t>Some specialize into antibody-producing plasma cells</a:t>
            </a:r>
          </a:p>
          <a:p>
            <a:pPr lvl="2"/>
            <a:r>
              <a:rPr lang="en-US" dirty="0" smtClean="0"/>
              <a:t>Antibodies react against the antigen-bearing agent that stimulated its production</a:t>
            </a:r>
            <a:endParaRPr lang="en-US" dirty="0"/>
          </a:p>
        </p:txBody>
      </p:sp>
      <p:pic>
        <p:nvPicPr>
          <p:cNvPr id="5122" name="Picture 2" descr="http://www.jbc.org/content/vol276/issue23/images/medium/coverf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05200"/>
            <a:ext cx="3429000" cy="318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Soluble proteins called immunoglobulins</a:t>
            </a:r>
          </a:p>
          <a:p>
            <a:pPr lvl="1"/>
            <a:r>
              <a:rPr lang="en-US" dirty="0" smtClean="0"/>
              <a:t>IgG, IgA, IgM, IgD, and IgE</a:t>
            </a:r>
          </a:p>
          <a:p>
            <a:r>
              <a:rPr lang="en-US" dirty="0" smtClean="0"/>
              <a:t>Attack antigens directly</a:t>
            </a:r>
          </a:p>
          <a:p>
            <a:pPr lvl="1"/>
            <a:r>
              <a:rPr lang="en-US" dirty="0" smtClean="0"/>
              <a:t>Agglutination, precipitation, or neutralization</a:t>
            </a:r>
          </a:p>
          <a:p>
            <a:r>
              <a:rPr lang="en-US" dirty="0" smtClean="0"/>
              <a:t>Activate complement</a:t>
            </a:r>
          </a:p>
          <a:p>
            <a:pPr lvl="1"/>
            <a:r>
              <a:rPr lang="en-US" dirty="0" smtClean="0"/>
              <a:t>Attract phagocytes or rupture foreign cell membranes (lysis)</a:t>
            </a:r>
          </a:p>
          <a:p>
            <a:r>
              <a:rPr lang="en-US" dirty="0" smtClean="0"/>
              <a:t>Stimulate local tissue changes that are unfavorable to antigen-bearing agents</a:t>
            </a:r>
            <a:endParaRPr lang="en-US" dirty="0"/>
          </a:p>
        </p:txBody>
      </p:sp>
      <p:pic>
        <p:nvPicPr>
          <p:cNvPr id="4098" name="Picture 2" descr="http://www.biology.arizona.edu/IMMUNOLOGY/tutorials/antibody/graphics/antibod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343400"/>
            <a:ext cx="2124075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Acquired immunity: natural events</a:t>
            </a:r>
          </a:p>
          <a:p>
            <a:pPr lvl="1"/>
            <a:r>
              <a:rPr lang="en-US" dirty="0" smtClean="0"/>
              <a:t>Encounter pathogen and has immune response</a:t>
            </a:r>
          </a:p>
          <a:p>
            <a:pPr lvl="1"/>
            <a:r>
              <a:rPr lang="en-US" dirty="0" smtClean="0"/>
              <a:t>Antibodies pass from mother to fetus</a:t>
            </a:r>
          </a:p>
          <a:p>
            <a:r>
              <a:rPr lang="en-US" dirty="0" smtClean="0"/>
              <a:t>Artificial acquired immunity:  medical procedure</a:t>
            </a:r>
          </a:p>
          <a:p>
            <a:pPr lvl="1"/>
            <a:r>
              <a:rPr lang="en-US" dirty="0" smtClean="0"/>
              <a:t>Vaccine of dead weakened pathogen, injection of antibodies</a:t>
            </a:r>
            <a:endParaRPr lang="en-US" dirty="0"/>
          </a:p>
        </p:txBody>
      </p:sp>
      <p:pic>
        <p:nvPicPr>
          <p:cNvPr id="3074" name="Picture 2" descr="http://www.bcscience.com/bc8/images/0_quiz_immune_respon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4724400" cy="2440940"/>
          </a:xfrm>
          <a:prstGeom prst="rect">
            <a:avLst/>
          </a:prstGeom>
          <a:noFill/>
        </p:spPr>
      </p:pic>
      <p:pic>
        <p:nvPicPr>
          <p:cNvPr id="3076" name="Picture 4" descr="http://www.accessexcellence.org/AE/AEC/CC/images/making_vacci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3457575" cy="311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newmediaexplorer.org/emma_holister/CA_all-n-one-vacc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22957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Walls similar to veins, but thinner</a:t>
            </a:r>
          </a:p>
          <a:p>
            <a:r>
              <a:rPr lang="en-US" dirty="0" smtClean="0"/>
              <a:t>Have flap-like valves to prevent backflow</a:t>
            </a:r>
          </a:p>
          <a:p>
            <a:r>
              <a:rPr lang="en-US" dirty="0" smtClean="0"/>
              <a:t>Larger vessels lead to lymph nodes</a:t>
            </a:r>
          </a:p>
          <a:p>
            <a:r>
              <a:rPr lang="en-US" dirty="0" smtClean="0"/>
              <a:t>From there, large vessels merge to form lymphatic trunks</a:t>
            </a:r>
            <a:endParaRPr lang="en-US" dirty="0"/>
          </a:p>
        </p:txBody>
      </p:sp>
      <p:pic>
        <p:nvPicPr>
          <p:cNvPr id="26626" name="Picture 2" descr="http://www.web-books.com/eLibrary/Medicine/Physiology/Lymphatic/lymph_capill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05200"/>
            <a:ext cx="4953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Allergic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Allergic or hypersensitivity reactions are excessive immune responses that may damage tissue</a:t>
            </a:r>
          </a:p>
          <a:p>
            <a:pPr lvl="1"/>
            <a:r>
              <a:rPr lang="en-US" dirty="0" smtClean="0"/>
              <a:t>Allergic reactions result from mast cells bursting and releasing allergy histamine</a:t>
            </a:r>
          </a:p>
          <a:p>
            <a:pPr lvl="2"/>
            <a:r>
              <a:rPr lang="en-US" dirty="0" smtClean="0"/>
              <a:t>Hives, hay fever, asthma, eczema, or gastric disturbances</a:t>
            </a:r>
          </a:p>
          <a:p>
            <a:pPr lvl="1"/>
            <a:r>
              <a:rPr lang="en-US" dirty="0" smtClean="0"/>
              <a:t>Delayed-reaction allergy: occur in anyone and inflame the skin </a:t>
            </a:r>
          </a:p>
          <a:p>
            <a:pPr lvl="2"/>
            <a:r>
              <a:rPr lang="en-US" dirty="0" smtClean="0"/>
              <a:t>Repeated exposure to antigen</a:t>
            </a:r>
          </a:p>
          <a:p>
            <a:pPr lvl="1"/>
            <a:r>
              <a:rPr lang="en-US" dirty="0" smtClean="0"/>
              <a:t>Immediate-reaction allergy: inborn ability to overproduce IgE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graphics8.nytimes.com/images/2007/08/01/health/adam/8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572000"/>
            <a:ext cx="2667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nlm.nih.gov/MEDLINEPLUS/ency/images/ency/fullsize/19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09625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Autoimmune Disorder: immune system manufactures autoantibodies that attack one’s own body tissue</a:t>
            </a:r>
          </a:p>
          <a:p>
            <a:pPr lvl="1"/>
            <a:r>
              <a:rPr lang="en-US" dirty="0" smtClean="0"/>
              <a:t>Previous viral infection</a:t>
            </a:r>
          </a:p>
          <a:p>
            <a:pPr lvl="1"/>
            <a:r>
              <a:rPr lang="en-US" dirty="0" smtClean="0"/>
              <a:t>Faulty T cell development</a:t>
            </a:r>
          </a:p>
          <a:p>
            <a:pPr lvl="1"/>
            <a:r>
              <a:rPr lang="en-US" dirty="0" smtClean="0"/>
              <a:t>Reaction to a nonself antigen that resembles a self antigen</a:t>
            </a:r>
            <a:endParaRPr lang="en-US" dirty="0"/>
          </a:p>
        </p:txBody>
      </p:sp>
      <p:pic>
        <p:nvPicPr>
          <p:cNvPr id="4" name="Picture 2" descr="http://1.bp.blogspot.com/_pGjCK6hCwqw/St8SJiLBvFI/AAAAAAAAAXo/m98ptQeL22k/s400/rheumatoid-arthritis-17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3810000" cy="3048000"/>
          </a:xfrm>
          <a:prstGeom prst="rect">
            <a:avLst/>
          </a:prstGeom>
          <a:noFill/>
        </p:spPr>
      </p:pic>
      <p:pic>
        <p:nvPicPr>
          <p:cNvPr id="5" name="Picture 4" descr="http://www.clarian.org/ADAM/doc/graphics/images/en/17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Trunks and Collecting 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Drain lymph</a:t>
            </a:r>
          </a:p>
          <a:p>
            <a:r>
              <a:rPr lang="en-US" dirty="0" smtClean="0"/>
              <a:t>Thoracic duct: larger and longer collecting duct</a:t>
            </a:r>
          </a:p>
          <a:p>
            <a:pPr lvl="1"/>
            <a:r>
              <a:rPr lang="en-US" dirty="0" smtClean="0"/>
              <a:t>Receives lymph form the lower limbs and abdominal regions, left upper limb, and left side of the thorax, head, and neck</a:t>
            </a:r>
          </a:p>
          <a:p>
            <a:pPr lvl="1"/>
            <a:r>
              <a:rPr lang="en-US" dirty="0" smtClean="0"/>
              <a:t>Empties into the left subclavian vein</a:t>
            </a:r>
          </a:p>
          <a:p>
            <a:r>
              <a:rPr lang="en-US" dirty="0" smtClean="0"/>
              <a:t>Right lymphatic duct</a:t>
            </a:r>
          </a:p>
          <a:p>
            <a:pPr lvl="1"/>
            <a:r>
              <a:rPr lang="en-US" dirty="0" smtClean="0"/>
              <a:t>receives lymph form the right side of the head and neck, right upper limb, and right thorax</a:t>
            </a:r>
          </a:p>
          <a:p>
            <a:pPr lvl="1"/>
            <a:r>
              <a:rPr lang="en-US" dirty="0" smtClean="0"/>
              <a:t>Empties into the right subclavian vein</a:t>
            </a:r>
          </a:p>
          <a:p>
            <a:r>
              <a:rPr lang="en-US" dirty="0" smtClean="0"/>
              <a:t>After leaving the collecting </a:t>
            </a:r>
            <a:r>
              <a:rPr lang="en-US" dirty="0" smtClean="0"/>
              <a:t>ducts</a:t>
            </a:r>
            <a:r>
              <a:rPr lang="en-US" dirty="0" smtClean="0"/>
              <a:t>, lymph enters the venous system and becomes part of the plasma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Trunks and Collecting 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www.bartleby.com/107/Images/small/image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2209800" cy="5366657"/>
          </a:xfrm>
          <a:prstGeom prst="rect">
            <a:avLst/>
          </a:prstGeom>
          <a:noFill/>
        </p:spPr>
      </p:pic>
      <p:pic>
        <p:nvPicPr>
          <p:cNvPr id="43012" name="Picture 4" descr="http://www.drstandley.com/images/lymph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3352800" cy="489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Fluid and Lymph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86800" cy="4937760"/>
          </a:xfrm>
        </p:spPr>
        <p:txBody>
          <a:bodyPr/>
          <a:lstStyle/>
          <a:p>
            <a:r>
              <a:rPr lang="en-US" dirty="0" smtClean="0"/>
              <a:t>Tissue Fluid: originates from blood plasma </a:t>
            </a:r>
          </a:p>
          <a:p>
            <a:pPr lvl="1"/>
            <a:r>
              <a:rPr lang="en-US" dirty="0" smtClean="0"/>
              <a:t>water and dissolved substances that leave blood capillaries by diffusion and filtration</a:t>
            </a:r>
          </a:p>
          <a:p>
            <a:pPr lvl="1"/>
            <a:r>
              <a:rPr lang="en-US" dirty="0" smtClean="0"/>
              <a:t>nutrients and gases found in plasma, but lacks proteins</a:t>
            </a:r>
          </a:p>
          <a:p>
            <a:r>
              <a:rPr lang="en-US" dirty="0" smtClean="0"/>
              <a:t>Lymph: tissue fluid that has entered the lymph system</a:t>
            </a:r>
          </a:p>
          <a:p>
            <a:pPr lvl="1"/>
            <a:r>
              <a:rPr lang="en-US" dirty="0" smtClean="0"/>
              <a:t>Transports foreign particles, such as bacteria or viruses, to lymph nodes</a:t>
            </a:r>
          </a:p>
        </p:txBody>
      </p:sp>
      <p:pic>
        <p:nvPicPr>
          <p:cNvPr id="24578" name="Picture 2" descr="http://graphics8.nytimes.com/images/2007/08/01/health/adam/9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49040"/>
            <a:ext cx="3505200" cy="2804160"/>
          </a:xfrm>
          <a:prstGeom prst="rect">
            <a:avLst/>
          </a:prstGeom>
          <a:noFill/>
        </p:spPr>
      </p:pic>
      <p:pic>
        <p:nvPicPr>
          <p:cNvPr id="24580" name="Picture 4" descr="http://graphics8.nytimes.com/images/2007/08/01/health/adam/8623.jpg"/>
          <p:cNvPicPr>
            <a:picLocks noChangeAspect="1" noChangeArrowheads="1"/>
          </p:cNvPicPr>
          <p:nvPr/>
        </p:nvPicPr>
        <p:blipFill>
          <a:blip r:embed="rId3" cstate="print"/>
          <a:srcRect l="4000" t="7500" b="10000"/>
          <a:stretch>
            <a:fillRect/>
          </a:stretch>
        </p:blipFill>
        <p:spPr bwMode="auto">
          <a:xfrm>
            <a:off x="1447800" y="4267200"/>
            <a:ext cx="3276600" cy="225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face-and-emotion.com/dataface/anatomy/media/lymph_superficial_c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44092" cy="4876800"/>
          </a:xfrm>
          <a:prstGeom prst="rect">
            <a:avLst/>
          </a:prstGeom>
          <a:noFill/>
        </p:spPr>
      </p:pic>
      <p:pic>
        <p:nvPicPr>
          <p:cNvPr id="44036" name="Picture 4" descr="http://www.kb4doc.com/images/jan29lymp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4308156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 Movement, Lymph Nodes, Thymus and Spleen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graphics8.nytimes.com/images/2007/08/01/health/adam/9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1382</TotalTime>
  <Words>1222</Words>
  <Application>Microsoft Office PowerPoint</Application>
  <PresentationFormat>On-screen Show (4:3)</PresentationFormat>
  <Paragraphs>199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Origin</vt:lpstr>
      <vt:lpstr>Lymphatic System and Immunity</vt:lpstr>
      <vt:lpstr>Introduction</vt:lpstr>
      <vt:lpstr>Lymphatic Pathways</vt:lpstr>
      <vt:lpstr>Lymphatic Vessels</vt:lpstr>
      <vt:lpstr>Lymphatic Trunks and Collecting Ducts</vt:lpstr>
      <vt:lpstr>Lymphatic Trunks and Collecting Ducts</vt:lpstr>
      <vt:lpstr>Tissue Fluid and Lymph</vt:lpstr>
      <vt:lpstr>Slide 8</vt:lpstr>
      <vt:lpstr>Lymph Movement, Lymph Nodes, Thymus and Spleen</vt:lpstr>
      <vt:lpstr>Lymph Movement</vt:lpstr>
      <vt:lpstr>Lymph Node</vt:lpstr>
      <vt:lpstr>Slide 12</vt:lpstr>
      <vt:lpstr>Location of Lymph Nodes</vt:lpstr>
      <vt:lpstr>Major Lymph Nodes</vt:lpstr>
      <vt:lpstr>Function of Lymph Nodes</vt:lpstr>
      <vt:lpstr>Thymus Gland</vt:lpstr>
      <vt:lpstr>Spleen</vt:lpstr>
      <vt:lpstr>Spleen</vt:lpstr>
      <vt:lpstr>Body Defense</vt:lpstr>
      <vt:lpstr>Body Defense</vt:lpstr>
      <vt:lpstr>Body Defense</vt:lpstr>
      <vt:lpstr>Slide 22</vt:lpstr>
      <vt:lpstr>Nonspecific Defense</vt:lpstr>
      <vt:lpstr>Nonspecific Defense</vt:lpstr>
      <vt:lpstr>Nonspecific Defense</vt:lpstr>
      <vt:lpstr>Nonspecific Defense</vt:lpstr>
      <vt:lpstr>Nonspecific Defense</vt:lpstr>
      <vt:lpstr>Slide 28</vt:lpstr>
      <vt:lpstr>Nonspecific Defense</vt:lpstr>
      <vt:lpstr>Specific Defense</vt:lpstr>
      <vt:lpstr>Specific Defense</vt:lpstr>
      <vt:lpstr>Slide 32</vt:lpstr>
      <vt:lpstr>Lymphoctye Origins</vt:lpstr>
      <vt:lpstr>Lymphocyte Functions</vt:lpstr>
      <vt:lpstr>T Cell Activation</vt:lpstr>
      <vt:lpstr>B Cell Activation</vt:lpstr>
      <vt:lpstr>Antibodies</vt:lpstr>
      <vt:lpstr>Immune Response</vt:lpstr>
      <vt:lpstr>Slide 39</vt:lpstr>
      <vt:lpstr>Allergic Reaction</vt:lpstr>
      <vt:lpstr>Slide 41</vt:lpstr>
      <vt:lpstr>Autoimmunity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Lymphatic System and Immunity</dc:title>
  <dc:creator>default</dc:creator>
  <cp:lastModifiedBy>SCS</cp:lastModifiedBy>
  <cp:revision>42</cp:revision>
  <dcterms:created xsi:type="dcterms:W3CDTF">2009-04-24T15:02:16Z</dcterms:created>
  <dcterms:modified xsi:type="dcterms:W3CDTF">2011-04-08T14:47:26Z</dcterms:modified>
</cp:coreProperties>
</file>