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49"/>
  </p:notesMasterIdLst>
  <p:handoutMasterIdLst>
    <p:handoutMasterId r:id="rId50"/>
  </p:handoutMasterIdLst>
  <p:sldIdLst>
    <p:sldId id="256" r:id="rId2"/>
    <p:sldId id="259" r:id="rId3"/>
    <p:sldId id="536" r:id="rId4"/>
    <p:sldId id="537" r:id="rId5"/>
    <p:sldId id="538" r:id="rId6"/>
    <p:sldId id="539" r:id="rId7"/>
    <p:sldId id="540" r:id="rId8"/>
    <p:sldId id="541" r:id="rId9"/>
    <p:sldId id="542" r:id="rId10"/>
    <p:sldId id="543" r:id="rId11"/>
    <p:sldId id="544" r:id="rId12"/>
    <p:sldId id="545" r:id="rId13"/>
    <p:sldId id="546" r:id="rId14"/>
    <p:sldId id="547" r:id="rId15"/>
    <p:sldId id="548" r:id="rId16"/>
    <p:sldId id="549" r:id="rId17"/>
    <p:sldId id="562" r:id="rId18"/>
    <p:sldId id="563" r:id="rId19"/>
    <p:sldId id="564" r:id="rId20"/>
    <p:sldId id="565" r:id="rId21"/>
    <p:sldId id="566" r:id="rId22"/>
    <p:sldId id="567" r:id="rId23"/>
    <p:sldId id="568" r:id="rId24"/>
    <p:sldId id="569" r:id="rId25"/>
    <p:sldId id="570" r:id="rId26"/>
    <p:sldId id="571" r:id="rId27"/>
    <p:sldId id="572" r:id="rId28"/>
    <p:sldId id="573" r:id="rId29"/>
    <p:sldId id="574" r:id="rId30"/>
    <p:sldId id="584" r:id="rId31"/>
    <p:sldId id="575" r:id="rId32"/>
    <p:sldId id="576" r:id="rId33"/>
    <p:sldId id="577" r:id="rId34"/>
    <p:sldId id="578" r:id="rId35"/>
    <p:sldId id="579" r:id="rId36"/>
    <p:sldId id="580" r:id="rId37"/>
    <p:sldId id="581" r:id="rId38"/>
    <p:sldId id="582" r:id="rId39"/>
    <p:sldId id="583" r:id="rId40"/>
    <p:sldId id="585" r:id="rId41"/>
    <p:sldId id="586" r:id="rId42"/>
    <p:sldId id="587" r:id="rId43"/>
    <p:sldId id="588" r:id="rId44"/>
    <p:sldId id="589" r:id="rId45"/>
    <p:sldId id="590" r:id="rId46"/>
    <p:sldId id="560" r:id="rId47"/>
    <p:sldId id="561"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6633"/>
    <a:srgbClr val="0000FF"/>
    <a:srgbClr val="990033"/>
    <a:srgbClr val="000099"/>
    <a:srgbClr val="CC99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0929"/>
  </p:normalViewPr>
  <p:slideViewPr>
    <p:cSldViewPr>
      <p:cViewPr varScale="1">
        <p:scale>
          <a:sx n="67" d="100"/>
          <a:sy n="67" d="100"/>
        </p:scale>
        <p:origin x="-900" y="-10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687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20000"/>
              </a:spcBef>
              <a:defRPr sz="1200">
                <a:latin typeface="Tahoma" pitchFamily="34" charset="0"/>
              </a:defRPr>
            </a:lvl1pPr>
          </a:lstStyle>
          <a:p>
            <a:r>
              <a:rPr lang="en-US"/>
              <a:t>DFI</a:t>
            </a:r>
          </a:p>
        </p:txBody>
      </p:sp>
      <p:sp>
        <p:nvSpPr>
          <p:cNvPr id="37273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20000"/>
              </a:spcBef>
              <a:defRPr sz="1200">
                <a:latin typeface="Tahoma" pitchFamily="34" charset="0"/>
              </a:defRPr>
            </a:lvl1pPr>
          </a:lstStyle>
          <a:p>
            <a:endParaRPr lang="en-US"/>
          </a:p>
        </p:txBody>
      </p:sp>
      <p:sp>
        <p:nvSpPr>
          <p:cNvPr id="37274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20000"/>
              </a:spcBef>
              <a:defRPr sz="1200">
                <a:latin typeface="Tahoma" pitchFamily="34" charset="0"/>
              </a:defRPr>
            </a:lvl1pPr>
          </a:lstStyle>
          <a:p>
            <a:r>
              <a:rPr lang="en-US"/>
              <a:t>CHILDREN AND MONEY</a:t>
            </a:r>
          </a:p>
        </p:txBody>
      </p:sp>
      <p:sp>
        <p:nvSpPr>
          <p:cNvPr id="37274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20000"/>
              </a:spcBef>
              <a:defRPr sz="1200">
                <a:latin typeface="Tahoma" pitchFamily="34" charset="0"/>
              </a:defRPr>
            </a:lvl1pPr>
          </a:lstStyle>
          <a:p>
            <a:fld id="{6099B10A-76E2-4BDF-AFE4-637FA6FB6A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20000"/>
              </a:spcBef>
              <a:buFontTx/>
              <a:buChar char="•"/>
              <a:defRPr sz="1200">
                <a:latin typeface="Tahoma" pitchFamily="34" charset="0"/>
              </a:defRPr>
            </a:lvl1pPr>
          </a:lstStyle>
          <a:p>
            <a:endParaRPr lang="en-US"/>
          </a:p>
        </p:txBody>
      </p:sp>
      <p:sp>
        <p:nvSpPr>
          <p:cNvPr id="362505"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2507" name="Rectangle 1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20000"/>
              </a:spcBef>
              <a:buFontTx/>
              <a:buChar char="•"/>
              <a:defRPr sz="1200">
                <a:latin typeface="Tahoma" pitchFamily="34" charset="0"/>
              </a:defRPr>
            </a:lvl1pPr>
          </a:lstStyle>
          <a:p>
            <a:endParaRPr lang="en-US"/>
          </a:p>
        </p:txBody>
      </p:sp>
      <p:sp>
        <p:nvSpPr>
          <p:cNvPr id="362508"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20000"/>
              </a:spcBef>
              <a:buFontTx/>
              <a:buChar char="•"/>
              <a:defRPr sz="1200">
                <a:latin typeface="Tahoma" pitchFamily="34" charset="0"/>
              </a:defRPr>
            </a:lvl1pPr>
          </a:lstStyle>
          <a:p>
            <a:endParaRPr lang="en-US"/>
          </a:p>
        </p:txBody>
      </p:sp>
      <p:sp>
        <p:nvSpPr>
          <p:cNvPr id="362509"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20000"/>
              </a:spcBef>
              <a:buFontTx/>
              <a:buChar char="•"/>
              <a:defRPr sz="1200">
                <a:latin typeface="Tahoma" pitchFamily="34" charset="0"/>
              </a:defRPr>
            </a:lvl1pPr>
          </a:lstStyle>
          <a:p>
            <a:fld id="{38E4F7EE-4B9F-4063-9193-B32D2033AEF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4178" name="Rectangle 1026"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434179" name="Picture 1027"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434180" name="Rectangle 1028"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n-US"/>
          </a:p>
        </p:txBody>
      </p:sp>
      <p:pic>
        <p:nvPicPr>
          <p:cNvPr id="434181" name="Picture 1029"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434182" name="Rectangle 1030"/>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434183" name="Rectangle 1031"/>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434184" name="Rectangle 1032"/>
          <p:cNvSpPr>
            <a:spLocks noGrp="1" noChangeArrowheads="1"/>
          </p:cNvSpPr>
          <p:nvPr>
            <p:ph type="dt" sz="quarter" idx="2"/>
          </p:nvPr>
        </p:nvSpPr>
        <p:spPr>
          <a:xfrm>
            <a:off x="1084263" y="6096000"/>
            <a:ext cx="1905000" cy="457200"/>
          </a:xfrm>
        </p:spPr>
        <p:txBody>
          <a:bodyPr/>
          <a:lstStyle>
            <a:lvl1pPr>
              <a:defRPr/>
            </a:lvl1pPr>
          </a:lstStyle>
          <a:p>
            <a:endParaRPr lang="en-US"/>
          </a:p>
        </p:txBody>
      </p:sp>
      <p:sp>
        <p:nvSpPr>
          <p:cNvPr id="434185" name="Rectangle 1033"/>
          <p:cNvSpPr>
            <a:spLocks noGrp="1" noChangeArrowheads="1"/>
          </p:cNvSpPr>
          <p:nvPr>
            <p:ph type="ftr" sz="quarter" idx="3"/>
          </p:nvPr>
        </p:nvSpPr>
        <p:spPr>
          <a:xfrm>
            <a:off x="3522663" y="6096000"/>
            <a:ext cx="2895600" cy="457200"/>
          </a:xfrm>
        </p:spPr>
        <p:txBody>
          <a:bodyPr/>
          <a:lstStyle>
            <a:lvl1pPr>
              <a:defRPr/>
            </a:lvl1pPr>
          </a:lstStyle>
          <a:p>
            <a:endParaRPr lang="en-US"/>
          </a:p>
        </p:txBody>
      </p:sp>
      <p:sp>
        <p:nvSpPr>
          <p:cNvPr id="434186" name="Rectangle 1034"/>
          <p:cNvSpPr>
            <a:spLocks noGrp="1" noChangeArrowheads="1"/>
          </p:cNvSpPr>
          <p:nvPr>
            <p:ph type="sldNum" sz="quarter" idx="4"/>
          </p:nvPr>
        </p:nvSpPr>
        <p:spPr>
          <a:xfrm>
            <a:off x="6951663" y="6096000"/>
            <a:ext cx="1905000" cy="457200"/>
          </a:xfrm>
        </p:spPr>
        <p:txBody>
          <a:bodyPr/>
          <a:lstStyle>
            <a:lvl1pPr>
              <a:defRPr/>
            </a:lvl1pPr>
          </a:lstStyle>
          <a:p>
            <a:fld id="{D01BDA6F-E4AC-4886-BEF3-A41C8FD89235}"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EB6261-361B-4A16-A9E9-02842D400A45}"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2BFB0F-AEFE-4CA6-A134-D6B38F56E383}"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8CF5A5-6E80-4F8E-8AB5-FFF21CB31401}"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E56E87-B011-4CC4-88E8-5AD233797C4D}"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05E307-3733-4989-8F52-A9EE3D8A6D0E}"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2AB7FD-AF25-4A33-AD5C-A34A80A7E0C8}"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5A1B52-5654-4F4E-89CD-3D12B1BFE363}"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DF2C09-FA38-41DB-A24E-5A25325DDE69}"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B345EE-303F-4059-A7AB-3934E9DE3F98}"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73A0EC-1AF1-460D-A26A-BB361BF7C3F4}"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33154"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433155"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433156" name="Picture 4" descr="A:\minispir.GIF"/>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433157" name="Picture 5" descr="A:\minispir.GIF"/>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433158"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3159"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316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33161"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3316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8F7DA1-3ADB-4B2F-9F5C-404401B02AC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zoom/>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447800" y="6535738"/>
            <a:ext cx="4343400" cy="304800"/>
          </a:xfrm>
          <a:prstGeom prst="rect">
            <a:avLst/>
          </a:prstGeom>
          <a:noFill/>
          <a:ln w="9525">
            <a:noFill/>
            <a:miter lim="800000"/>
            <a:headEnd/>
            <a:tailEnd/>
          </a:ln>
        </p:spPr>
        <p:txBody>
          <a:bodyPr>
            <a:spAutoFit/>
          </a:bodyPr>
          <a:lstStyle/>
          <a:p>
            <a:pPr eaLnBrk="0" hangingPunct="0">
              <a:spcBef>
                <a:spcPct val="50000"/>
              </a:spcBef>
            </a:pPr>
            <a:r>
              <a:rPr kumimoji="1" lang="en-US" sz="1400">
                <a:solidFill>
                  <a:srgbClr val="FFFFFF"/>
                </a:solidFill>
                <a:latin typeface="Tahoma" pitchFamily="34" charset="0"/>
              </a:rPr>
              <a:t>Copyright, 1996 © Dale Carnegie &amp; Associates, Inc.</a:t>
            </a:r>
            <a:endParaRPr kumimoji="1" lang="en-US" sz="2000">
              <a:effectLst>
                <a:outerShdw blurRad="38100" dist="38100" dir="2700000" algn="tl">
                  <a:srgbClr val="FFFFFF"/>
                </a:outerShdw>
              </a:effectLst>
              <a:latin typeface="Tahoma" pitchFamily="34" charset="0"/>
            </a:endParaRPr>
          </a:p>
        </p:txBody>
      </p:sp>
      <p:sp>
        <p:nvSpPr>
          <p:cNvPr id="2053" name="Rectangle 5"/>
          <p:cNvSpPr>
            <a:spLocks noGrp="1" noChangeArrowheads="1"/>
          </p:cNvSpPr>
          <p:nvPr>
            <p:ph type="ctrTitle"/>
          </p:nvPr>
        </p:nvSpPr>
        <p:spPr>
          <a:xfrm>
            <a:off x="914400" y="685800"/>
            <a:ext cx="7848600" cy="1143000"/>
          </a:xfrm>
        </p:spPr>
        <p:txBody>
          <a:bodyPr/>
          <a:lstStyle/>
          <a:p>
            <a:r>
              <a:rPr lang="en-US">
                <a:solidFill>
                  <a:srgbClr val="990033"/>
                </a:solidFill>
              </a:rPr>
              <a:t>COLLEGE FINANCIAL AID</a:t>
            </a:r>
            <a:r>
              <a:rPr lang="en-US">
                <a:solidFill>
                  <a:srgbClr val="000080"/>
                </a:solidFill>
              </a:rPr>
              <a:t/>
            </a:r>
            <a:br>
              <a:rPr lang="en-US">
                <a:solidFill>
                  <a:srgbClr val="000080"/>
                </a:solidFill>
              </a:rPr>
            </a:br>
            <a:r>
              <a:rPr lang="en-US"/>
              <a:t>MINI-LESSON</a:t>
            </a:r>
            <a:endParaRPr lang="en-US">
              <a:latin typeface="Arial" charset="0"/>
            </a:endParaRPr>
          </a:p>
        </p:txBody>
      </p:sp>
      <p:sp>
        <p:nvSpPr>
          <p:cNvPr id="2064" name="Text Box 16"/>
          <p:cNvSpPr txBox="1">
            <a:spLocks noChangeArrowheads="1"/>
          </p:cNvSpPr>
          <p:nvPr/>
        </p:nvSpPr>
        <p:spPr bwMode="auto">
          <a:xfrm>
            <a:off x="3581400" y="4800600"/>
            <a:ext cx="5105400" cy="1614488"/>
          </a:xfrm>
          <a:prstGeom prst="rect">
            <a:avLst/>
          </a:prstGeom>
          <a:noFill/>
          <a:ln w="9525">
            <a:noFill/>
            <a:miter lim="800000"/>
            <a:headEnd/>
            <a:tailEnd/>
          </a:ln>
          <a:effectLst/>
        </p:spPr>
        <p:txBody>
          <a:bodyPr>
            <a:spAutoFit/>
          </a:bodyPr>
          <a:lstStyle/>
          <a:p>
            <a:pPr algn="ctr" eaLnBrk="0" hangingPunct="0">
              <a:spcBef>
                <a:spcPct val="50000"/>
              </a:spcBef>
            </a:pPr>
            <a:r>
              <a:rPr lang="en-US" b="1"/>
              <a:t>INDIANA DEPARTMENT OF FINANCIAL INSTITUTIONS</a:t>
            </a:r>
            <a:br>
              <a:rPr lang="en-US" b="1"/>
            </a:br>
            <a:r>
              <a:rPr lang="en-US" b="1"/>
              <a:t>CONSUMER EDUCATION</a:t>
            </a:r>
            <a:r>
              <a:rPr lang="en-US" sz="2000" b="1"/>
              <a:t/>
            </a:r>
            <a:br>
              <a:rPr lang="en-US" sz="2000" b="1"/>
            </a:br>
            <a:endParaRPr lang="en-US" sz="2800" b="1"/>
          </a:p>
        </p:txBody>
      </p:sp>
      <p:pic>
        <p:nvPicPr>
          <p:cNvPr id="2072" name="Picture 24"/>
          <p:cNvPicPr>
            <a:picLocks noChangeAspect="1" noChangeArrowheads="1"/>
          </p:cNvPicPr>
          <p:nvPr/>
        </p:nvPicPr>
        <p:blipFill>
          <a:blip r:embed="rId2" cstate="print"/>
          <a:srcRect/>
          <a:stretch>
            <a:fillRect/>
          </a:stretch>
        </p:blipFill>
        <p:spPr bwMode="auto">
          <a:xfrm>
            <a:off x="1371600" y="4876800"/>
            <a:ext cx="1981200" cy="1482725"/>
          </a:xfrm>
          <a:prstGeom prst="rect">
            <a:avLst/>
          </a:prstGeom>
          <a:solidFill>
            <a:schemeClr val="bg1"/>
          </a:solidFill>
          <a:ln w="76200" cmpd="tri">
            <a:solidFill>
              <a:srgbClr val="000000"/>
            </a:solidFill>
            <a:miter lim="800000"/>
            <a:headEnd/>
            <a:tailEnd/>
          </a:ln>
        </p:spPr>
      </p:pic>
      <p:sp>
        <p:nvSpPr>
          <p:cNvPr id="2076" name="Rectangle 28"/>
          <p:cNvSpPr>
            <a:spLocks noChangeArrowheads="1"/>
          </p:cNvSpPr>
          <p:nvPr/>
        </p:nvSpPr>
        <p:spPr bwMode="auto">
          <a:xfrm>
            <a:off x="3848100" y="2805113"/>
            <a:ext cx="9144000" cy="0"/>
          </a:xfrm>
          <a:prstGeom prst="rect">
            <a:avLst/>
          </a:prstGeom>
          <a:noFill/>
          <a:ln w="9525">
            <a:noFill/>
            <a:miter lim="800000"/>
            <a:headEnd/>
            <a:tailEnd/>
          </a:ln>
          <a:effectLst/>
        </p:spPr>
        <p:txBody>
          <a:bodyPr>
            <a:spAutoFit/>
          </a:bodyPr>
          <a:lstStyle/>
          <a:p>
            <a:endParaRPr lang="en-US"/>
          </a:p>
        </p:txBody>
      </p:sp>
      <p:sp>
        <p:nvSpPr>
          <p:cNvPr id="2078" name="Rectangle 30"/>
          <p:cNvSpPr>
            <a:spLocks noChangeArrowheads="1"/>
          </p:cNvSpPr>
          <p:nvPr/>
        </p:nvSpPr>
        <p:spPr bwMode="auto">
          <a:xfrm>
            <a:off x="3810000" y="2833688"/>
            <a:ext cx="9144000" cy="0"/>
          </a:xfrm>
          <a:prstGeom prst="rect">
            <a:avLst/>
          </a:prstGeom>
          <a:noFill/>
          <a:ln w="9525">
            <a:noFill/>
            <a:miter lim="800000"/>
            <a:headEnd/>
            <a:tailEnd/>
          </a:ln>
          <a:effectLst/>
        </p:spPr>
        <p:txBody>
          <a:bodyPr>
            <a:spAutoFit/>
          </a:bodyPr>
          <a:lstStyle/>
          <a:p>
            <a:endParaRPr lang="en-US"/>
          </a:p>
        </p:txBody>
      </p:sp>
      <p:pic>
        <p:nvPicPr>
          <p:cNvPr id="2077" name="Picture 29" descr="GRAD"/>
          <p:cNvPicPr>
            <a:picLocks noChangeAspect="1" noChangeArrowheads="1"/>
          </p:cNvPicPr>
          <p:nvPr/>
        </p:nvPicPr>
        <p:blipFill>
          <a:blip r:embed="rId3" cstate="print"/>
          <a:srcRect/>
          <a:stretch>
            <a:fillRect/>
          </a:stretch>
        </p:blipFill>
        <p:spPr bwMode="auto">
          <a:xfrm>
            <a:off x="3810000" y="2438400"/>
            <a:ext cx="2209800" cy="1727200"/>
          </a:xfrm>
          <a:prstGeom prst="rect">
            <a:avLst/>
          </a:prstGeom>
          <a:noFill/>
          <a:ln w="76200" cmpd="tri">
            <a:solidFill>
              <a:srgbClr val="FF0000"/>
            </a:solidFill>
            <a:miter lim="800000"/>
            <a:headEnd/>
            <a:tailEnd/>
          </a:ln>
        </p:spPr>
      </p:pic>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838200" y="609600"/>
            <a:ext cx="7848600" cy="762000"/>
          </a:xfrm>
        </p:spPr>
        <p:txBody>
          <a:bodyPr/>
          <a:lstStyle/>
          <a:p>
            <a:r>
              <a:rPr lang="en-US">
                <a:solidFill>
                  <a:srgbClr val="990033"/>
                </a:solidFill>
                <a:cs typeface="Times New Roman" pitchFamily="18" charset="0"/>
              </a:rPr>
              <a:t>LOANS</a:t>
            </a:r>
            <a:endParaRPr lang="en-US" b="1">
              <a:solidFill>
                <a:srgbClr val="990033"/>
              </a:solidFill>
              <a:latin typeface="Arial" charset="0"/>
            </a:endParaRPr>
          </a:p>
        </p:txBody>
      </p:sp>
      <p:sp>
        <p:nvSpPr>
          <p:cNvPr id="379907" name="Rectangle 3"/>
          <p:cNvSpPr>
            <a:spLocks noGrp="1" noChangeArrowheads="1"/>
          </p:cNvSpPr>
          <p:nvPr>
            <p:ph type="body" idx="1"/>
          </p:nvPr>
        </p:nvSpPr>
        <p:spPr>
          <a:xfrm>
            <a:off x="914400" y="1905000"/>
            <a:ext cx="7696200" cy="4343400"/>
          </a:xfrm>
        </p:spPr>
        <p:txBody>
          <a:bodyPr/>
          <a:lstStyle/>
          <a:p>
            <a:pPr>
              <a:buFontTx/>
              <a:buNone/>
            </a:pPr>
            <a:r>
              <a:rPr lang="en-US">
                <a:latin typeface="Arial" charset="0"/>
                <a:ea typeface="Arial Unicode MS" pitchFamily="34" charset="-128"/>
                <a:cs typeface="Arial Unicode MS" pitchFamily="34" charset="-128"/>
              </a:rPr>
              <a:t>   </a:t>
            </a:r>
            <a:r>
              <a:rPr lang="en-US" sz="2800">
                <a:ea typeface="Arial Unicode MS" pitchFamily="34" charset="-128"/>
                <a:cs typeface="Arial Unicode MS" pitchFamily="34" charset="-128"/>
              </a:rPr>
              <a:t>Loans are financial aid available to both parents and students. They are subsidized by either the federal or state government, financial institutions or the college and may have lower interest rates than regular loans. Generally, you do not start paying on these loans until after college graduation. It is easier for students with no established credit to qualify for student loans.</a:t>
            </a:r>
            <a:endParaRPr lang="en-US" sz="2800"/>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914400" y="533400"/>
            <a:ext cx="7848600" cy="838200"/>
          </a:xfrm>
        </p:spPr>
        <p:txBody>
          <a:bodyPr/>
          <a:lstStyle/>
          <a:p>
            <a:r>
              <a:rPr lang="en-US">
                <a:solidFill>
                  <a:srgbClr val="990033"/>
                </a:solidFill>
                <a:ea typeface="Arial Unicode MS" pitchFamily="34" charset="-128"/>
                <a:cs typeface="Arial Unicode MS" pitchFamily="34" charset="-128"/>
              </a:rPr>
              <a:t>WORK-STUDY PROGRAMS</a:t>
            </a:r>
          </a:p>
        </p:txBody>
      </p:sp>
      <p:sp>
        <p:nvSpPr>
          <p:cNvPr id="380931" name="Rectangle 3"/>
          <p:cNvSpPr>
            <a:spLocks noGrp="1" noChangeArrowheads="1"/>
          </p:cNvSpPr>
          <p:nvPr>
            <p:ph type="body" idx="1"/>
          </p:nvPr>
        </p:nvSpPr>
        <p:spPr>
          <a:xfrm>
            <a:off x="1066800" y="2133600"/>
            <a:ext cx="7620000" cy="4191000"/>
          </a:xfrm>
        </p:spPr>
        <p:txBody>
          <a:bodyPr/>
          <a:lstStyle/>
          <a:p>
            <a:pPr>
              <a:buFontTx/>
              <a:buNone/>
            </a:pPr>
            <a:r>
              <a:rPr lang="en-US">
                <a:latin typeface="Arial" charset="0"/>
                <a:cs typeface="Arial" charset="0"/>
              </a:rPr>
              <a:t>   </a:t>
            </a:r>
            <a:r>
              <a:rPr lang="en-US" sz="2800">
                <a:cs typeface="Arial" charset="0"/>
              </a:rPr>
              <a:t>These programs allow the student to go to school while earning money toward their education costs. These jobs are usually 10 to 15 hours a week on campus. Wages are based on federal minimum wage guidelines. Work-study students have to be enrolled at least half-time and show progress in their studies.</a:t>
            </a:r>
            <a:endParaRPr lang="en-US" sz="2800"/>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838200" y="609600"/>
            <a:ext cx="7848600" cy="762000"/>
          </a:xfrm>
        </p:spPr>
        <p:txBody>
          <a:bodyPr/>
          <a:lstStyle/>
          <a:p>
            <a:r>
              <a:rPr lang="en-US">
                <a:solidFill>
                  <a:srgbClr val="800000"/>
                </a:solidFill>
              </a:rPr>
              <a:t>FINANCIAL PACKAGE</a:t>
            </a:r>
          </a:p>
        </p:txBody>
      </p:sp>
      <p:sp>
        <p:nvSpPr>
          <p:cNvPr id="381955" name="Rectangle 3"/>
          <p:cNvSpPr>
            <a:spLocks noGrp="1" noChangeArrowheads="1"/>
          </p:cNvSpPr>
          <p:nvPr>
            <p:ph type="body" idx="1"/>
          </p:nvPr>
        </p:nvSpPr>
        <p:spPr>
          <a:xfrm>
            <a:off x="1066800" y="1905000"/>
            <a:ext cx="7620000" cy="3276600"/>
          </a:xfrm>
        </p:spPr>
        <p:txBody>
          <a:bodyPr/>
          <a:lstStyle/>
          <a:p>
            <a:pPr>
              <a:buFontTx/>
              <a:buNone/>
            </a:pPr>
            <a:r>
              <a:rPr lang="en-US" sz="3600">
                <a:latin typeface="Arial" charset="0"/>
                <a:cs typeface="Arial" charset="0"/>
              </a:rPr>
              <a:t>   </a:t>
            </a:r>
            <a:r>
              <a:rPr lang="en-US" sz="2800">
                <a:cs typeface="Arial" charset="0"/>
              </a:rPr>
              <a:t>Usually, financial aid is a combination of different kinds of assistance and called a "financial aid package." The financial aid administrator at the college will put together your financial aid package and tell you if you qualify for special aid such as vocational rehabilitation.</a:t>
            </a:r>
            <a:endParaRPr lang="en-US" sz="2800"/>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8200" y="685800"/>
            <a:ext cx="7848600" cy="762000"/>
          </a:xfrm>
        </p:spPr>
        <p:txBody>
          <a:bodyPr/>
          <a:lstStyle/>
          <a:p>
            <a:r>
              <a:rPr lang="en-US" sz="4800">
                <a:solidFill>
                  <a:srgbClr val="666633"/>
                </a:solidFill>
                <a:cs typeface="Times New Roman" pitchFamily="18" charset="0"/>
              </a:rPr>
              <a:t>Eligibility</a:t>
            </a:r>
            <a:r>
              <a:rPr lang="en-US" sz="4800" b="1">
                <a:solidFill>
                  <a:srgbClr val="800000"/>
                </a:solidFill>
                <a:latin typeface="Arial" charset="0"/>
              </a:rPr>
              <a:t> </a:t>
            </a:r>
          </a:p>
        </p:txBody>
      </p:sp>
      <p:sp>
        <p:nvSpPr>
          <p:cNvPr id="382979" name="Rectangle 3"/>
          <p:cNvSpPr>
            <a:spLocks noGrp="1" noChangeArrowheads="1"/>
          </p:cNvSpPr>
          <p:nvPr>
            <p:ph type="body" idx="1"/>
          </p:nvPr>
        </p:nvSpPr>
        <p:spPr>
          <a:xfrm>
            <a:off x="1066800" y="1905000"/>
            <a:ext cx="7620000" cy="4495800"/>
          </a:xfrm>
        </p:spPr>
        <p:txBody>
          <a:bodyPr/>
          <a:lstStyle/>
          <a:p>
            <a:pPr>
              <a:lnSpc>
                <a:spcPct val="90000"/>
              </a:lnSpc>
              <a:buFontTx/>
              <a:buNone/>
            </a:pPr>
            <a:r>
              <a:rPr lang="en-US" sz="2800">
                <a:latin typeface="Arial" charset="0"/>
              </a:rPr>
              <a:t>   </a:t>
            </a:r>
            <a:r>
              <a:rPr lang="en-US" sz="2800">
                <a:cs typeface="Arial" charset="0"/>
              </a:rPr>
              <a:t>A student's eligibility to receive financial aid is calculated by a process call need analysis. The information you provide on a FAFSA (Free Application for Federal Student Aid) is analyzed according to a formula designated by Congress. This need analysis will determine how much money a student and his family are expected to pay for a college education based on where they live and family circumstances. You can receive a copy of the FAFSA by calling 1-800-4-FED-AID.</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838200" y="457200"/>
            <a:ext cx="7848600" cy="990600"/>
          </a:xfrm>
        </p:spPr>
        <p:txBody>
          <a:bodyPr/>
          <a:lstStyle/>
          <a:p>
            <a:r>
              <a:rPr lang="en-US">
                <a:solidFill>
                  <a:srgbClr val="800000"/>
                </a:solidFill>
                <a:cs typeface="Times New Roman" pitchFamily="18" charset="0"/>
              </a:rPr>
              <a:t>STUDENT FINANCIAL NEED ANALYSIS PROCESS</a:t>
            </a:r>
            <a:r>
              <a:rPr lang="en-US" b="1">
                <a:solidFill>
                  <a:schemeClr val="tx1"/>
                </a:solidFill>
                <a:latin typeface="Arial" charset="0"/>
              </a:rPr>
              <a:t> </a:t>
            </a:r>
          </a:p>
        </p:txBody>
      </p:sp>
      <p:graphicFrame>
        <p:nvGraphicFramePr>
          <p:cNvPr id="385091" name="Group 67"/>
          <p:cNvGraphicFramePr>
            <a:graphicFrameLocks noGrp="1"/>
          </p:cNvGraphicFramePr>
          <p:nvPr/>
        </p:nvGraphicFramePr>
        <p:xfrm>
          <a:off x="1066800" y="1676400"/>
          <a:ext cx="7620000" cy="4724400"/>
        </p:xfrm>
        <a:graphic>
          <a:graphicData uri="http://schemas.openxmlformats.org/drawingml/2006/table">
            <a:tbl>
              <a:tblPr/>
              <a:tblGrid>
                <a:gridCol w="2514600"/>
                <a:gridCol w="2971800"/>
                <a:gridCol w="2133600"/>
              </a:tblGrid>
              <a:tr h="8382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Cost of Education</a:t>
                      </a:r>
                      <a:r>
                        <a:rPr kumimoji="0" lang="en-US" sz="2800" b="0" i="0" u="none" strike="noStrike" cap="none" normalizeH="0" baseline="0" smtClean="0">
                          <a:ln>
                            <a:noFill/>
                          </a:ln>
                          <a:solidFill>
                            <a:schemeClr val="tx1"/>
                          </a:solidFill>
                          <a:effectLst/>
                          <a:latin typeface="Arial" charset="0"/>
                        </a:rPr>
                        <a:t> </a:t>
                      </a:r>
                      <a:r>
                        <a:rPr kumimoji="0" lang="en-US" sz="2800" b="1" i="0" u="none" strike="noStrike" cap="none" normalizeH="0" baseline="0" smtClean="0">
                          <a:ln>
                            <a:noFill/>
                          </a:ln>
                          <a:solidFill>
                            <a:schemeClr val="tx1"/>
                          </a:solidFill>
                          <a:effectLst/>
                          <a:latin typeface="Arial" charset="0"/>
                        </a:rPr>
                        <a:t>MINUS</a:t>
                      </a:r>
                      <a:r>
                        <a:rPr kumimoji="0" lang="en-US" sz="2800" b="0" i="0" u="none" strike="noStrike" cap="none" normalizeH="0" baseline="0" smtClean="0">
                          <a:ln>
                            <a:noFill/>
                          </a:ln>
                          <a:solidFill>
                            <a:schemeClr val="tx1"/>
                          </a:solidFill>
                          <a:effectLst/>
                          <a:latin typeface="Times New Roman" pitchFamily="18" charset="0"/>
                        </a:rPr>
                        <a:t> </a:t>
                      </a:r>
                      <a:r>
                        <a:rPr kumimoji="0" lang="en-US" sz="2800" b="0" i="0" u="none" strike="noStrike" cap="none" normalizeH="0" baseline="0" smtClean="0">
                          <a:ln>
                            <a:noFill/>
                          </a:ln>
                          <a:solidFill>
                            <a:schemeClr val="tx1"/>
                          </a:solidFill>
                          <a:effectLst/>
                          <a:latin typeface="Arial" charset="0"/>
                          <a:cs typeface="Arial" charset="0"/>
                        </a:rPr>
                        <a:t>expected Family Contribution </a:t>
                      </a:r>
                      <a:r>
                        <a:rPr kumimoji="0" lang="en-US" sz="2800" b="1" i="0" u="none" strike="noStrike" cap="none" normalizeH="0" baseline="0" smtClean="0">
                          <a:ln>
                            <a:noFill/>
                          </a:ln>
                          <a:solidFill>
                            <a:schemeClr val="tx1"/>
                          </a:solidFill>
                          <a:effectLst/>
                          <a:latin typeface="Arial" charset="0"/>
                          <a:cs typeface="Arial" charset="0"/>
                        </a:rPr>
                        <a:t>EQUALS</a:t>
                      </a:r>
                      <a:r>
                        <a:rPr kumimoji="0" lang="en-US" sz="2800" b="0" i="0" u="none" strike="noStrike" cap="none" normalizeH="0" baseline="0" smtClean="0">
                          <a:ln>
                            <a:noFill/>
                          </a:ln>
                          <a:solidFill>
                            <a:schemeClr val="tx1"/>
                          </a:solidFill>
                          <a:effectLst/>
                          <a:latin typeface="Arial" charset="0"/>
                          <a:cs typeface="Arial" charset="0"/>
                        </a:rPr>
                        <a:t> Financial Need</a:t>
                      </a:r>
                      <a:r>
                        <a:rPr kumimoji="0" lang="en-U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417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rPr>
                        <a:t>Costs of Education</a:t>
                      </a:r>
                      <a:r>
                        <a:rPr kumimoji="0" lang="en-US" sz="2800" b="0" i="0" u="none" strike="noStrike" cap="none" normalizeH="0" baseline="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rPr>
                        <a:t>Expected Family</a:t>
                      </a:r>
                      <a:br>
                        <a:rPr kumimoji="0" lang="en-US" sz="2800" b="1" i="0" u="none" strike="noStrike" cap="none" normalizeH="0" baseline="0" smtClean="0">
                          <a:ln>
                            <a:noFill/>
                          </a:ln>
                          <a:solidFill>
                            <a:srgbClr val="0000FF"/>
                          </a:solidFill>
                          <a:effectLst/>
                          <a:latin typeface="Arial" charset="0"/>
                          <a:cs typeface="Arial" charset="0"/>
                        </a:rPr>
                      </a:br>
                      <a:r>
                        <a:rPr kumimoji="0" lang="en-US" sz="2800" b="1" i="0" u="none" strike="noStrike" cap="none" normalizeH="0" baseline="0" smtClean="0">
                          <a:ln>
                            <a:noFill/>
                          </a:ln>
                          <a:solidFill>
                            <a:srgbClr val="0000FF"/>
                          </a:solidFill>
                          <a:effectLst/>
                          <a:latin typeface="Arial" charset="0"/>
                          <a:cs typeface="Arial" charset="0"/>
                        </a:rPr>
                        <a:t>Contribution (EFC)</a:t>
                      </a:r>
                      <a:r>
                        <a:rPr kumimoji="0" lang="en-U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rPr>
                        <a:t>Financial Need</a:t>
                      </a:r>
                      <a:r>
                        <a:rPr kumimoji="0" lang="en-US" sz="28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98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Includes costs of tuition, fees,</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room / board</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books, supplies</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transportation.</a:t>
                      </a:r>
                      <a:r>
                        <a:rPr kumimoji="0" lang="en-US" sz="2800" b="0" i="0" u="none" strike="noStrike" cap="none" normalizeH="0" baseline="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Based on the</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financial resources</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of a student and</a:t>
                      </a:r>
                      <a:br>
                        <a:rPr kumimoji="0" lang="en-US" sz="2400" b="0" i="0" u="none" strike="noStrike" cap="none" normalizeH="0" baseline="0" smtClean="0">
                          <a:ln>
                            <a:noFill/>
                          </a:ln>
                          <a:solidFill>
                            <a:schemeClr val="tx1"/>
                          </a:solidFill>
                          <a:effectLst/>
                          <a:latin typeface="Arial" charset="0"/>
                          <a:cs typeface="Arial" charset="0"/>
                        </a:rPr>
                      </a:br>
                      <a:r>
                        <a:rPr kumimoji="0" lang="en-US" sz="2400" b="0" i="0" u="none" strike="noStrike" cap="none" normalizeH="0" baseline="0" smtClean="0">
                          <a:ln>
                            <a:noFill/>
                          </a:ln>
                          <a:solidFill>
                            <a:schemeClr val="tx1"/>
                          </a:solidFill>
                          <a:effectLst/>
                          <a:latin typeface="Arial" charset="0"/>
                          <a:cs typeface="Arial" charset="0"/>
                        </a:rPr>
                        <a:t>his or her family.</a:t>
                      </a:r>
                      <a:r>
                        <a:rPr kumimoji="0" lang="en-US" sz="24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Students can receive up to this amount of need-based financial aid.</a:t>
                      </a:r>
                      <a:r>
                        <a:rPr kumimoji="0" lang="en-US" sz="24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914400" y="609600"/>
            <a:ext cx="7772400" cy="762000"/>
          </a:xfrm>
        </p:spPr>
        <p:txBody>
          <a:bodyPr/>
          <a:lstStyle/>
          <a:p>
            <a:r>
              <a:rPr lang="en-US">
                <a:solidFill>
                  <a:srgbClr val="666633"/>
                </a:solidFill>
              </a:rPr>
              <a:t>Financial Need</a:t>
            </a:r>
            <a:r>
              <a:rPr lang="en-US" sz="4800">
                <a:solidFill>
                  <a:srgbClr val="800000"/>
                </a:solidFill>
              </a:rPr>
              <a:t> </a:t>
            </a:r>
            <a:r>
              <a:rPr lang="en-US">
                <a:solidFill>
                  <a:srgbClr val="666633"/>
                </a:solidFill>
              </a:rPr>
              <a:t>Amount</a:t>
            </a:r>
            <a:endParaRPr lang="en-US" sz="4800">
              <a:solidFill>
                <a:srgbClr val="666633"/>
              </a:solidFill>
            </a:endParaRPr>
          </a:p>
        </p:txBody>
      </p:sp>
      <p:sp>
        <p:nvSpPr>
          <p:cNvPr id="386051" name="Rectangle 3"/>
          <p:cNvSpPr>
            <a:spLocks noGrp="1" noChangeArrowheads="1"/>
          </p:cNvSpPr>
          <p:nvPr>
            <p:ph type="body" idx="1"/>
          </p:nvPr>
        </p:nvSpPr>
        <p:spPr>
          <a:xfrm>
            <a:off x="914400" y="1905000"/>
            <a:ext cx="7772400" cy="4495800"/>
          </a:xfrm>
        </p:spPr>
        <p:txBody>
          <a:bodyPr/>
          <a:lstStyle/>
          <a:p>
            <a:pPr>
              <a:buFontTx/>
              <a:buNone/>
            </a:pPr>
            <a:r>
              <a:rPr lang="en-US" sz="3600">
                <a:latin typeface="Arial" charset="0"/>
                <a:cs typeface="Arial" charset="0"/>
              </a:rPr>
              <a:t>  </a:t>
            </a:r>
            <a:r>
              <a:rPr lang="en-US" sz="2800">
                <a:cs typeface="Arial" charset="0"/>
              </a:rPr>
              <a:t>The financial need amount will be paid through your financial aid package; a combination of grants, scholarships or work/study program. If there are any remaining financial need monies, they will be considered for loans.</a:t>
            </a:r>
            <a:endParaRPr lang="en-US" sz="2800"/>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838200" y="685800"/>
            <a:ext cx="7848600" cy="685800"/>
          </a:xfrm>
        </p:spPr>
        <p:txBody>
          <a:bodyPr/>
          <a:lstStyle/>
          <a:p>
            <a:r>
              <a:rPr lang="en-US">
                <a:solidFill>
                  <a:srgbClr val="666633"/>
                </a:solidFill>
              </a:rPr>
              <a:t>Federal Student Assistance</a:t>
            </a:r>
          </a:p>
        </p:txBody>
      </p:sp>
      <p:sp>
        <p:nvSpPr>
          <p:cNvPr id="387075" name="Rectangle 3"/>
          <p:cNvSpPr>
            <a:spLocks noGrp="1" noChangeArrowheads="1"/>
          </p:cNvSpPr>
          <p:nvPr>
            <p:ph type="body" idx="1"/>
          </p:nvPr>
        </p:nvSpPr>
        <p:spPr>
          <a:xfrm>
            <a:off x="1219200" y="1600200"/>
            <a:ext cx="7391400" cy="4572000"/>
          </a:xfrm>
        </p:spPr>
        <p:txBody>
          <a:bodyPr/>
          <a:lstStyle/>
          <a:p>
            <a:pPr>
              <a:lnSpc>
                <a:spcPct val="90000"/>
              </a:lnSpc>
              <a:buFontTx/>
              <a:buNone/>
            </a:pPr>
            <a:r>
              <a:rPr lang="en-US" sz="2800">
                <a:cs typeface="Arial" charset="0"/>
              </a:rPr>
              <a:t>The federal government is the major source of student assistance programs and requires</a:t>
            </a:r>
            <a:r>
              <a:rPr lang="en-US">
                <a:cs typeface="Arial" charset="0"/>
              </a:rPr>
              <a:t>:</a:t>
            </a:r>
            <a:endParaRPr lang="en-US">
              <a:ea typeface="Arial Unicode MS" pitchFamily="34" charset="-128"/>
              <a:cs typeface="Arial Unicode MS" pitchFamily="34" charset="-128"/>
            </a:endParaRPr>
          </a:p>
          <a:p>
            <a:pPr>
              <a:lnSpc>
                <a:spcPct val="90000"/>
              </a:lnSpc>
              <a:buFont typeface="Monotype Sorts" pitchFamily="2" charset="2"/>
              <a:buChar char="•"/>
            </a:pPr>
            <a:r>
              <a:rPr lang="en-US" sz="2800">
                <a:cs typeface="Arial" charset="0"/>
              </a:rPr>
              <a:t>U.S. citizenship or eligible non-citizen</a:t>
            </a:r>
            <a:r>
              <a:rPr lang="en-US" sz="2800"/>
              <a:t> </a:t>
            </a:r>
          </a:p>
          <a:p>
            <a:pPr>
              <a:lnSpc>
                <a:spcPct val="90000"/>
              </a:lnSpc>
              <a:buFont typeface="Monotype Sorts" pitchFamily="2" charset="2"/>
              <a:buChar char="•"/>
            </a:pPr>
            <a:r>
              <a:rPr lang="en-US" sz="2800">
                <a:cs typeface="Arial" charset="0"/>
              </a:rPr>
              <a:t>if required, registered with Selective Service</a:t>
            </a:r>
            <a:r>
              <a:rPr lang="en-US" sz="2800"/>
              <a:t> </a:t>
            </a:r>
          </a:p>
          <a:p>
            <a:pPr>
              <a:lnSpc>
                <a:spcPct val="90000"/>
              </a:lnSpc>
              <a:buFont typeface="Monotype Sorts" pitchFamily="2" charset="2"/>
              <a:buChar char="•"/>
            </a:pPr>
            <a:r>
              <a:rPr lang="en-US" sz="2800">
                <a:cs typeface="Arial" charset="0"/>
              </a:rPr>
              <a:t>application to a participating college</a:t>
            </a:r>
            <a:r>
              <a:rPr lang="en-US" sz="2800"/>
              <a:t> </a:t>
            </a:r>
          </a:p>
          <a:p>
            <a:pPr>
              <a:lnSpc>
                <a:spcPct val="90000"/>
              </a:lnSpc>
              <a:buFont typeface="Monotype Sorts" pitchFamily="2" charset="2"/>
              <a:buChar char="•"/>
            </a:pPr>
            <a:r>
              <a:rPr lang="en-US" sz="2800">
                <a:cs typeface="Arial" charset="0"/>
              </a:rPr>
              <a:t>working toward a degree or certificate</a:t>
            </a:r>
            <a:r>
              <a:rPr lang="en-US" sz="2800"/>
              <a:t> </a:t>
            </a:r>
          </a:p>
          <a:p>
            <a:pPr>
              <a:lnSpc>
                <a:spcPct val="90000"/>
              </a:lnSpc>
              <a:buFont typeface="Monotype Sorts" pitchFamily="2" charset="2"/>
              <a:buChar char="•"/>
            </a:pPr>
            <a:r>
              <a:rPr lang="en-US" sz="2800">
                <a:cs typeface="Arial" charset="0"/>
              </a:rPr>
              <a:t>making academic progress</a:t>
            </a:r>
            <a:r>
              <a:rPr lang="en-US" sz="2800"/>
              <a:t> </a:t>
            </a:r>
          </a:p>
          <a:p>
            <a:pPr>
              <a:lnSpc>
                <a:spcPct val="90000"/>
              </a:lnSpc>
              <a:buFont typeface="Monotype Sorts" pitchFamily="2" charset="2"/>
              <a:buChar char="•"/>
            </a:pPr>
            <a:r>
              <a:rPr lang="en-US" sz="2800">
                <a:cs typeface="Arial" charset="0"/>
              </a:rPr>
              <a:t>have not defaulted on a Federal educational loan</a:t>
            </a:r>
            <a:r>
              <a:rPr lang="en-US" sz="2800"/>
              <a:t> </a:t>
            </a:r>
          </a:p>
          <a:p>
            <a:pPr>
              <a:lnSpc>
                <a:spcPct val="90000"/>
              </a:lnSpc>
              <a:buFont typeface="Monotype Sorts" pitchFamily="2" charset="2"/>
              <a:buChar char="•"/>
            </a:pPr>
            <a:r>
              <a:rPr lang="en-US" sz="2800">
                <a:cs typeface="Arial" charset="0"/>
              </a:rPr>
              <a:t>have financial need</a:t>
            </a:r>
            <a:endParaRPr lang="en-US" sz="2800"/>
          </a:p>
          <a:p>
            <a:pPr>
              <a:lnSpc>
                <a:spcPct val="90000"/>
              </a:lnSpc>
              <a:buFont typeface="Monotype Sorts" pitchFamily="2" charset="2"/>
              <a:buNone/>
            </a:pPr>
            <a:endParaRPr lang="en-US" sz="280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914400" y="609600"/>
            <a:ext cx="7772400" cy="762000"/>
          </a:xfrm>
        </p:spPr>
        <p:txBody>
          <a:bodyPr/>
          <a:lstStyle/>
          <a:p>
            <a:r>
              <a:rPr lang="en-US" b="1">
                <a:solidFill>
                  <a:srgbClr val="666633"/>
                </a:solidFill>
                <a:cs typeface="Times New Roman" pitchFamily="18" charset="0"/>
              </a:rPr>
              <a:t>Applying</a:t>
            </a:r>
            <a:r>
              <a:rPr lang="en-US" sz="4800" b="1">
                <a:solidFill>
                  <a:srgbClr val="666633"/>
                </a:solidFill>
                <a:cs typeface="Times New Roman" pitchFamily="18" charset="0"/>
              </a:rPr>
              <a:t> For Financial Aid</a:t>
            </a:r>
            <a:r>
              <a:rPr lang="en-US"/>
              <a:t> </a:t>
            </a:r>
          </a:p>
        </p:txBody>
      </p:sp>
      <p:sp>
        <p:nvSpPr>
          <p:cNvPr id="403459" name="Rectangle 3"/>
          <p:cNvSpPr>
            <a:spLocks noGrp="1" noChangeArrowheads="1"/>
          </p:cNvSpPr>
          <p:nvPr>
            <p:ph type="body" idx="1"/>
          </p:nvPr>
        </p:nvSpPr>
        <p:spPr/>
        <p:txBody>
          <a:bodyPr/>
          <a:lstStyle/>
          <a:p>
            <a:pPr>
              <a:buFontTx/>
              <a:buNone/>
            </a:pPr>
            <a:r>
              <a:rPr lang="en-US" dirty="0">
                <a:latin typeface="Arial" charset="0"/>
                <a:cs typeface="Arial" charset="0"/>
              </a:rPr>
              <a:t>   </a:t>
            </a:r>
            <a:r>
              <a:rPr lang="en-US" sz="2800" dirty="0">
                <a:cs typeface="Arial" charset="0"/>
              </a:rPr>
              <a:t>The process of applying for financial aid can be complicated and time consuming. However, you do not need to apply separately to each college you are considering. </a:t>
            </a:r>
          </a:p>
          <a:p>
            <a:pPr>
              <a:buFontTx/>
              <a:buNone/>
            </a:pPr>
            <a:endParaRPr lang="en-US" sz="2800" dirty="0">
              <a:cs typeface="Arial" charset="0"/>
            </a:endParaRPr>
          </a:p>
          <a:p>
            <a:pPr>
              <a:buFontTx/>
              <a:buNone/>
            </a:pPr>
            <a:r>
              <a:rPr lang="en-US" sz="2800" dirty="0">
                <a:cs typeface="Arial" charset="0"/>
              </a:rPr>
              <a:t>   It is important to know </a:t>
            </a:r>
            <a:r>
              <a:rPr lang="en-US" sz="2800" b="1" dirty="0">
                <a:cs typeface="Arial" charset="0"/>
              </a:rPr>
              <a:t>what you have to do, when you have to do it</a:t>
            </a:r>
            <a:r>
              <a:rPr lang="en-US" sz="2800" dirty="0">
                <a:cs typeface="Arial" charset="0"/>
              </a:rPr>
              <a:t> and </a:t>
            </a:r>
            <a:r>
              <a:rPr lang="en-US" sz="2800" b="1" dirty="0">
                <a:cs typeface="Arial" charset="0"/>
              </a:rPr>
              <a:t>how to do it right the first time.</a:t>
            </a:r>
            <a:endParaRPr lang="en-US" sz="2800" dirty="0"/>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1</a:t>
            </a:r>
          </a:p>
        </p:txBody>
      </p:sp>
      <p:sp>
        <p:nvSpPr>
          <p:cNvPr id="404483" name="Rectangle 3"/>
          <p:cNvSpPr>
            <a:spLocks noGrp="1" noChangeArrowheads="1"/>
          </p:cNvSpPr>
          <p:nvPr>
            <p:ph type="body" idx="1"/>
          </p:nvPr>
        </p:nvSpPr>
        <p:spPr>
          <a:xfrm>
            <a:off x="1066800" y="1997075"/>
            <a:ext cx="7620000" cy="3870325"/>
          </a:xfrm>
        </p:spPr>
        <p:txBody>
          <a:bodyPr/>
          <a:lstStyle/>
          <a:p>
            <a:pPr>
              <a:buFontTx/>
              <a:buNone/>
            </a:pPr>
            <a:r>
              <a:rPr lang="en-US">
                <a:latin typeface="Arial" charset="0"/>
                <a:cs typeface="Arial" charset="0"/>
              </a:rPr>
              <a:t>   </a:t>
            </a:r>
            <a:r>
              <a:rPr lang="en-US" sz="2800">
                <a:cs typeface="Arial" charset="0"/>
              </a:rPr>
              <a:t>Apply to all the colleges you have chosen. It is especially important to consult these colleges for the most up-to-date information about their requirements and deadlines.</a:t>
            </a:r>
            <a:endParaRPr lang="en-US" sz="2800"/>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2</a:t>
            </a:r>
          </a:p>
        </p:txBody>
      </p:sp>
      <p:sp>
        <p:nvSpPr>
          <p:cNvPr id="405507" name="Rectangle 3"/>
          <p:cNvSpPr>
            <a:spLocks noGrp="1" noChangeArrowheads="1"/>
          </p:cNvSpPr>
          <p:nvPr>
            <p:ph type="body" idx="1"/>
          </p:nvPr>
        </p:nvSpPr>
        <p:spPr>
          <a:xfrm>
            <a:off x="1066800" y="1905000"/>
            <a:ext cx="7620000" cy="3962400"/>
          </a:xfrm>
        </p:spPr>
        <p:txBody>
          <a:bodyPr/>
          <a:lstStyle/>
          <a:p>
            <a:pPr>
              <a:buFontTx/>
              <a:buNone/>
            </a:pPr>
            <a:r>
              <a:rPr lang="en-US">
                <a:latin typeface="Arial" charset="0"/>
                <a:cs typeface="Arial" charset="0"/>
              </a:rPr>
              <a:t>   </a:t>
            </a:r>
            <a:r>
              <a:rPr lang="en-US" sz="2800">
                <a:cs typeface="Arial" charset="0"/>
              </a:rPr>
              <a:t>At the same time, write to the financial aid office of each college selected and request information about the costs and financial aid. Some colleges have their own financial aid applications. Complete the information on all the required forms and return it to the college by the deadline</a:t>
            </a:r>
            <a:r>
              <a:rPr lang="en-US">
                <a:cs typeface="Arial" charset="0"/>
              </a:rPr>
              <a:t>.</a:t>
            </a:r>
            <a:endParaRPr lang="en-US"/>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66800" y="1295400"/>
            <a:ext cx="6873875" cy="457200"/>
          </a:xfrm>
          <a:prstGeom prst="rect">
            <a:avLst/>
          </a:prstGeom>
          <a:noFill/>
          <a:ln w="9525">
            <a:noFill/>
            <a:miter lim="800000"/>
            <a:headEnd/>
            <a:tailEnd/>
          </a:ln>
        </p:spPr>
        <p:txBody>
          <a:bodyPr>
            <a:spAutoFit/>
          </a:bodyPr>
          <a:lstStyle/>
          <a:p>
            <a:pPr eaLnBrk="0" hangingPunct="0">
              <a:spcBef>
                <a:spcPct val="50000"/>
              </a:spcBef>
            </a:pPr>
            <a:endParaRPr kumimoji="1" lang="en-US">
              <a:solidFill>
                <a:srgbClr val="CC9900"/>
              </a:solidFill>
            </a:endParaRPr>
          </a:p>
        </p:txBody>
      </p:sp>
      <p:sp>
        <p:nvSpPr>
          <p:cNvPr id="5127" name="Text Box 7"/>
          <p:cNvSpPr txBox="1">
            <a:spLocks noChangeArrowheads="1"/>
          </p:cNvSpPr>
          <p:nvPr/>
        </p:nvSpPr>
        <p:spPr bwMode="auto">
          <a:xfrm>
            <a:off x="958850" y="1279525"/>
            <a:ext cx="6950075" cy="549275"/>
          </a:xfrm>
          <a:prstGeom prst="rect">
            <a:avLst/>
          </a:prstGeom>
          <a:noFill/>
          <a:ln w="9525">
            <a:noFill/>
            <a:miter lim="800000"/>
            <a:headEnd/>
            <a:tailEnd/>
          </a:ln>
          <a:effectLst/>
        </p:spPr>
        <p:txBody>
          <a:bodyPr>
            <a:spAutoFit/>
          </a:bodyPr>
          <a:lstStyle/>
          <a:p>
            <a:pPr eaLnBrk="0" hangingPunct="0">
              <a:spcBef>
                <a:spcPct val="50000"/>
              </a:spcBef>
            </a:pPr>
            <a:endParaRPr kumimoji="1" lang="en-US" sz="3000">
              <a:latin typeface="Tahoma" pitchFamily="34" charset="0"/>
            </a:endParaRPr>
          </a:p>
        </p:txBody>
      </p:sp>
      <p:sp>
        <p:nvSpPr>
          <p:cNvPr id="5134" name="Rectangle 14"/>
          <p:cNvSpPr>
            <a:spLocks noGrp="1" noChangeArrowheads="1"/>
          </p:cNvSpPr>
          <p:nvPr>
            <p:ph type="title"/>
          </p:nvPr>
        </p:nvSpPr>
        <p:spPr>
          <a:xfrm>
            <a:off x="990600" y="609600"/>
            <a:ext cx="7696200" cy="762000"/>
          </a:xfrm>
        </p:spPr>
        <p:txBody>
          <a:bodyPr/>
          <a:lstStyle/>
          <a:p>
            <a:r>
              <a:rPr lang="en-US" sz="4800">
                <a:solidFill>
                  <a:srgbClr val="990033"/>
                </a:solidFill>
              </a:rPr>
              <a:t>INTRODUCTION</a:t>
            </a:r>
            <a:endParaRPr lang="en-US">
              <a:solidFill>
                <a:srgbClr val="990033"/>
              </a:solidFill>
            </a:endParaRPr>
          </a:p>
        </p:txBody>
      </p:sp>
      <p:sp>
        <p:nvSpPr>
          <p:cNvPr id="5135" name="Rectangle 15"/>
          <p:cNvSpPr>
            <a:spLocks noGrp="1" noChangeArrowheads="1"/>
          </p:cNvSpPr>
          <p:nvPr>
            <p:ph type="body" idx="1"/>
          </p:nvPr>
        </p:nvSpPr>
        <p:spPr>
          <a:xfrm>
            <a:off x="1066800" y="1752600"/>
            <a:ext cx="7543800" cy="4114800"/>
          </a:xfrm>
        </p:spPr>
        <p:txBody>
          <a:bodyPr/>
          <a:lstStyle/>
          <a:p>
            <a:pPr>
              <a:buFontTx/>
              <a:buNone/>
            </a:pPr>
            <a:r>
              <a:rPr lang="en-US"/>
              <a:t>	</a:t>
            </a:r>
          </a:p>
          <a:p>
            <a:pPr>
              <a:buFontTx/>
              <a:buNone/>
            </a:pPr>
            <a:r>
              <a:rPr lang="en-US"/>
              <a:t>   </a:t>
            </a:r>
            <a:r>
              <a:rPr lang="en-US" sz="2800"/>
              <a:t>This mini-lesson includes learning objectives, background information, discussion questions, an activity, and sources of additional information.</a:t>
            </a:r>
          </a:p>
          <a:p>
            <a:endParaRPr lang="en-US" sz="2800"/>
          </a:p>
          <a:p>
            <a:endParaRPr lang="en-US">
              <a:latin typeface="Arial" charset="0"/>
            </a:endParaRPr>
          </a:p>
          <a:p>
            <a:pPr lvl="2"/>
            <a:endParaRPr lang="en-US"/>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3</a:t>
            </a:r>
          </a:p>
        </p:txBody>
      </p:sp>
      <p:sp>
        <p:nvSpPr>
          <p:cNvPr id="406531" name="Rectangle 3"/>
          <p:cNvSpPr>
            <a:spLocks noGrp="1" noChangeArrowheads="1"/>
          </p:cNvSpPr>
          <p:nvPr>
            <p:ph type="body" idx="1"/>
          </p:nvPr>
        </p:nvSpPr>
        <p:spPr>
          <a:xfrm>
            <a:off x="762000" y="1676400"/>
            <a:ext cx="8001000" cy="4876800"/>
          </a:xfrm>
        </p:spPr>
        <p:txBody>
          <a:bodyPr/>
          <a:lstStyle/>
          <a:p>
            <a:pPr>
              <a:lnSpc>
                <a:spcPct val="90000"/>
              </a:lnSpc>
              <a:buFontTx/>
              <a:buNone/>
            </a:pPr>
            <a:r>
              <a:rPr lang="en-US" sz="2800">
                <a:latin typeface="Arial" charset="0"/>
                <a:cs typeface="Arial" charset="0"/>
              </a:rPr>
              <a:t>   </a:t>
            </a:r>
            <a:r>
              <a:rPr lang="en-US" sz="2800">
                <a:cs typeface="Arial" charset="0"/>
              </a:rPr>
              <a:t>Fill in the FAFSA application with your parent. The information needed to determine your financial need will come from the previous year's income taxes. The FAFSA also asks for you to list up to six schools that the U.S. Department of Education will automatically send your application data. You can give permission for your application data to be sent to your state's financial aid program for considera-tion as well. Read the instructions carefully and gather all your financial records before you start to complete the forms. All the forms must be filled in completely, accurately, and legibly.</a:t>
            </a:r>
            <a:endParaRPr lang="en-US" sz="2800"/>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4</a:t>
            </a:r>
          </a:p>
        </p:txBody>
      </p:sp>
      <p:sp>
        <p:nvSpPr>
          <p:cNvPr id="407555" name="Rectangle 3"/>
          <p:cNvSpPr>
            <a:spLocks noGrp="1" noChangeArrowheads="1"/>
          </p:cNvSpPr>
          <p:nvPr>
            <p:ph type="body" idx="1"/>
          </p:nvPr>
        </p:nvSpPr>
        <p:spPr/>
        <p:txBody>
          <a:bodyPr/>
          <a:lstStyle/>
          <a:p>
            <a:pPr>
              <a:buFontTx/>
              <a:buNone/>
            </a:pPr>
            <a:r>
              <a:rPr lang="en-US">
                <a:latin typeface="Arial" charset="0"/>
                <a:cs typeface="Arial" charset="0"/>
              </a:rPr>
              <a:t>   </a:t>
            </a:r>
            <a:r>
              <a:rPr lang="en-US" sz="2800">
                <a:cs typeface="Arial" charset="0"/>
              </a:rPr>
              <a:t>Mail the completed the FAFSA form to the address on the form. There is no fee to have the FAFSA processed. The Federal government is responsible for all the costs of determining your eligibility.</a:t>
            </a:r>
            <a:endParaRPr lang="en-US" sz="2800"/>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5</a:t>
            </a:r>
          </a:p>
        </p:txBody>
      </p:sp>
      <p:sp>
        <p:nvSpPr>
          <p:cNvPr id="408579" name="Rectangle 3"/>
          <p:cNvSpPr>
            <a:spLocks noGrp="1" noChangeArrowheads="1"/>
          </p:cNvSpPr>
          <p:nvPr>
            <p:ph type="body" idx="1"/>
          </p:nvPr>
        </p:nvSpPr>
        <p:spPr>
          <a:xfrm>
            <a:off x="762000" y="1752600"/>
            <a:ext cx="8001000" cy="4800600"/>
          </a:xfrm>
        </p:spPr>
        <p:txBody>
          <a:bodyPr/>
          <a:lstStyle/>
          <a:p>
            <a:pPr>
              <a:buFontTx/>
              <a:buNone/>
            </a:pPr>
            <a:r>
              <a:rPr lang="en-US">
                <a:latin typeface="Arial" charset="0"/>
                <a:cs typeface="Arial" charset="0"/>
              </a:rPr>
              <a:t>   </a:t>
            </a:r>
            <a:r>
              <a:rPr lang="en-US" sz="2800">
                <a:cs typeface="Arial" charset="0"/>
              </a:rPr>
              <a:t>Check with each college's student aid office to verify that you have completed all the required forms. Some colleges either prefer or require specific forms, others accept any one of several forms. Generally, you will only have to complete the one need analysis form, but confirm with each college that they do not also have their own separate financial aid forms. Make sure you have all the documents in by the deadlines.</a:t>
            </a:r>
            <a:endParaRPr lang="en-US" sz="2800"/>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6</a:t>
            </a:r>
          </a:p>
        </p:txBody>
      </p:sp>
      <p:sp>
        <p:nvSpPr>
          <p:cNvPr id="409603" name="Rectangle 3"/>
          <p:cNvSpPr>
            <a:spLocks noGrp="1" noChangeArrowheads="1"/>
          </p:cNvSpPr>
          <p:nvPr>
            <p:ph type="body" idx="1"/>
          </p:nvPr>
        </p:nvSpPr>
        <p:spPr>
          <a:xfrm>
            <a:off x="762000" y="1885950"/>
            <a:ext cx="8077200" cy="4438650"/>
          </a:xfrm>
        </p:spPr>
        <p:txBody>
          <a:bodyPr/>
          <a:lstStyle/>
          <a:p>
            <a:pPr>
              <a:buFontTx/>
              <a:buNone/>
            </a:pPr>
            <a:r>
              <a:rPr lang="en-US">
                <a:latin typeface="Arial" charset="0"/>
                <a:cs typeface="Arial" charset="0"/>
              </a:rPr>
              <a:t>   </a:t>
            </a:r>
            <a:r>
              <a:rPr lang="en-US" sz="2800">
                <a:cs typeface="Arial" charset="0"/>
              </a:rPr>
              <a:t>You may receive one or two supplements included with the FAFSA. One could be a </a:t>
            </a:r>
            <a:r>
              <a:rPr lang="en-US" sz="2800" i="1">
                <a:cs typeface="Arial" charset="0"/>
              </a:rPr>
              <a:t>state supplement</a:t>
            </a:r>
            <a:r>
              <a:rPr lang="en-US" sz="2800">
                <a:cs typeface="Arial" charset="0"/>
              </a:rPr>
              <a:t>, that will request financial information about you if you want to be considered for scholarships or grants from your state. The other form is a </a:t>
            </a:r>
            <a:r>
              <a:rPr lang="en-US" sz="2800" i="1">
                <a:cs typeface="Arial" charset="0"/>
              </a:rPr>
              <a:t>College Questions Form</a:t>
            </a:r>
            <a:r>
              <a:rPr lang="en-US" sz="2800">
                <a:cs typeface="Arial" charset="0"/>
              </a:rPr>
              <a:t> to obtain additional financial information if you want to be considered for non-federal funds from your college. There can be a small charge for processing either supplement.</a:t>
            </a:r>
            <a:endParaRPr lang="en-US" sz="2800"/>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914400" y="609600"/>
            <a:ext cx="7696200" cy="762000"/>
          </a:xfrm>
        </p:spPr>
        <p:txBody>
          <a:bodyPr/>
          <a:lstStyle/>
          <a:p>
            <a:r>
              <a:rPr lang="en-US">
                <a:solidFill>
                  <a:schemeClr val="tx1"/>
                </a:solidFill>
                <a:cs typeface="Times New Roman" pitchFamily="18" charset="0"/>
              </a:rPr>
              <a:t>Step 7</a:t>
            </a:r>
          </a:p>
        </p:txBody>
      </p:sp>
      <p:sp>
        <p:nvSpPr>
          <p:cNvPr id="410627" name="Rectangle 3"/>
          <p:cNvSpPr>
            <a:spLocks noGrp="1" noChangeArrowheads="1"/>
          </p:cNvSpPr>
          <p:nvPr>
            <p:ph type="body" idx="1"/>
          </p:nvPr>
        </p:nvSpPr>
        <p:spPr>
          <a:xfrm>
            <a:off x="1066800" y="1600200"/>
            <a:ext cx="7620000" cy="4953000"/>
          </a:xfrm>
        </p:spPr>
        <p:txBody>
          <a:bodyPr/>
          <a:lstStyle/>
          <a:p>
            <a:pPr>
              <a:lnSpc>
                <a:spcPct val="90000"/>
              </a:lnSpc>
              <a:buFontTx/>
              <a:buNone/>
            </a:pPr>
            <a:r>
              <a:rPr lang="en-US" sz="2800">
                <a:latin typeface="Arial" charset="0"/>
                <a:cs typeface="Arial" charset="0"/>
              </a:rPr>
              <a:t>    </a:t>
            </a:r>
            <a:r>
              <a:rPr lang="en-US" sz="2800">
                <a:cs typeface="Arial" charset="0"/>
              </a:rPr>
              <a:t>Within a month you will receive you SAR (Student Aid Report). Carefully review the document. If there are errors, you should make the corrections on the special page provided and mail it back to your processor. A revised SAR will be mailed to you. The SAR will also give you information about your eligibility for federal student aid. Keep this document because you will need to give it to your selected college in order to receive federal aid. All the information on your FAFSA is confidential, only the student aid offices at the colleges you designate will have access to the information.</a:t>
            </a:r>
            <a:endParaRPr lang="en-US" sz="2800"/>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838200" y="609600"/>
            <a:ext cx="7848600" cy="762000"/>
          </a:xfrm>
        </p:spPr>
        <p:txBody>
          <a:bodyPr/>
          <a:lstStyle/>
          <a:p>
            <a:r>
              <a:rPr lang="en-US">
                <a:solidFill>
                  <a:schemeClr val="tx1"/>
                </a:solidFill>
                <a:cs typeface="Times New Roman" pitchFamily="18" charset="0"/>
              </a:rPr>
              <a:t>Step 8</a:t>
            </a:r>
          </a:p>
        </p:txBody>
      </p:sp>
      <p:sp>
        <p:nvSpPr>
          <p:cNvPr id="411651" name="Rectangle 3"/>
          <p:cNvSpPr>
            <a:spLocks noGrp="1" noChangeArrowheads="1"/>
          </p:cNvSpPr>
          <p:nvPr>
            <p:ph type="body" idx="1"/>
          </p:nvPr>
        </p:nvSpPr>
        <p:spPr>
          <a:xfrm>
            <a:off x="990600" y="1885950"/>
            <a:ext cx="7645400" cy="4171950"/>
          </a:xfrm>
        </p:spPr>
        <p:txBody>
          <a:bodyPr/>
          <a:lstStyle/>
          <a:p>
            <a:pPr>
              <a:buFontTx/>
              <a:buNone/>
            </a:pPr>
            <a:r>
              <a:rPr lang="en-US">
                <a:latin typeface="Arial" charset="0"/>
                <a:cs typeface="Arial" charset="0"/>
              </a:rPr>
              <a:t>   </a:t>
            </a:r>
            <a:r>
              <a:rPr lang="en-US" sz="2800">
                <a:cs typeface="Arial" charset="0"/>
              </a:rPr>
              <a:t>After the SAR, you will receive a </a:t>
            </a:r>
            <a:r>
              <a:rPr lang="en-US" sz="2800" i="1">
                <a:cs typeface="Arial" charset="0"/>
              </a:rPr>
              <a:t>Financial Aid Award Statement</a:t>
            </a:r>
            <a:r>
              <a:rPr lang="en-US" sz="2800">
                <a:cs typeface="Arial" charset="0"/>
              </a:rPr>
              <a:t> from the college of your choice. You should keep this statement for your records or use it to reduce your aid or decline aid from that college. If your application was chosen for </a:t>
            </a:r>
            <a:r>
              <a:rPr lang="en-US" sz="2800" i="1">
                <a:cs typeface="Arial" charset="0"/>
              </a:rPr>
              <a:t>verification</a:t>
            </a:r>
            <a:r>
              <a:rPr lang="en-US" sz="2800">
                <a:cs typeface="Arial" charset="0"/>
              </a:rPr>
              <a:t>, read the verification information and follow through with the instructions.</a:t>
            </a:r>
            <a:r>
              <a:rPr lang="en-US"/>
              <a:t> </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838200" y="685800"/>
            <a:ext cx="7848600" cy="609600"/>
          </a:xfrm>
        </p:spPr>
        <p:txBody>
          <a:bodyPr/>
          <a:lstStyle/>
          <a:p>
            <a:r>
              <a:rPr lang="en-US">
                <a:solidFill>
                  <a:schemeClr val="tx1"/>
                </a:solidFill>
                <a:cs typeface="Times New Roman" pitchFamily="18" charset="0"/>
              </a:rPr>
              <a:t>Step 9</a:t>
            </a:r>
          </a:p>
        </p:txBody>
      </p:sp>
      <p:sp>
        <p:nvSpPr>
          <p:cNvPr id="412675" name="Rectangle 3"/>
          <p:cNvSpPr>
            <a:spLocks noGrp="1" noChangeArrowheads="1"/>
          </p:cNvSpPr>
          <p:nvPr>
            <p:ph type="body" idx="1"/>
          </p:nvPr>
        </p:nvSpPr>
        <p:spPr>
          <a:xfrm>
            <a:off x="1371600" y="1885950"/>
            <a:ext cx="7264400" cy="4171950"/>
          </a:xfrm>
        </p:spPr>
        <p:txBody>
          <a:bodyPr/>
          <a:lstStyle/>
          <a:p>
            <a:pPr>
              <a:buFontTx/>
              <a:buNone/>
            </a:pPr>
            <a:r>
              <a:rPr lang="en-US">
                <a:latin typeface="Arial" charset="0"/>
                <a:cs typeface="Arial" charset="0"/>
              </a:rPr>
              <a:t>   </a:t>
            </a:r>
            <a:r>
              <a:rPr lang="en-US" sz="2800">
                <a:cs typeface="Arial" charset="0"/>
              </a:rPr>
              <a:t>You can expect the financial aid usually to be credited to your account within two weeks of the approval or completion of verification process. Start a financial aid file to keep all the records together and to make it easier to reapply for financial aid in the future.</a:t>
            </a:r>
            <a:endParaRPr lang="en-US" sz="2800">
              <a:ea typeface="Arial Unicode MS" pitchFamily="34" charset="-128"/>
              <a:cs typeface="Arial Unicode MS" pitchFamily="34" charset="-128"/>
            </a:endParaRPr>
          </a:p>
          <a:p>
            <a:pPr>
              <a:buFontTx/>
              <a:buNone/>
            </a:pPr>
            <a:endParaRPr lang="en-US" sz="2800"/>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838200" y="533400"/>
            <a:ext cx="7848600" cy="838200"/>
          </a:xfrm>
        </p:spPr>
        <p:txBody>
          <a:bodyPr/>
          <a:lstStyle/>
          <a:p>
            <a:r>
              <a:rPr lang="en-US">
                <a:solidFill>
                  <a:srgbClr val="666633"/>
                </a:solidFill>
                <a:cs typeface="Times New Roman" pitchFamily="18" charset="0"/>
              </a:rPr>
              <a:t>Federal Student Aid Information Center</a:t>
            </a:r>
            <a:r>
              <a:rPr lang="en-US"/>
              <a:t> </a:t>
            </a:r>
          </a:p>
        </p:txBody>
      </p:sp>
      <p:sp>
        <p:nvSpPr>
          <p:cNvPr id="413699" name="Rectangle 3"/>
          <p:cNvSpPr>
            <a:spLocks noGrp="1" noChangeArrowheads="1"/>
          </p:cNvSpPr>
          <p:nvPr>
            <p:ph type="body" idx="1"/>
          </p:nvPr>
        </p:nvSpPr>
        <p:spPr>
          <a:xfrm>
            <a:off x="1447800" y="1885950"/>
            <a:ext cx="7188200" cy="4171950"/>
          </a:xfrm>
        </p:spPr>
        <p:txBody>
          <a:bodyPr/>
          <a:lstStyle/>
          <a:p>
            <a:pPr>
              <a:buFontTx/>
              <a:buNone/>
            </a:pPr>
            <a:r>
              <a:rPr lang="en-US">
                <a:latin typeface="Arial" charset="0"/>
                <a:cs typeface="Arial" charset="0"/>
              </a:rPr>
              <a:t>   </a:t>
            </a:r>
            <a:r>
              <a:rPr lang="en-US" sz="2800">
                <a:cs typeface="Arial" charset="0"/>
              </a:rPr>
              <a:t>If you have questions about federal student aid, you can call the Federal Student Aid Information Center at 1-800-4-FED AID (1-800-433-3243) between 9 a.m. and 8 p.m., Monday through Friday. </a:t>
            </a:r>
            <a:endParaRPr lang="en-US" sz="2800"/>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914400" y="609600"/>
            <a:ext cx="7772400" cy="762000"/>
          </a:xfrm>
        </p:spPr>
        <p:txBody>
          <a:bodyPr/>
          <a:lstStyle/>
          <a:p>
            <a:r>
              <a:rPr lang="en-US">
                <a:solidFill>
                  <a:schemeClr val="tx1"/>
                </a:solidFill>
                <a:cs typeface="Times New Roman" pitchFamily="18" charset="0"/>
              </a:rPr>
              <a:t>Information Center</a:t>
            </a:r>
          </a:p>
        </p:txBody>
      </p:sp>
      <p:sp>
        <p:nvSpPr>
          <p:cNvPr id="414723" name="Rectangle 3"/>
          <p:cNvSpPr>
            <a:spLocks noGrp="1" noChangeArrowheads="1"/>
          </p:cNvSpPr>
          <p:nvPr>
            <p:ph type="body" idx="1"/>
          </p:nvPr>
        </p:nvSpPr>
        <p:spPr>
          <a:xfrm>
            <a:off x="1143000" y="1752600"/>
            <a:ext cx="7493000" cy="4819650"/>
          </a:xfrm>
        </p:spPr>
        <p:txBody>
          <a:bodyPr/>
          <a:lstStyle/>
          <a:p>
            <a:pPr>
              <a:lnSpc>
                <a:spcPct val="90000"/>
              </a:lnSpc>
              <a:buFontTx/>
              <a:buNone/>
            </a:pPr>
            <a:r>
              <a:rPr lang="en-US" sz="2800">
                <a:cs typeface="Arial" charset="0"/>
              </a:rPr>
              <a:t>The Information Center will:</a:t>
            </a:r>
            <a:br>
              <a:rPr lang="en-US" sz="2800">
                <a:cs typeface="Arial" charset="0"/>
              </a:rPr>
            </a:br>
            <a:endParaRPr lang="en-US" sz="1800">
              <a:cs typeface="Arial" charset="0"/>
            </a:endParaRPr>
          </a:p>
          <a:p>
            <a:pPr>
              <a:lnSpc>
                <a:spcPct val="90000"/>
              </a:lnSpc>
            </a:pPr>
            <a:r>
              <a:rPr lang="en-US" sz="2800">
                <a:cs typeface="Arial" charset="0"/>
              </a:rPr>
              <a:t>answer questions about the FAFSA form</a:t>
            </a:r>
            <a:r>
              <a:rPr lang="en-US" sz="2800">
                <a:ea typeface="Arial Unicode MS" pitchFamily="34" charset="-128"/>
                <a:cs typeface="Arial Unicode MS" pitchFamily="34" charset="-128"/>
              </a:rPr>
              <a:t> </a:t>
            </a:r>
            <a:br>
              <a:rPr lang="en-US" sz="2800">
                <a:ea typeface="Arial Unicode MS" pitchFamily="34" charset="-128"/>
                <a:cs typeface="Arial Unicode MS" pitchFamily="34" charset="-128"/>
              </a:rPr>
            </a:br>
            <a:endParaRPr lang="en-US" sz="1400">
              <a:ea typeface="Arial Unicode MS" pitchFamily="34" charset="-128"/>
              <a:cs typeface="Arial Unicode MS" pitchFamily="34" charset="-128"/>
            </a:endParaRPr>
          </a:p>
          <a:p>
            <a:pPr>
              <a:lnSpc>
                <a:spcPct val="90000"/>
              </a:lnSpc>
            </a:pPr>
            <a:r>
              <a:rPr lang="en-US" sz="2800">
                <a:cs typeface="Arial" charset="0"/>
              </a:rPr>
              <a:t>give information about colleges participation in the federal student aid programs</a:t>
            </a:r>
            <a:r>
              <a:rPr lang="en-US" sz="2800">
                <a:cs typeface="Times New Roman" pitchFamily="18" charset="0"/>
              </a:rPr>
              <a:t> </a:t>
            </a:r>
            <a:br>
              <a:rPr lang="en-US" sz="2800">
                <a:cs typeface="Times New Roman" pitchFamily="18" charset="0"/>
              </a:rPr>
            </a:br>
            <a:endParaRPr lang="en-US" sz="1800">
              <a:cs typeface="Times New Roman" pitchFamily="18" charset="0"/>
            </a:endParaRPr>
          </a:p>
          <a:p>
            <a:pPr>
              <a:lnSpc>
                <a:spcPct val="90000"/>
              </a:lnSpc>
            </a:pPr>
            <a:r>
              <a:rPr lang="en-US" sz="2800">
                <a:cs typeface="Arial" charset="0"/>
              </a:rPr>
              <a:t>send federal student aid publications</a:t>
            </a:r>
            <a:br>
              <a:rPr lang="en-US" sz="2800">
                <a:cs typeface="Arial" charset="0"/>
              </a:rPr>
            </a:br>
            <a:r>
              <a:rPr lang="en-US" sz="1800">
                <a:cs typeface="Times New Roman" pitchFamily="18" charset="0"/>
              </a:rPr>
              <a:t> </a:t>
            </a:r>
          </a:p>
          <a:p>
            <a:pPr>
              <a:lnSpc>
                <a:spcPct val="90000"/>
              </a:lnSpc>
            </a:pPr>
            <a:r>
              <a:rPr lang="en-US" sz="2800">
                <a:cs typeface="Arial" charset="0"/>
              </a:rPr>
              <a:t>explain federal student aid requirements</a:t>
            </a:r>
            <a:r>
              <a:rPr lang="en-US" sz="2800">
                <a:cs typeface="Times New Roman" pitchFamily="18" charset="0"/>
              </a:rPr>
              <a:t> </a:t>
            </a:r>
            <a:br>
              <a:rPr lang="en-US" sz="2800">
                <a:cs typeface="Times New Roman" pitchFamily="18" charset="0"/>
              </a:rPr>
            </a:br>
            <a:endParaRPr lang="en-US" sz="1800">
              <a:cs typeface="Times New Roman" pitchFamily="18" charset="0"/>
            </a:endParaRPr>
          </a:p>
          <a:p>
            <a:pPr>
              <a:lnSpc>
                <a:spcPct val="90000"/>
              </a:lnSpc>
            </a:pPr>
            <a:r>
              <a:rPr lang="en-US" sz="2800">
                <a:cs typeface="Arial" charset="0"/>
              </a:rPr>
              <a:t>untangle the process of determining financial need</a:t>
            </a:r>
            <a:r>
              <a:rPr lang="en-US" sz="2800">
                <a:cs typeface="Times New Roman" pitchFamily="18" charset="0"/>
              </a:rPr>
              <a:t> </a:t>
            </a:r>
            <a:endParaRPr lang="en-US" sz="2800"/>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838200" y="609600"/>
            <a:ext cx="7924800" cy="762000"/>
          </a:xfrm>
        </p:spPr>
        <p:txBody>
          <a:bodyPr/>
          <a:lstStyle/>
          <a:p>
            <a:r>
              <a:rPr lang="en-US">
                <a:solidFill>
                  <a:srgbClr val="990033"/>
                </a:solidFill>
                <a:ea typeface="Arial Unicode MS" pitchFamily="34" charset="-128"/>
                <a:cs typeface="Arial Unicode MS" pitchFamily="34" charset="-128"/>
              </a:rPr>
              <a:t>SOURCES OF FINANCIAL AID</a:t>
            </a:r>
          </a:p>
        </p:txBody>
      </p:sp>
      <p:sp>
        <p:nvSpPr>
          <p:cNvPr id="415747" name="Rectangle 3"/>
          <p:cNvSpPr>
            <a:spLocks noGrp="1" noChangeArrowheads="1"/>
          </p:cNvSpPr>
          <p:nvPr>
            <p:ph type="body" idx="1"/>
          </p:nvPr>
        </p:nvSpPr>
        <p:spPr>
          <a:xfrm>
            <a:off x="1371600" y="1885950"/>
            <a:ext cx="7239000" cy="4667250"/>
          </a:xfrm>
        </p:spPr>
        <p:txBody>
          <a:bodyPr/>
          <a:lstStyle/>
          <a:p>
            <a:pPr>
              <a:buFontTx/>
              <a:buNone/>
            </a:pPr>
            <a:r>
              <a:rPr lang="en-US" sz="4000">
                <a:latin typeface="Arial" charset="0"/>
                <a:cs typeface="Arial" charset="0"/>
              </a:rPr>
              <a:t>  </a:t>
            </a:r>
            <a:r>
              <a:rPr lang="en-US" sz="2800">
                <a:cs typeface="Arial" charset="0"/>
              </a:rPr>
              <a:t>Federal programs supply the majority of student aid available. You can apply for financial aid from the following sources:</a:t>
            </a:r>
          </a:p>
          <a:p>
            <a:pPr>
              <a:buFontTx/>
              <a:buNone/>
            </a:pPr>
            <a:endParaRPr lang="en-US" sz="900">
              <a:cs typeface="Arial" charset="0"/>
            </a:endParaRPr>
          </a:p>
          <a:p>
            <a:pPr>
              <a:buFontTx/>
              <a:buNone/>
            </a:pPr>
            <a:r>
              <a:rPr lang="en-US" sz="2800">
                <a:cs typeface="Arial" charset="0"/>
              </a:rPr>
              <a:t>    Federal Pell Grant                         State Aid</a:t>
            </a:r>
          </a:p>
          <a:p>
            <a:pPr>
              <a:buFontTx/>
              <a:buNone/>
            </a:pPr>
            <a:r>
              <a:rPr lang="en-US" sz="2800">
                <a:cs typeface="Arial" charset="0"/>
              </a:rPr>
              <a:t>    SEOG                                            PLUS</a:t>
            </a:r>
          </a:p>
          <a:p>
            <a:pPr>
              <a:buFontTx/>
              <a:buNone/>
            </a:pPr>
            <a:r>
              <a:rPr lang="en-US" sz="2800">
                <a:cs typeface="Arial" charset="0"/>
              </a:rPr>
              <a:t>    Federal Perkins Loan                    Ameri-Corps</a:t>
            </a:r>
          </a:p>
          <a:p>
            <a:pPr>
              <a:buFontTx/>
              <a:buNone/>
            </a:pPr>
            <a:r>
              <a:rPr lang="en-US" sz="2800">
                <a:cs typeface="Arial" charset="0"/>
              </a:rPr>
              <a:t>    Federal Subsidized Stafford Loan</a:t>
            </a:r>
          </a:p>
          <a:p>
            <a:pPr>
              <a:buFontTx/>
              <a:buNone/>
            </a:pPr>
            <a:r>
              <a:rPr lang="en-US" sz="2800">
                <a:cs typeface="Arial" charset="0"/>
              </a:rPr>
              <a:t>    Federal Work Study</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914400" y="533400"/>
            <a:ext cx="7772400" cy="838200"/>
          </a:xfrm>
        </p:spPr>
        <p:txBody>
          <a:bodyPr/>
          <a:lstStyle/>
          <a:p>
            <a:r>
              <a:rPr lang="en-US" sz="4800">
                <a:solidFill>
                  <a:srgbClr val="800000"/>
                </a:solidFill>
              </a:rPr>
              <a:t>OBJECTIVES</a:t>
            </a:r>
          </a:p>
        </p:txBody>
      </p:sp>
      <p:sp>
        <p:nvSpPr>
          <p:cNvPr id="290819" name="Rectangle 3"/>
          <p:cNvSpPr>
            <a:spLocks noGrp="1" noChangeArrowheads="1"/>
          </p:cNvSpPr>
          <p:nvPr>
            <p:ph type="body" idx="1"/>
          </p:nvPr>
        </p:nvSpPr>
        <p:spPr>
          <a:xfrm>
            <a:off x="1208088" y="1828800"/>
            <a:ext cx="7478712" cy="4038600"/>
          </a:xfrm>
        </p:spPr>
        <p:txBody>
          <a:bodyPr/>
          <a:lstStyle/>
          <a:p>
            <a:pPr>
              <a:buFontTx/>
              <a:buNone/>
            </a:pPr>
            <a:r>
              <a:rPr lang="en-US" sz="2800"/>
              <a:t>Learners will:</a:t>
            </a:r>
            <a:br>
              <a:rPr lang="en-US" sz="2800"/>
            </a:br>
            <a:endParaRPr lang="en-US" sz="2800"/>
          </a:p>
          <a:p>
            <a:r>
              <a:rPr lang="en-US" sz="2800"/>
              <a:t>list and describe the types financial aid </a:t>
            </a:r>
            <a:br>
              <a:rPr lang="en-US" sz="2800"/>
            </a:br>
            <a:endParaRPr lang="en-US" sz="2800"/>
          </a:p>
          <a:p>
            <a:r>
              <a:rPr lang="en-US" sz="2800">
                <a:cs typeface="Times New Roman" pitchFamily="18" charset="0"/>
              </a:rPr>
              <a:t>review the financial aid process</a:t>
            </a:r>
            <a:r>
              <a:rPr lang="en-US" sz="2800"/>
              <a:t> </a:t>
            </a:r>
            <a:br>
              <a:rPr lang="en-US" sz="2800"/>
            </a:br>
            <a:endParaRPr lang="en-US" sz="2800"/>
          </a:p>
          <a:p>
            <a:r>
              <a:rPr lang="en-US" sz="2800">
                <a:cs typeface="Times New Roman" pitchFamily="18" charset="0"/>
              </a:rPr>
              <a:t>identify the major sources of financial aid</a:t>
            </a:r>
            <a:r>
              <a:rPr lang="en-US" sz="2800"/>
              <a:t> </a:t>
            </a:r>
          </a:p>
        </p:txBody>
      </p:sp>
    </p:spTree>
  </p:cSld>
  <p:clrMapOvr>
    <a:masterClrMapping/>
  </p:clrMapOvr>
  <p:transition>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1026"/>
          <p:cNvSpPr>
            <a:spLocks noGrp="1" noChangeArrowheads="1"/>
          </p:cNvSpPr>
          <p:nvPr>
            <p:ph type="title"/>
          </p:nvPr>
        </p:nvSpPr>
        <p:spPr>
          <a:xfrm>
            <a:off x="838200" y="609600"/>
            <a:ext cx="7848600" cy="762000"/>
          </a:xfrm>
        </p:spPr>
        <p:txBody>
          <a:bodyPr/>
          <a:lstStyle/>
          <a:p>
            <a:r>
              <a:rPr lang="en-US" sz="4800">
                <a:solidFill>
                  <a:srgbClr val="0000FF"/>
                </a:solidFill>
                <a:cs typeface="Arial" charset="0"/>
              </a:rPr>
              <a:t>  </a:t>
            </a:r>
            <a:r>
              <a:rPr lang="en-US">
                <a:solidFill>
                  <a:srgbClr val="666633"/>
                </a:solidFill>
                <a:cs typeface="Arial" charset="0"/>
              </a:rPr>
              <a:t>Federal Pell Grant</a:t>
            </a:r>
          </a:p>
        </p:txBody>
      </p:sp>
      <p:sp>
        <p:nvSpPr>
          <p:cNvPr id="425987" name="Rectangle 1027"/>
          <p:cNvSpPr>
            <a:spLocks noGrp="1" noChangeArrowheads="1"/>
          </p:cNvSpPr>
          <p:nvPr>
            <p:ph type="body" idx="1"/>
          </p:nvPr>
        </p:nvSpPr>
        <p:spPr/>
        <p:txBody>
          <a:bodyPr/>
          <a:lstStyle/>
          <a:p>
            <a:pPr>
              <a:buFontTx/>
              <a:buNone/>
            </a:pPr>
            <a:r>
              <a:rPr lang="en-US">
                <a:latin typeface="Arial" charset="0"/>
                <a:cs typeface="Arial" charset="0"/>
              </a:rPr>
              <a:t>   </a:t>
            </a:r>
            <a:r>
              <a:rPr lang="en-US" sz="2800">
                <a:cs typeface="Arial" charset="0"/>
              </a:rPr>
              <a:t>A grant from $400 to $2,340 depending on need, the</a:t>
            </a:r>
            <a:r>
              <a:rPr lang="en-US" sz="2800">
                <a:ea typeface="Arial Unicode MS" pitchFamily="34" charset="-128"/>
                <a:cs typeface="Arial Unicode MS" pitchFamily="34" charset="-128"/>
              </a:rPr>
              <a:t> </a:t>
            </a:r>
            <a:r>
              <a:rPr lang="en-US" sz="2800">
                <a:cs typeface="Arial" charset="0"/>
              </a:rPr>
              <a:t>costs of the selected college, length of the program and whether the student is a</a:t>
            </a:r>
            <a:r>
              <a:rPr lang="en-US" sz="2800">
                <a:ea typeface="Arial Unicode MS" pitchFamily="34" charset="-128"/>
                <a:cs typeface="Arial Unicode MS" pitchFamily="34" charset="-128"/>
              </a:rPr>
              <a:t> </a:t>
            </a:r>
            <a:r>
              <a:rPr lang="en-US" sz="2800">
                <a:cs typeface="Arial" charset="0"/>
              </a:rPr>
              <a:t>full-time or part-time student.</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838200" y="533400"/>
            <a:ext cx="7848600" cy="838200"/>
          </a:xfrm>
        </p:spPr>
        <p:txBody>
          <a:bodyPr/>
          <a:lstStyle/>
          <a:p>
            <a:r>
              <a:rPr lang="en-US">
                <a:solidFill>
                  <a:srgbClr val="666633"/>
                </a:solidFill>
                <a:cs typeface="Arial" charset="0"/>
              </a:rPr>
              <a:t>Fed Supplemental Educational Opportunity Grant </a:t>
            </a:r>
            <a:r>
              <a:rPr lang="en-US" sz="4000">
                <a:solidFill>
                  <a:srgbClr val="666633"/>
                </a:solidFill>
                <a:cs typeface="Arial" charset="0"/>
              </a:rPr>
              <a:t>(SEOG)</a:t>
            </a:r>
          </a:p>
        </p:txBody>
      </p:sp>
      <p:sp>
        <p:nvSpPr>
          <p:cNvPr id="416771" name="Rectangle 3"/>
          <p:cNvSpPr>
            <a:spLocks noGrp="1" noChangeArrowheads="1"/>
          </p:cNvSpPr>
          <p:nvPr>
            <p:ph type="body" idx="1"/>
          </p:nvPr>
        </p:nvSpPr>
        <p:spPr>
          <a:xfrm>
            <a:off x="1219200" y="1981200"/>
            <a:ext cx="7543800" cy="4076700"/>
          </a:xfrm>
        </p:spPr>
        <p:txBody>
          <a:bodyPr/>
          <a:lstStyle/>
          <a:p>
            <a:pPr>
              <a:buFontTx/>
              <a:buNone/>
            </a:pPr>
            <a:r>
              <a:rPr lang="en-US">
                <a:latin typeface="Arial" charset="0"/>
                <a:cs typeface="Arial" charset="0"/>
              </a:rPr>
              <a:t>   </a:t>
            </a:r>
            <a:r>
              <a:rPr lang="en-US" sz="2800">
                <a:cs typeface="Arial" charset="0"/>
              </a:rPr>
              <a:t>A grant of $200 to $900 based on financial need. It is called </a:t>
            </a:r>
            <a:r>
              <a:rPr lang="en-US" sz="2800" i="1">
                <a:cs typeface="Arial" charset="0"/>
              </a:rPr>
              <a:t>campus-based</a:t>
            </a:r>
            <a:r>
              <a:rPr lang="en-US" sz="2800">
                <a:cs typeface="Arial" charset="0"/>
              </a:rPr>
              <a:t> because the college actually decides who will receive the grant money.</a:t>
            </a:r>
            <a:r>
              <a:rPr lang="en-US" sz="2800">
                <a:latin typeface="Arial Unicode MS" pitchFamily="34" charset="-128"/>
                <a:ea typeface="Arial Unicode MS" pitchFamily="34" charset="-128"/>
                <a:cs typeface="Arial Unicode MS" pitchFamily="34" charset="-128"/>
              </a:rPr>
              <a:t> </a:t>
            </a:r>
          </a:p>
          <a:p>
            <a:pPr>
              <a:buFontTx/>
              <a:buNone/>
            </a:pPr>
            <a:r>
              <a:rPr lang="en-US">
                <a:latin typeface="Arial Unicode MS" pitchFamily="34" charset="-128"/>
                <a:ea typeface="Arial Unicode MS" pitchFamily="34" charset="-128"/>
                <a:cs typeface="Arial Unicode MS" pitchFamily="34" charset="-128"/>
              </a:rPr>
              <a:t> </a:t>
            </a:r>
          </a:p>
          <a:p>
            <a:pPr>
              <a:buFontTx/>
              <a:buNone/>
            </a:pPr>
            <a:r>
              <a:rPr lang="en-US" b="1">
                <a:latin typeface="Arial" charset="0"/>
                <a:cs typeface="Arial" charset="0"/>
              </a:rPr>
              <a:t>  </a:t>
            </a:r>
            <a:endParaRPr lang="en-US"/>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838200" y="533400"/>
            <a:ext cx="7848600" cy="838200"/>
          </a:xfrm>
        </p:spPr>
        <p:txBody>
          <a:bodyPr/>
          <a:lstStyle/>
          <a:p>
            <a:r>
              <a:rPr lang="en-US">
                <a:solidFill>
                  <a:srgbClr val="666633"/>
                </a:solidFill>
                <a:cs typeface="Arial" charset="0"/>
              </a:rPr>
              <a:t>Federal Perkins Loan</a:t>
            </a:r>
          </a:p>
        </p:txBody>
      </p:sp>
      <p:sp>
        <p:nvSpPr>
          <p:cNvPr id="417795" name="Rectangle 3"/>
          <p:cNvSpPr>
            <a:spLocks noGrp="1" noChangeArrowheads="1"/>
          </p:cNvSpPr>
          <p:nvPr>
            <p:ph type="body" idx="1"/>
          </p:nvPr>
        </p:nvSpPr>
        <p:spPr>
          <a:xfrm>
            <a:off x="1066800" y="1905000"/>
            <a:ext cx="7620000" cy="3962400"/>
          </a:xfrm>
        </p:spPr>
        <p:txBody>
          <a:bodyPr/>
          <a:lstStyle/>
          <a:p>
            <a:pPr>
              <a:buFontTx/>
              <a:buNone/>
            </a:pPr>
            <a:r>
              <a:rPr lang="en-US">
                <a:latin typeface="Arial" charset="0"/>
                <a:cs typeface="Arial" charset="0"/>
              </a:rPr>
              <a:t>   </a:t>
            </a:r>
            <a:r>
              <a:rPr lang="en-US" sz="2800">
                <a:cs typeface="Arial" charset="0"/>
              </a:rPr>
              <a:t>A </a:t>
            </a:r>
            <a:r>
              <a:rPr lang="en-US" sz="2800" i="1">
                <a:cs typeface="Arial" charset="0"/>
              </a:rPr>
              <a:t>campus-based loan</a:t>
            </a:r>
            <a:r>
              <a:rPr lang="en-US" sz="2800">
                <a:cs typeface="Arial" charset="0"/>
              </a:rPr>
              <a:t> with a low interest rate</a:t>
            </a:r>
            <a:r>
              <a:rPr lang="en-US" sz="2800">
                <a:ea typeface="Arial Unicode MS" pitchFamily="34" charset="-128"/>
                <a:cs typeface="Arial Unicode MS" pitchFamily="34" charset="-128"/>
              </a:rPr>
              <a:t> </a:t>
            </a:r>
            <a:r>
              <a:rPr lang="en-US" sz="2800">
                <a:cs typeface="Arial" charset="0"/>
              </a:rPr>
              <a:t>through the college of up to $3,000/year with a $15,000 undergraduate maximum and up to $30,000 for graduate students. You must start to repay the loan 9 months after graduation, leaving school or dropping below half-time status.</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838200" y="609600"/>
            <a:ext cx="7848600" cy="762000"/>
          </a:xfrm>
        </p:spPr>
        <p:txBody>
          <a:bodyPr/>
          <a:lstStyle/>
          <a:p>
            <a:r>
              <a:rPr lang="en-US">
                <a:solidFill>
                  <a:srgbClr val="666633"/>
                </a:solidFill>
                <a:cs typeface="Arial" charset="0"/>
              </a:rPr>
              <a:t>Federal Subsidized Stafford Loan</a:t>
            </a:r>
          </a:p>
        </p:txBody>
      </p:sp>
      <p:sp>
        <p:nvSpPr>
          <p:cNvPr id="418819" name="Rectangle 3"/>
          <p:cNvSpPr>
            <a:spLocks noGrp="1" noChangeArrowheads="1"/>
          </p:cNvSpPr>
          <p:nvPr>
            <p:ph type="body" idx="1"/>
          </p:nvPr>
        </p:nvSpPr>
        <p:spPr>
          <a:xfrm>
            <a:off x="914400" y="1885950"/>
            <a:ext cx="7721600" cy="4514850"/>
          </a:xfrm>
        </p:spPr>
        <p:txBody>
          <a:bodyPr/>
          <a:lstStyle/>
          <a:p>
            <a:pPr>
              <a:buFontTx/>
              <a:buNone/>
            </a:pPr>
            <a:r>
              <a:rPr lang="en-US">
                <a:latin typeface="Arial" charset="0"/>
                <a:cs typeface="Arial" charset="0"/>
              </a:rPr>
              <a:t>   </a:t>
            </a:r>
            <a:r>
              <a:rPr lang="en-US" sz="2800">
                <a:cs typeface="Arial" charset="0"/>
              </a:rPr>
              <a:t>A loan from a lending institution that is guaranteed by the state or other private nonprofit agency. The federal</a:t>
            </a:r>
            <a:r>
              <a:rPr lang="en-US" sz="2800">
                <a:ea typeface="Arial Unicode MS" pitchFamily="34" charset="-128"/>
                <a:cs typeface="Arial Unicode MS" pitchFamily="34" charset="-128"/>
              </a:rPr>
              <a:t> </a:t>
            </a:r>
            <a:r>
              <a:rPr lang="en-US" sz="2800">
                <a:cs typeface="Arial" charset="0"/>
              </a:rPr>
              <a:t>government pays the interest on the loan while you are attending college. With this loan, repayment begins six months after you graduate, leave school or drop below half-time status. The student is responsible for repaying this loan.</a:t>
            </a:r>
            <a:r>
              <a:rPr lang="en-US" sz="2800">
                <a:ea typeface="Arial Unicode MS" pitchFamily="34" charset="-128"/>
                <a:cs typeface="Arial Unicode MS" pitchFamily="34" charset="-128"/>
              </a:rPr>
              <a:t> </a:t>
            </a:r>
            <a:endParaRPr lang="en-US" sz="2800"/>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xfrm>
            <a:off x="762000" y="609600"/>
            <a:ext cx="8001000" cy="762000"/>
          </a:xfrm>
        </p:spPr>
        <p:txBody>
          <a:bodyPr/>
          <a:lstStyle/>
          <a:p>
            <a:r>
              <a:rPr lang="en-US" sz="4000">
                <a:solidFill>
                  <a:srgbClr val="666633"/>
                </a:solidFill>
                <a:cs typeface="Arial" charset="0"/>
              </a:rPr>
              <a:t>Federal Unsubsidized Stafford Loan</a:t>
            </a:r>
          </a:p>
        </p:txBody>
      </p:sp>
      <p:sp>
        <p:nvSpPr>
          <p:cNvPr id="419843" name="Rectangle 3"/>
          <p:cNvSpPr>
            <a:spLocks noGrp="1" noChangeArrowheads="1"/>
          </p:cNvSpPr>
          <p:nvPr>
            <p:ph type="body" idx="1"/>
          </p:nvPr>
        </p:nvSpPr>
        <p:spPr>
          <a:xfrm>
            <a:off x="1066800" y="1885950"/>
            <a:ext cx="7645400" cy="4438650"/>
          </a:xfrm>
        </p:spPr>
        <p:txBody>
          <a:bodyPr/>
          <a:lstStyle/>
          <a:p>
            <a:pPr>
              <a:buFontTx/>
              <a:buNone/>
            </a:pPr>
            <a:r>
              <a:rPr lang="en-US">
                <a:latin typeface="Arial" charset="0"/>
                <a:cs typeface="Arial" charset="0"/>
              </a:rPr>
              <a:t>   </a:t>
            </a:r>
            <a:r>
              <a:rPr lang="en-US" sz="2800">
                <a:cs typeface="Arial" charset="0"/>
              </a:rPr>
              <a:t>A loan in which the amount varies based upon dependent and independent status and is available to all students. With this loan the interest accrues and must be paid while you are still attending school. You must be attending college at least part-time and are not required to show need. The student is responsible for repaying the loan.</a:t>
            </a:r>
            <a:r>
              <a:rPr lang="en-US" sz="2800">
                <a:ea typeface="Arial Unicode MS" pitchFamily="34" charset="-128"/>
                <a:cs typeface="Arial Unicode MS" pitchFamily="34" charset="-128"/>
              </a:rPr>
              <a:t> </a:t>
            </a:r>
            <a:endParaRPr lang="en-US" sz="2800"/>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838200" y="609600"/>
            <a:ext cx="7848600" cy="762000"/>
          </a:xfrm>
        </p:spPr>
        <p:txBody>
          <a:bodyPr/>
          <a:lstStyle/>
          <a:p>
            <a:r>
              <a:rPr lang="en-US" sz="4000">
                <a:solidFill>
                  <a:srgbClr val="666633"/>
                </a:solidFill>
                <a:cs typeface="Arial" charset="0"/>
              </a:rPr>
              <a:t>Federal Parent Loan for Undergraduate Students</a:t>
            </a:r>
            <a:r>
              <a:rPr lang="en-US" sz="3600">
                <a:solidFill>
                  <a:srgbClr val="666633"/>
                </a:solidFill>
                <a:cs typeface="Arial" charset="0"/>
              </a:rPr>
              <a:t> (PLUS)</a:t>
            </a:r>
          </a:p>
        </p:txBody>
      </p:sp>
      <p:sp>
        <p:nvSpPr>
          <p:cNvPr id="420867" name="Rectangle 3"/>
          <p:cNvSpPr>
            <a:spLocks noGrp="1" noChangeArrowheads="1"/>
          </p:cNvSpPr>
          <p:nvPr>
            <p:ph type="body" idx="1"/>
          </p:nvPr>
        </p:nvSpPr>
        <p:spPr>
          <a:xfrm>
            <a:off x="1219200" y="1676400"/>
            <a:ext cx="7467600" cy="4876800"/>
          </a:xfrm>
        </p:spPr>
        <p:txBody>
          <a:bodyPr/>
          <a:lstStyle/>
          <a:p>
            <a:pPr>
              <a:buFontTx/>
              <a:buNone/>
            </a:pPr>
            <a:r>
              <a:rPr lang="en-US">
                <a:latin typeface="Arial" charset="0"/>
                <a:cs typeface="Arial" charset="0"/>
              </a:rPr>
              <a:t>   </a:t>
            </a:r>
            <a:r>
              <a:rPr lang="en-US" sz="2800">
                <a:cs typeface="Arial" charset="0"/>
              </a:rPr>
              <a:t>A loan from a lending institution that can be given to the parent or the undergraduate or graduate student. The loan amounts are determined by the costs remaining after consideration of other financial aid, so you could borrow the entire cost of education minus financial aid. It is available regardless of income but you will have to meet the lending institution's requirements. The repayment begins 60 days after the disbursement.</a:t>
            </a:r>
            <a:r>
              <a:rPr lang="en-US">
                <a:latin typeface="Arial Unicode MS" pitchFamily="34" charset="-128"/>
                <a:cs typeface="Times New Roman" pitchFamily="18" charset="0"/>
              </a:rPr>
              <a:t> </a:t>
            </a:r>
            <a:endParaRPr lang="en-US"/>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838200" y="609600"/>
            <a:ext cx="7848600" cy="762000"/>
          </a:xfrm>
        </p:spPr>
        <p:txBody>
          <a:bodyPr/>
          <a:lstStyle/>
          <a:p>
            <a:r>
              <a:rPr lang="en-US">
                <a:solidFill>
                  <a:srgbClr val="666633"/>
                </a:solidFill>
                <a:cs typeface="Arial" charset="0"/>
              </a:rPr>
              <a:t>Federal Work-Study</a:t>
            </a:r>
          </a:p>
        </p:txBody>
      </p:sp>
      <p:sp>
        <p:nvSpPr>
          <p:cNvPr id="421891" name="Rectangle 3"/>
          <p:cNvSpPr>
            <a:spLocks noGrp="1" noChangeArrowheads="1"/>
          </p:cNvSpPr>
          <p:nvPr>
            <p:ph type="body" idx="1"/>
          </p:nvPr>
        </p:nvSpPr>
        <p:spPr>
          <a:xfrm>
            <a:off x="1066800" y="1676400"/>
            <a:ext cx="7543800" cy="4876800"/>
          </a:xfrm>
        </p:spPr>
        <p:txBody>
          <a:bodyPr/>
          <a:lstStyle/>
          <a:p>
            <a:pPr>
              <a:lnSpc>
                <a:spcPct val="90000"/>
              </a:lnSpc>
              <a:buFontTx/>
              <a:buNone/>
            </a:pPr>
            <a:r>
              <a:rPr lang="en-US" sz="2800">
                <a:latin typeface="Arial" charset="0"/>
                <a:cs typeface="Arial" charset="0"/>
              </a:rPr>
              <a:t>   </a:t>
            </a:r>
            <a:r>
              <a:rPr lang="en-US" sz="2800">
                <a:cs typeface="Arial" charset="0"/>
              </a:rPr>
              <a:t>A </a:t>
            </a:r>
            <a:r>
              <a:rPr lang="en-US" sz="2800" i="1">
                <a:cs typeface="Arial" charset="0"/>
              </a:rPr>
              <a:t>campus-based</a:t>
            </a:r>
            <a:r>
              <a:rPr lang="en-US" sz="2800">
                <a:cs typeface="Arial" charset="0"/>
              </a:rPr>
              <a:t> program in which the employer</a:t>
            </a:r>
            <a:r>
              <a:rPr lang="en-US" sz="2800">
                <a:ea typeface="Arial Unicode MS" pitchFamily="34" charset="-128"/>
                <a:cs typeface="Arial Unicode MS" pitchFamily="34" charset="-128"/>
              </a:rPr>
              <a:t> </a:t>
            </a:r>
            <a:r>
              <a:rPr lang="en-US" sz="2800">
                <a:cs typeface="Arial" charset="0"/>
              </a:rPr>
              <a:t>pays a small part of your earnings and the federal government pays the rest. You can earn from $2,000 to $2,600 based on the amount of your financial need and must be enrolled at least half-time. Even though these jobs are usually minimum wage, this income is not taxable so there is no</a:t>
            </a:r>
            <a:r>
              <a:rPr lang="en-US" sz="2800">
                <a:ea typeface="Arial Unicode MS" pitchFamily="34" charset="-128"/>
                <a:cs typeface="Arial Unicode MS" pitchFamily="34" charset="-128"/>
              </a:rPr>
              <a:t> </a:t>
            </a:r>
            <a:r>
              <a:rPr lang="en-US" sz="2800">
                <a:cs typeface="Arial" charset="0"/>
              </a:rPr>
              <a:t>withholding. Most of the jobs are on campus so there are minimal</a:t>
            </a:r>
            <a:r>
              <a:rPr lang="en-US" sz="2800">
                <a:ea typeface="Arial Unicode MS" pitchFamily="34" charset="-128"/>
                <a:cs typeface="Arial Unicode MS" pitchFamily="34" charset="-128"/>
              </a:rPr>
              <a:t> </a:t>
            </a:r>
            <a:r>
              <a:rPr lang="en-US" sz="2800">
                <a:cs typeface="Arial" charset="0"/>
              </a:rPr>
              <a:t>transportation costs and they are flexible fitting around your class</a:t>
            </a:r>
            <a:r>
              <a:rPr lang="en-US" sz="2800">
                <a:ea typeface="Arial Unicode MS" pitchFamily="34" charset="-128"/>
                <a:cs typeface="Arial Unicode MS" pitchFamily="34" charset="-128"/>
              </a:rPr>
              <a:t> </a:t>
            </a:r>
            <a:r>
              <a:rPr lang="en-US" sz="2800">
                <a:cs typeface="Arial" charset="0"/>
              </a:rPr>
              <a:t>schedule. Work-study promotes community service and employment related to your major.</a:t>
            </a:r>
            <a:r>
              <a:rPr lang="en-US" sz="2800">
                <a:latin typeface="Arial Unicode MS" pitchFamily="34" charset="-128"/>
                <a:cs typeface="Times New Roman" pitchFamily="18" charset="0"/>
              </a:rPr>
              <a:t> </a:t>
            </a: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838200" y="533400"/>
            <a:ext cx="7772400" cy="838200"/>
          </a:xfrm>
        </p:spPr>
        <p:txBody>
          <a:bodyPr/>
          <a:lstStyle/>
          <a:p>
            <a:r>
              <a:rPr lang="en-US" sz="4800">
                <a:solidFill>
                  <a:srgbClr val="0000FF"/>
                </a:solidFill>
                <a:cs typeface="Arial" charset="0"/>
              </a:rPr>
              <a:t>  </a:t>
            </a:r>
            <a:r>
              <a:rPr lang="en-US">
                <a:solidFill>
                  <a:srgbClr val="666633"/>
                </a:solidFill>
                <a:cs typeface="Arial" charset="0"/>
              </a:rPr>
              <a:t>Ameri-Corps</a:t>
            </a:r>
            <a:endParaRPr lang="en-US" sz="4000">
              <a:solidFill>
                <a:srgbClr val="666633"/>
              </a:solidFill>
              <a:cs typeface="Arial" charset="0"/>
            </a:endParaRPr>
          </a:p>
        </p:txBody>
      </p:sp>
      <p:sp>
        <p:nvSpPr>
          <p:cNvPr id="422915" name="Rectangle 3"/>
          <p:cNvSpPr>
            <a:spLocks noGrp="1" noChangeArrowheads="1"/>
          </p:cNvSpPr>
          <p:nvPr>
            <p:ph type="body" idx="1"/>
          </p:nvPr>
        </p:nvSpPr>
        <p:spPr>
          <a:xfrm>
            <a:off x="1143000" y="1981200"/>
            <a:ext cx="7620000" cy="4419600"/>
          </a:xfrm>
        </p:spPr>
        <p:txBody>
          <a:bodyPr/>
          <a:lstStyle/>
          <a:p>
            <a:pPr>
              <a:buFontTx/>
              <a:buNone/>
            </a:pPr>
            <a:r>
              <a:rPr lang="en-US">
                <a:latin typeface="Arial" charset="0"/>
                <a:cs typeface="Arial" charset="0"/>
              </a:rPr>
              <a:t>   </a:t>
            </a:r>
            <a:r>
              <a:rPr lang="en-US" sz="2800">
                <a:cs typeface="Arial" charset="0"/>
              </a:rPr>
              <a:t>A program that gives full-time educational awards in return</a:t>
            </a:r>
            <a:r>
              <a:rPr lang="en-US" sz="2800">
                <a:ea typeface="Arial Unicode MS" pitchFamily="34" charset="-128"/>
                <a:cs typeface="Arial Unicode MS" pitchFamily="34" charset="-128"/>
              </a:rPr>
              <a:t> </a:t>
            </a:r>
            <a:r>
              <a:rPr lang="en-US" sz="2800">
                <a:cs typeface="Arial" charset="0"/>
              </a:rPr>
              <a:t>for community service. You can provide the community service work before, during or after your education. The award will pay for current college expenses or can repay federal student loans. To obtain more information, call The Corporation for National and Community Service at 1-800-942-2677.</a:t>
            </a:r>
            <a:r>
              <a:rPr lang="en-US" sz="2800">
                <a:ea typeface="Arial Unicode MS" pitchFamily="34" charset="-128"/>
                <a:cs typeface="Arial Unicode MS" pitchFamily="34" charset="-128"/>
              </a:rPr>
              <a:t> </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838200" y="609600"/>
            <a:ext cx="7848600" cy="685800"/>
          </a:xfrm>
        </p:spPr>
        <p:txBody>
          <a:bodyPr/>
          <a:lstStyle/>
          <a:p>
            <a:r>
              <a:rPr lang="en-US">
                <a:solidFill>
                  <a:srgbClr val="990033"/>
                </a:solidFill>
                <a:cs typeface="Arial" charset="0"/>
              </a:rPr>
              <a:t>STATE FINANCIAL AID PROGRAMS</a:t>
            </a:r>
            <a:endParaRPr lang="en-US">
              <a:solidFill>
                <a:srgbClr val="990033"/>
              </a:solidFill>
              <a:ea typeface="Arial Unicode MS" pitchFamily="34" charset="-128"/>
              <a:cs typeface="Arial Unicode MS" pitchFamily="34" charset="-128"/>
            </a:endParaRPr>
          </a:p>
        </p:txBody>
      </p:sp>
      <p:sp>
        <p:nvSpPr>
          <p:cNvPr id="423939" name="Rectangle 3"/>
          <p:cNvSpPr>
            <a:spLocks noGrp="1" noChangeArrowheads="1"/>
          </p:cNvSpPr>
          <p:nvPr>
            <p:ph type="body" idx="1"/>
          </p:nvPr>
        </p:nvSpPr>
        <p:spPr>
          <a:xfrm>
            <a:off x="838200" y="1676400"/>
            <a:ext cx="8001000" cy="4800600"/>
          </a:xfrm>
        </p:spPr>
        <p:txBody>
          <a:bodyPr/>
          <a:lstStyle/>
          <a:p>
            <a:pPr>
              <a:lnSpc>
                <a:spcPct val="90000"/>
              </a:lnSpc>
              <a:buFontTx/>
              <a:buNone/>
            </a:pPr>
            <a:r>
              <a:rPr lang="en-US" sz="2800">
                <a:latin typeface="Arial" charset="0"/>
                <a:cs typeface="Arial" charset="0"/>
              </a:rPr>
              <a:t>    </a:t>
            </a:r>
            <a:r>
              <a:rPr lang="en-US" sz="2800">
                <a:cs typeface="Arial" charset="0"/>
              </a:rPr>
              <a:t>Every state has financial aid assistance for eligible students who are legal residents. The eligibility criteria will vary from state to state. Many states use the FAFSA as the application for consideration of aid that is either need-based or merit-based. To obtain information about any state's financial aid programs, you can write to that state's higher education agency. Generally, state programs involve competitive scholarship programs, grants, loans, minority group and tuition equalization programs. It is a good idea to apply as early as possible to increase your chances since state funds are limited.</a:t>
            </a:r>
            <a:r>
              <a:rPr lang="en-US" sz="2800">
                <a:cs typeface="Times New Roman" pitchFamily="18" charset="0"/>
              </a:rPr>
              <a:t> </a:t>
            </a: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a:xfrm>
            <a:off x="914400" y="533400"/>
            <a:ext cx="7772400" cy="838200"/>
          </a:xfrm>
        </p:spPr>
        <p:txBody>
          <a:bodyPr/>
          <a:lstStyle/>
          <a:p>
            <a:r>
              <a:rPr lang="en-US">
                <a:solidFill>
                  <a:srgbClr val="990033"/>
                </a:solidFill>
                <a:cs typeface="Arial" charset="0"/>
              </a:rPr>
              <a:t>OTHER FINANCIAL AID PROIGRAMS</a:t>
            </a:r>
            <a:endParaRPr lang="en-US">
              <a:solidFill>
                <a:srgbClr val="990033"/>
              </a:solidFill>
              <a:ea typeface="Arial Unicode MS" pitchFamily="34" charset="-128"/>
              <a:cs typeface="Arial Unicode MS" pitchFamily="34" charset="-128"/>
            </a:endParaRPr>
          </a:p>
        </p:txBody>
      </p:sp>
      <p:sp>
        <p:nvSpPr>
          <p:cNvPr id="424963" name="Rectangle 3"/>
          <p:cNvSpPr>
            <a:spLocks noGrp="1" noChangeArrowheads="1"/>
          </p:cNvSpPr>
          <p:nvPr>
            <p:ph type="body" idx="1"/>
          </p:nvPr>
        </p:nvSpPr>
        <p:spPr>
          <a:xfrm>
            <a:off x="838200" y="2286000"/>
            <a:ext cx="7772400" cy="3886200"/>
          </a:xfrm>
        </p:spPr>
        <p:txBody>
          <a:bodyPr/>
          <a:lstStyle/>
          <a:p>
            <a:pPr>
              <a:buFontTx/>
              <a:buNone/>
            </a:pPr>
            <a:r>
              <a:rPr lang="en-US">
                <a:latin typeface="Arial" charset="0"/>
                <a:cs typeface="Arial" charset="0"/>
              </a:rPr>
              <a:t>   </a:t>
            </a:r>
            <a:r>
              <a:rPr lang="en-US" sz="2800">
                <a:cs typeface="Arial" charset="0"/>
              </a:rPr>
              <a:t>If you do not qualify for need-based financial assistance, consider grants and scholarships from institutional programs, community programs, foundations and business or corporate programs.</a:t>
            </a:r>
            <a:r>
              <a:rPr lang="en-US">
                <a:cs typeface="Times New Roman" pitchFamily="18" charset="0"/>
              </a:rPr>
              <a:t> </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762000" y="533400"/>
            <a:ext cx="8382000" cy="838200"/>
          </a:xfrm>
        </p:spPr>
        <p:txBody>
          <a:bodyPr/>
          <a:lstStyle/>
          <a:p>
            <a:r>
              <a:rPr lang="en-US" sz="4000">
                <a:solidFill>
                  <a:srgbClr val="800000"/>
                </a:solidFill>
              </a:rPr>
              <a:t>HOW FINANCIAL AID CAN HELP</a:t>
            </a:r>
          </a:p>
        </p:txBody>
      </p:sp>
      <p:sp>
        <p:nvSpPr>
          <p:cNvPr id="292867" name="Rectangle 3"/>
          <p:cNvSpPr>
            <a:spLocks noGrp="1" noChangeArrowheads="1"/>
          </p:cNvSpPr>
          <p:nvPr>
            <p:ph type="body" idx="1"/>
          </p:nvPr>
        </p:nvSpPr>
        <p:spPr>
          <a:xfrm>
            <a:off x="914400" y="1981200"/>
            <a:ext cx="7696200" cy="4114800"/>
          </a:xfrm>
        </p:spPr>
        <p:txBody>
          <a:bodyPr/>
          <a:lstStyle/>
          <a:p>
            <a:pPr>
              <a:buFontTx/>
              <a:buNone/>
            </a:pPr>
            <a:r>
              <a:rPr lang="en-US" sz="3600">
                <a:latin typeface="Arial" charset="0"/>
              </a:rPr>
              <a:t>   </a:t>
            </a:r>
            <a:r>
              <a:rPr lang="en-US" sz="2800">
                <a:cs typeface="Arial" charset="0"/>
              </a:rPr>
              <a:t>Financial aid helps meet the expenses of a college education, including tuition, fees, books and course materials, housing, food and transportation. It is designed to supplement the amount of money you have available to pay for your college education. </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a:xfrm>
            <a:off x="838200" y="609600"/>
            <a:ext cx="7848600" cy="762000"/>
          </a:xfrm>
        </p:spPr>
        <p:txBody>
          <a:bodyPr/>
          <a:lstStyle/>
          <a:p>
            <a:r>
              <a:rPr lang="en-US">
                <a:solidFill>
                  <a:srgbClr val="666633"/>
                </a:solidFill>
                <a:cs typeface="Arial" charset="0"/>
              </a:rPr>
              <a:t>Scholarships</a:t>
            </a:r>
          </a:p>
        </p:txBody>
      </p:sp>
      <p:sp>
        <p:nvSpPr>
          <p:cNvPr id="427012" name="Rectangle 4"/>
          <p:cNvSpPr>
            <a:spLocks noGrp="1" noChangeArrowheads="1"/>
          </p:cNvSpPr>
          <p:nvPr>
            <p:ph type="body" idx="1"/>
          </p:nvPr>
        </p:nvSpPr>
        <p:spPr/>
        <p:txBody>
          <a:bodyPr/>
          <a:lstStyle/>
          <a:p>
            <a:pPr>
              <a:buFontTx/>
              <a:buNone/>
            </a:pPr>
            <a:r>
              <a:rPr lang="en-US">
                <a:latin typeface="Arial" charset="0"/>
                <a:cs typeface="Arial" charset="0"/>
              </a:rPr>
              <a:t>   </a:t>
            </a:r>
            <a:r>
              <a:rPr lang="en-US" sz="2800">
                <a:cs typeface="Arial" charset="0"/>
              </a:rPr>
              <a:t>Scholarships are certainly worth the time and effort required to apply. You can find directories that give information about many different kinds of scholarships at your local library. They are awarded by colleges, states, the military, businesses, corporations, unions, trade groups or associations and can be:</a:t>
            </a:r>
            <a:r>
              <a:rPr lang="en-US" sz="2800"/>
              <a:t> </a:t>
            </a: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a:xfrm>
            <a:off x="914400" y="685800"/>
            <a:ext cx="7772400" cy="685800"/>
          </a:xfrm>
        </p:spPr>
        <p:txBody>
          <a:bodyPr/>
          <a:lstStyle/>
          <a:p>
            <a:r>
              <a:rPr lang="en-US">
                <a:solidFill>
                  <a:schemeClr val="tx1"/>
                </a:solidFill>
                <a:cs typeface="Arial" charset="0"/>
              </a:rPr>
              <a:t>More Facts</a:t>
            </a:r>
            <a:endParaRPr lang="en-US" sz="4000">
              <a:solidFill>
                <a:schemeClr val="tx1"/>
              </a:solidFill>
              <a:cs typeface="Arial" charset="0"/>
            </a:endParaRPr>
          </a:p>
        </p:txBody>
      </p:sp>
      <p:sp>
        <p:nvSpPr>
          <p:cNvPr id="428035" name="Rectangle 3"/>
          <p:cNvSpPr>
            <a:spLocks noGrp="1" noChangeArrowheads="1"/>
          </p:cNvSpPr>
          <p:nvPr>
            <p:ph type="body" idx="1"/>
          </p:nvPr>
        </p:nvSpPr>
        <p:spPr>
          <a:xfrm>
            <a:off x="1143000" y="1885950"/>
            <a:ext cx="7493000" cy="4667250"/>
          </a:xfrm>
        </p:spPr>
        <p:txBody>
          <a:bodyPr/>
          <a:lstStyle/>
          <a:p>
            <a:r>
              <a:rPr lang="en-US" sz="2800">
                <a:cs typeface="Arial" charset="0"/>
              </a:rPr>
              <a:t>nonrenewable scholarships or those that are renewable each year</a:t>
            </a:r>
            <a:r>
              <a:rPr lang="en-US" sz="2800"/>
              <a:t> </a:t>
            </a:r>
            <a:br>
              <a:rPr lang="en-US" sz="2800"/>
            </a:br>
            <a:endParaRPr lang="en-US" sz="2000"/>
          </a:p>
          <a:p>
            <a:r>
              <a:rPr lang="en-US" sz="2800">
                <a:cs typeface="Arial" charset="0"/>
              </a:rPr>
              <a:t>scholarships for a particular attribute (academic, sport or special abilities)</a:t>
            </a:r>
            <a:br>
              <a:rPr lang="en-US" sz="2800">
                <a:cs typeface="Arial" charset="0"/>
              </a:rPr>
            </a:br>
            <a:endParaRPr lang="en-US" sz="2000">
              <a:cs typeface="Arial" charset="0"/>
            </a:endParaRPr>
          </a:p>
          <a:p>
            <a:r>
              <a:rPr lang="en-US" sz="2800">
                <a:cs typeface="Times New Roman" pitchFamily="18" charset="0"/>
              </a:rPr>
              <a:t>national scholarships for any college</a:t>
            </a:r>
            <a:r>
              <a:rPr lang="en-US" sz="2800">
                <a:cs typeface="Arial" charset="0"/>
              </a:rPr>
              <a:t> </a:t>
            </a:r>
            <a:br>
              <a:rPr lang="en-US" sz="2800">
                <a:cs typeface="Arial" charset="0"/>
              </a:rPr>
            </a:br>
            <a:endParaRPr lang="en-US" sz="2000">
              <a:cs typeface="Arial" charset="0"/>
            </a:endParaRPr>
          </a:p>
          <a:p>
            <a:r>
              <a:rPr lang="en-US" sz="2800">
                <a:cs typeface="Times New Roman" pitchFamily="18" charset="0"/>
              </a:rPr>
              <a:t>scholarships for a specific college</a:t>
            </a:r>
            <a:r>
              <a:rPr lang="en-US" sz="2800">
                <a:cs typeface="Arial" charset="0"/>
              </a:rPr>
              <a:t> </a:t>
            </a:r>
            <a:br>
              <a:rPr lang="en-US" sz="2800">
                <a:cs typeface="Arial" charset="0"/>
              </a:rPr>
            </a:br>
            <a:endParaRPr lang="en-US" sz="2000">
              <a:cs typeface="Arial" charset="0"/>
            </a:endParaRPr>
          </a:p>
          <a:p>
            <a:r>
              <a:rPr lang="en-US" sz="2800">
                <a:cs typeface="Times New Roman" pitchFamily="18" charset="0"/>
              </a:rPr>
              <a:t>scholarships that are need-based </a:t>
            </a:r>
            <a:endParaRPr lang="en-US" sz="2800"/>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914400" y="609600"/>
            <a:ext cx="7772400" cy="762000"/>
          </a:xfrm>
        </p:spPr>
        <p:txBody>
          <a:bodyPr/>
          <a:lstStyle/>
          <a:p>
            <a:r>
              <a:rPr lang="en-US">
                <a:solidFill>
                  <a:srgbClr val="666633"/>
                </a:solidFill>
                <a:cs typeface="Arial" charset="0"/>
              </a:rPr>
              <a:t>Explore Scholarships</a:t>
            </a:r>
            <a:endParaRPr lang="en-US" sz="4000">
              <a:solidFill>
                <a:srgbClr val="666633"/>
              </a:solidFill>
              <a:cs typeface="Arial" charset="0"/>
            </a:endParaRPr>
          </a:p>
        </p:txBody>
      </p:sp>
      <p:sp>
        <p:nvSpPr>
          <p:cNvPr id="429059" name="Rectangle 3"/>
          <p:cNvSpPr>
            <a:spLocks noGrp="1" noChangeArrowheads="1"/>
          </p:cNvSpPr>
          <p:nvPr>
            <p:ph type="body" idx="1"/>
          </p:nvPr>
        </p:nvSpPr>
        <p:spPr>
          <a:xfrm>
            <a:off x="990600" y="1524000"/>
            <a:ext cx="7620000" cy="5029200"/>
          </a:xfrm>
        </p:spPr>
        <p:txBody>
          <a:bodyPr/>
          <a:lstStyle/>
          <a:p>
            <a:pPr>
              <a:buFontTx/>
              <a:buNone/>
            </a:pPr>
            <a:r>
              <a:rPr lang="en-US">
                <a:latin typeface="Arial" charset="0"/>
                <a:cs typeface="Arial" charset="0"/>
              </a:rPr>
              <a:t>   </a:t>
            </a:r>
            <a:r>
              <a:rPr lang="en-US" sz="2800">
                <a:cs typeface="Arial" charset="0"/>
              </a:rPr>
              <a:t>Investigate foundations, religious organizations, civic groups, fraternities or sororities and patriotic or fraternal associations like American Legion, YMCA, 4-H Club, Elks, Kiwanis, Jaycees, Chamber of Commerce and Boy or Girl Scouts. Also explore organizations associated with your field of interest such as the American Medical Association, Society of Automotive Engineers or the American Bar Association. Veterans' educational benefits are available if you are an eligible dependent of a veteran.</a:t>
            </a:r>
            <a:endParaRPr lang="en-US" sz="2800"/>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838200" y="609600"/>
            <a:ext cx="7848600" cy="762000"/>
          </a:xfrm>
        </p:spPr>
        <p:txBody>
          <a:bodyPr/>
          <a:lstStyle/>
          <a:p>
            <a:r>
              <a:rPr lang="en-US">
                <a:solidFill>
                  <a:srgbClr val="666633"/>
                </a:solidFill>
                <a:cs typeface="Arial" charset="0"/>
              </a:rPr>
              <a:t>Scholarships Internet Info</a:t>
            </a:r>
            <a:endParaRPr lang="en-US" sz="4000">
              <a:solidFill>
                <a:srgbClr val="666633"/>
              </a:solidFill>
              <a:cs typeface="Arial" charset="0"/>
            </a:endParaRPr>
          </a:p>
        </p:txBody>
      </p:sp>
      <p:sp>
        <p:nvSpPr>
          <p:cNvPr id="430083" name="Rectangle 3"/>
          <p:cNvSpPr>
            <a:spLocks noGrp="1" noChangeArrowheads="1"/>
          </p:cNvSpPr>
          <p:nvPr>
            <p:ph type="body" idx="1"/>
          </p:nvPr>
        </p:nvSpPr>
        <p:spPr>
          <a:xfrm>
            <a:off x="914400" y="1752600"/>
            <a:ext cx="7848600" cy="4800600"/>
          </a:xfrm>
        </p:spPr>
        <p:txBody>
          <a:bodyPr/>
          <a:lstStyle/>
          <a:p>
            <a:pPr>
              <a:lnSpc>
                <a:spcPct val="90000"/>
              </a:lnSpc>
              <a:buFontTx/>
              <a:buNone/>
            </a:pPr>
            <a:r>
              <a:rPr lang="en-US" sz="2800">
                <a:latin typeface="Arial" charset="0"/>
                <a:cs typeface="Arial" charset="0"/>
              </a:rPr>
              <a:t>   </a:t>
            </a:r>
            <a:r>
              <a:rPr lang="en-US" sz="2800">
                <a:cs typeface="Arial" charset="0"/>
              </a:rPr>
              <a:t>You can get fast and free scholarship information on the Internet. A software program called fastWeb, gives information about 200,000 scholarships, grants and loans available to both undergraduate and graduate students. You complete a student profile about your major, grade-point average, special interests and ethnic origin. The information is sent to your e-mail address within 15 minutes and lists the financial aid sources and their requirements. In the future they will also send new financial aid listings that are appropriate to your circumstances.</a:t>
            </a:r>
            <a:endParaRPr lang="en-US" sz="2800"/>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a:xfrm>
            <a:off x="838200" y="533400"/>
            <a:ext cx="7848600" cy="838200"/>
          </a:xfrm>
        </p:spPr>
        <p:txBody>
          <a:bodyPr/>
          <a:lstStyle/>
          <a:p>
            <a:r>
              <a:rPr lang="en-US">
                <a:solidFill>
                  <a:srgbClr val="666633"/>
                </a:solidFill>
                <a:cs typeface="Arial" charset="0"/>
              </a:rPr>
              <a:t>Scholarships &amp; Family Contribution</a:t>
            </a:r>
            <a:endParaRPr lang="en-US" sz="4000">
              <a:solidFill>
                <a:srgbClr val="666633"/>
              </a:solidFill>
              <a:cs typeface="Arial" charset="0"/>
            </a:endParaRPr>
          </a:p>
        </p:txBody>
      </p:sp>
      <p:sp>
        <p:nvSpPr>
          <p:cNvPr id="431107" name="Rectangle 3"/>
          <p:cNvSpPr>
            <a:spLocks noGrp="1" noChangeArrowheads="1"/>
          </p:cNvSpPr>
          <p:nvPr>
            <p:ph type="body" idx="1"/>
          </p:nvPr>
        </p:nvSpPr>
        <p:spPr>
          <a:xfrm>
            <a:off x="1143000" y="1752600"/>
            <a:ext cx="7543800" cy="4305300"/>
          </a:xfrm>
        </p:spPr>
        <p:txBody>
          <a:bodyPr/>
          <a:lstStyle/>
          <a:p>
            <a:pPr>
              <a:buFontTx/>
              <a:buNone/>
            </a:pPr>
            <a:r>
              <a:rPr lang="en-US">
                <a:latin typeface="Arial" charset="0"/>
                <a:cs typeface="Arial" charset="0"/>
              </a:rPr>
              <a:t>   </a:t>
            </a:r>
            <a:r>
              <a:rPr lang="en-US" sz="2800">
                <a:cs typeface="Arial" charset="0"/>
              </a:rPr>
              <a:t>The scholarship awards do not reduce the family contribution. This figure (family contribution) has been established in the need analysis process and it will always remain the same in any financial aid package. A scholarship will not reduce your family contribution amount, but it will certainly help significantly to pay college costs</a:t>
            </a:r>
            <a:r>
              <a:rPr lang="en-US">
                <a:cs typeface="Arial" charset="0"/>
              </a:rPr>
              <a:t>. </a:t>
            </a:r>
            <a:endParaRPr lang="en-US"/>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1026"/>
          <p:cNvSpPr>
            <a:spLocks noGrp="1" noChangeArrowheads="1"/>
          </p:cNvSpPr>
          <p:nvPr>
            <p:ph type="title"/>
          </p:nvPr>
        </p:nvSpPr>
        <p:spPr>
          <a:xfrm>
            <a:off x="914400" y="609600"/>
            <a:ext cx="7772400" cy="762000"/>
          </a:xfrm>
        </p:spPr>
        <p:txBody>
          <a:bodyPr/>
          <a:lstStyle/>
          <a:p>
            <a:r>
              <a:rPr lang="en-US">
                <a:solidFill>
                  <a:srgbClr val="666633"/>
                </a:solidFill>
                <a:cs typeface="Arial" charset="0"/>
              </a:rPr>
              <a:t>Need-Based Scholarships</a:t>
            </a:r>
            <a:endParaRPr lang="en-US" sz="4000">
              <a:solidFill>
                <a:srgbClr val="666633"/>
              </a:solidFill>
              <a:cs typeface="Arial" charset="0"/>
            </a:endParaRPr>
          </a:p>
        </p:txBody>
      </p:sp>
      <p:sp>
        <p:nvSpPr>
          <p:cNvPr id="432131" name="Rectangle 1027"/>
          <p:cNvSpPr>
            <a:spLocks noGrp="1" noChangeArrowheads="1"/>
          </p:cNvSpPr>
          <p:nvPr>
            <p:ph type="body" idx="1"/>
          </p:nvPr>
        </p:nvSpPr>
        <p:spPr>
          <a:xfrm>
            <a:off x="1066800" y="1828800"/>
            <a:ext cx="7467600" cy="4648200"/>
          </a:xfrm>
        </p:spPr>
        <p:txBody>
          <a:bodyPr/>
          <a:lstStyle/>
          <a:p>
            <a:pPr>
              <a:buFontTx/>
              <a:buNone/>
            </a:pPr>
            <a:r>
              <a:rPr lang="en-US" sz="3600">
                <a:latin typeface="Arial" charset="0"/>
                <a:cs typeface="Arial" charset="0"/>
              </a:rPr>
              <a:t>   </a:t>
            </a:r>
            <a:r>
              <a:rPr lang="en-US" sz="2800">
                <a:cs typeface="Arial" charset="0"/>
              </a:rPr>
              <a:t>A need-based scholarship can only be awarded to a student who has shown financial need. If the family contribution is equal to the costs of attending college, then this type of scholarship will not be awarded because no need is shown to exist. Scholarships for a particular skill or attribute are awarded regardless of a student's financial need and will reduce the costs of college by the amount of the award.</a:t>
            </a:r>
            <a:endParaRPr lang="en-US" sz="2800"/>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914400" y="609600"/>
            <a:ext cx="7772400" cy="762000"/>
          </a:xfrm>
        </p:spPr>
        <p:txBody>
          <a:bodyPr/>
          <a:lstStyle/>
          <a:p>
            <a:r>
              <a:rPr lang="en-US">
                <a:solidFill>
                  <a:srgbClr val="990033"/>
                </a:solidFill>
              </a:rPr>
              <a:t>DISCUSSION QUESTIONS</a:t>
            </a:r>
            <a:endParaRPr lang="en-US" sz="4000">
              <a:solidFill>
                <a:srgbClr val="990033"/>
              </a:solidFill>
            </a:endParaRPr>
          </a:p>
        </p:txBody>
      </p:sp>
      <p:sp>
        <p:nvSpPr>
          <p:cNvPr id="399363" name="Rectangle 3"/>
          <p:cNvSpPr>
            <a:spLocks noGrp="1" noChangeArrowheads="1"/>
          </p:cNvSpPr>
          <p:nvPr>
            <p:ph type="body" idx="1"/>
          </p:nvPr>
        </p:nvSpPr>
        <p:spPr>
          <a:xfrm>
            <a:off x="1066800" y="1676400"/>
            <a:ext cx="7772400" cy="5181600"/>
          </a:xfrm>
        </p:spPr>
        <p:txBody>
          <a:bodyPr/>
          <a:lstStyle/>
          <a:p>
            <a:pPr marL="533400" indent="-533400">
              <a:buFontTx/>
              <a:buNone/>
            </a:pPr>
            <a:r>
              <a:rPr lang="en-US" sz="2800"/>
              <a:t>1.   Is</a:t>
            </a:r>
            <a:r>
              <a:rPr lang="en-US" sz="2800">
                <a:cs typeface="Times New Roman" pitchFamily="18" charset="0"/>
              </a:rPr>
              <a:t> financial aid only available to low income students?</a:t>
            </a:r>
            <a:r>
              <a:rPr lang="en-US" sz="2800"/>
              <a:t> </a:t>
            </a:r>
          </a:p>
          <a:p>
            <a:pPr marL="533400" indent="-533400">
              <a:buFontTx/>
              <a:buNone/>
            </a:pPr>
            <a:r>
              <a:rPr lang="en-US" sz="2800"/>
              <a:t>2</a:t>
            </a:r>
            <a:r>
              <a:rPr lang="en-US" sz="2800" b="1"/>
              <a:t>.   </a:t>
            </a:r>
            <a:r>
              <a:rPr lang="en-US" sz="2800">
                <a:cs typeface="Times New Roman" pitchFamily="18" charset="0"/>
              </a:rPr>
              <a:t>Will going to college part-time lessen the chances of receiving financial aid? </a:t>
            </a:r>
            <a:endParaRPr lang="en-US" sz="2800"/>
          </a:p>
          <a:p>
            <a:pPr marL="533400" indent="-533400">
              <a:buFontTx/>
              <a:buNone/>
            </a:pPr>
            <a:r>
              <a:rPr lang="en-US" sz="2800"/>
              <a:t>3.</a:t>
            </a:r>
            <a:r>
              <a:rPr lang="en-US" sz="2800" b="1"/>
              <a:t>   </a:t>
            </a:r>
            <a:r>
              <a:rPr lang="en-US" sz="2800">
                <a:cs typeface="Times New Roman" pitchFamily="18" charset="0"/>
              </a:rPr>
              <a:t>Are there ways to reduce the cost of college? </a:t>
            </a:r>
            <a:endParaRPr lang="en-US" sz="2800" b="1"/>
          </a:p>
          <a:p>
            <a:pPr marL="533400" indent="-533400">
              <a:buFontTx/>
              <a:buNone/>
            </a:pPr>
            <a:r>
              <a:rPr lang="en-US" sz="2800"/>
              <a:t>4.</a:t>
            </a:r>
            <a:r>
              <a:rPr lang="en-US" sz="2800" b="1"/>
              <a:t>   </a:t>
            </a:r>
            <a:r>
              <a:rPr lang="en-US" sz="2800">
                <a:cs typeface="Times New Roman" pitchFamily="18" charset="0"/>
              </a:rPr>
              <a:t>What responsibilities are associated with student loans? </a:t>
            </a:r>
          </a:p>
          <a:p>
            <a:pPr marL="533400" indent="-533400">
              <a:buFontTx/>
              <a:buNone/>
            </a:pPr>
            <a:r>
              <a:rPr lang="en-US" sz="2800">
                <a:cs typeface="Times New Roman" pitchFamily="18" charset="0"/>
              </a:rPr>
              <a:t>5.  </a:t>
            </a:r>
            <a:r>
              <a:rPr lang="en-US" sz="2800">
                <a:cs typeface="Arial" charset="0"/>
              </a:rPr>
              <a:t>Are your parents eligible for financial assistance to help finance your college fees thru an affilia-tion with the military, employment, or union?</a:t>
            </a:r>
            <a:endParaRPr lang="en-US" sz="2800">
              <a:cs typeface="Times New Roman" pitchFamily="18" charset="0"/>
            </a:endParaRPr>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838200" y="609600"/>
            <a:ext cx="7848600" cy="762000"/>
          </a:xfrm>
        </p:spPr>
        <p:txBody>
          <a:bodyPr/>
          <a:lstStyle/>
          <a:p>
            <a:r>
              <a:rPr lang="en-US" sz="4800">
                <a:solidFill>
                  <a:srgbClr val="990033"/>
                </a:solidFill>
              </a:rPr>
              <a:t>ACTIVITY</a:t>
            </a:r>
            <a:endParaRPr lang="en-US">
              <a:solidFill>
                <a:srgbClr val="990033"/>
              </a:solidFill>
            </a:endParaRPr>
          </a:p>
        </p:txBody>
      </p:sp>
      <p:sp>
        <p:nvSpPr>
          <p:cNvPr id="400387" name="Rectangle 3"/>
          <p:cNvSpPr>
            <a:spLocks noGrp="1" noChangeArrowheads="1"/>
          </p:cNvSpPr>
          <p:nvPr>
            <p:ph type="body" idx="1"/>
          </p:nvPr>
        </p:nvSpPr>
        <p:spPr>
          <a:xfrm>
            <a:off x="990600" y="1828800"/>
            <a:ext cx="7721600" cy="4724400"/>
          </a:xfrm>
        </p:spPr>
        <p:txBody>
          <a:bodyPr/>
          <a:lstStyle/>
          <a:p>
            <a:pPr>
              <a:buFontTx/>
              <a:buNone/>
            </a:pPr>
            <a:r>
              <a:rPr lang="en-US" sz="2800" b="1">
                <a:latin typeface="Arial" charset="0"/>
              </a:rPr>
              <a:t>    </a:t>
            </a:r>
            <a:r>
              <a:rPr lang="en-US" sz="2800">
                <a:cs typeface="Times New Roman" pitchFamily="18" charset="0"/>
              </a:rPr>
              <a:t>Using the "Checklist For Financial Aid Forms" and the process for applying for financial aid, create a calendar to identify all the deadlines and requirements. Information is available in high school counseling offices or college admissions offices, including the important deadline dates for the federal and state governments and private sources of funds.</a:t>
            </a:r>
            <a:r>
              <a:rPr lang="en-US" sz="2800"/>
              <a:t> </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838200" y="533400"/>
            <a:ext cx="7848600" cy="838200"/>
          </a:xfrm>
        </p:spPr>
        <p:txBody>
          <a:bodyPr/>
          <a:lstStyle/>
          <a:p>
            <a:r>
              <a:rPr lang="en-US" sz="4800">
                <a:solidFill>
                  <a:srgbClr val="0000FF"/>
                </a:solidFill>
              </a:rPr>
              <a:t> </a:t>
            </a:r>
            <a:r>
              <a:rPr lang="en-US" sz="4800">
                <a:solidFill>
                  <a:schemeClr val="tx1"/>
                </a:solidFill>
              </a:rPr>
              <a:t>More Facts</a:t>
            </a:r>
          </a:p>
        </p:txBody>
      </p:sp>
      <p:sp>
        <p:nvSpPr>
          <p:cNvPr id="344067" name="Rectangle 3"/>
          <p:cNvSpPr>
            <a:spLocks noGrp="1" noChangeArrowheads="1"/>
          </p:cNvSpPr>
          <p:nvPr>
            <p:ph type="body" idx="1"/>
          </p:nvPr>
        </p:nvSpPr>
        <p:spPr>
          <a:xfrm>
            <a:off x="1219200" y="1600200"/>
            <a:ext cx="7391400" cy="5029200"/>
          </a:xfrm>
        </p:spPr>
        <p:txBody>
          <a:bodyPr/>
          <a:lstStyle/>
          <a:p>
            <a:pPr>
              <a:buFontTx/>
              <a:buNone/>
            </a:pPr>
            <a:r>
              <a:rPr lang="en-US" sz="3600">
                <a:latin typeface="Arial" charset="0"/>
              </a:rPr>
              <a:t>   </a:t>
            </a:r>
            <a:r>
              <a:rPr lang="en-US" sz="2800">
                <a:cs typeface="Arial" charset="0"/>
              </a:rPr>
              <a:t>You should apply for financial aid if you have calculated your total college expenses and estimated the help you can receive from your family and then determined that you will need more money to pay for your educational expenses. Even if you think that you are probably not eligible for financial assistance, you should apply! Many students are not aware that junior colleges or vocational/trade schools offer financial assistance to qualified students as well.</a:t>
            </a:r>
            <a:endParaRPr lang="en-US" sz="280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914400" y="533400"/>
            <a:ext cx="7772400" cy="838200"/>
          </a:xfrm>
        </p:spPr>
        <p:txBody>
          <a:bodyPr/>
          <a:lstStyle/>
          <a:p>
            <a:r>
              <a:rPr lang="en-US" sz="4800">
                <a:solidFill>
                  <a:srgbClr val="666633"/>
                </a:solidFill>
                <a:cs typeface="Times New Roman" pitchFamily="18" charset="0"/>
              </a:rPr>
              <a:t>Who Gets Financial Aid</a:t>
            </a:r>
            <a:r>
              <a:rPr lang="en-US" sz="4800" b="1">
                <a:solidFill>
                  <a:schemeClr val="tx1"/>
                </a:solidFill>
                <a:latin typeface="Arial" charset="0"/>
              </a:rPr>
              <a:t> </a:t>
            </a:r>
          </a:p>
        </p:txBody>
      </p:sp>
      <p:sp>
        <p:nvSpPr>
          <p:cNvPr id="345091" name="Rectangle 3"/>
          <p:cNvSpPr>
            <a:spLocks noGrp="1" noChangeArrowheads="1"/>
          </p:cNvSpPr>
          <p:nvPr>
            <p:ph type="body" idx="1"/>
          </p:nvPr>
        </p:nvSpPr>
        <p:spPr>
          <a:xfrm>
            <a:off x="533400" y="1752600"/>
            <a:ext cx="8305800" cy="4419600"/>
          </a:xfrm>
        </p:spPr>
        <p:txBody>
          <a:bodyPr/>
          <a:lstStyle/>
          <a:p>
            <a:pPr lvl="1">
              <a:buFontTx/>
              <a:buNone/>
            </a:pPr>
            <a:r>
              <a:rPr lang="en-US" sz="3200">
                <a:latin typeface="Arial" charset="0"/>
                <a:cs typeface="Arial" charset="0"/>
              </a:rPr>
              <a:t>   </a:t>
            </a:r>
            <a:r>
              <a:rPr lang="en-US">
                <a:cs typeface="Arial" charset="0"/>
              </a:rPr>
              <a:t>Basically, financial aid is given on the basis of need. Need is defined as the difference between what it costs to attend a specific college and what you can contribute to those expenses. If your education will cost more than you are able to pay then you have demonstrated financial need. This also means that the amount of financial assistance you receive will vary by the costs of the college you select. </a:t>
            </a:r>
            <a:endParaRPr lang="en-US">
              <a:ea typeface="Arial Unicode MS" pitchFamily="34" charset="-128"/>
              <a:cs typeface="Arial Unicode MS" pitchFamily="34" charset="-128"/>
            </a:endParaRPr>
          </a:p>
          <a:p>
            <a:pPr lvl="1">
              <a:buFontTx/>
              <a:buNone/>
            </a:pPr>
            <a:endParaRPr lang="en-US"/>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914400" y="533400"/>
            <a:ext cx="7772400" cy="838200"/>
          </a:xfrm>
        </p:spPr>
        <p:txBody>
          <a:bodyPr/>
          <a:lstStyle/>
          <a:p>
            <a:r>
              <a:rPr lang="en-US" sz="4800">
                <a:solidFill>
                  <a:schemeClr val="tx1"/>
                </a:solidFill>
              </a:rPr>
              <a:t>For Example</a:t>
            </a:r>
            <a:endParaRPr lang="en-US" sz="5400">
              <a:solidFill>
                <a:schemeClr val="tx1"/>
              </a:solidFill>
            </a:endParaRPr>
          </a:p>
        </p:txBody>
      </p:sp>
      <p:sp>
        <p:nvSpPr>
          <p:cNvPr id="376835" name="Rectangle 3"/>
          <p:cNvSpPr>
            <a:spLocks noGrp="1" noChangeArrowheads="1"/>
          </p:cNvSpPr>
          <p:nvPr>
            <p:ph type="body" idx="1"/>
          </p:nvPr>
        </p:nvSpPr>
        <p:spPr>
          <a:xfrm>
            <a:off x="1066800" y="1885950"/>
            <a:ext cx="7569200" cy="4171950"/>
          </a:xfrm>
        </p:spPr>
        <p:txBody>
          <a:bodyPr/>
          <a:lstStyle/>
          <a:p>
            <a:pPr>
              <a:buFontTx/>
              <a:buNone/>
            </a:pPr>
            <a:r>
              <a:rPr lang="en-US">
                <a:latin typeface="Arial" charset="0"/>
              </a:rPr>
              <a:t>   </a:t>
            </a:r>
            <a:r>
              <a:rPr lang="en-US" sz="2800">
                <a:cs typeface="Arial" charset="0"/>
              </a:rPr>
              <a:t>For example, tuition and expenses are usually higher at a private college than at a state school. If you commute to a college the costs are considerable reduced. You could very possibly afford to go to a higher priced private school if you qualify for financial aid. With financial aid you can select the best college for your major in pursuit of the best possible education.</a:t>
            </a:r>
            <a:endParaRPr lang="en-US" sz="280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914400" y="533400"/>
            <a:ext cx="7772400" cy="838200"/>
          </a:xfrm>
        </p:spPr>
        <p:txBody>
          <a:bodyPr/>
          <a:lstStyle/>
          <a:p>
            <a:r>
              <a:rPr lang="en-US" sz="4800">
                <a:solidFill>
                  <a:srgbClr val="666633"/>
                </a:solidFill>
                <a:cs typeface="Times New Roman" pitchFamily="18" charset="0"/>
              </a:rPr>
              <a:t>Types of Financial Aid</a:t>
            </a:r>
            <a:r>
              <a:rPr lang="en-US" b="1">
                <a:solidFill>
                  <a:srgbClr val="800000"/>
                </a:solidFill>
                <a:latin typeface="Arial" charset="0"/>
              </a:rPr>
              <a:t> </a:t>
            </a:r>
          </a:p>
        </p:txBody>
      </p:sp>
      <p:sp>
        <p:nvSpPr>
          <p:cNvPr id="377859" name="Rectangle 3"/>
          <p:cNvSpPr>
            <a:spLocks noGrp="1" noChangeArrowheads="1"/>
          </p:cNvSpPr>
          <p:nvPr>
            <p:ph type="body" idx="1"/>
          </p:nvPr>
        </p:nvSpPr>
        <p:spPr>
          <a:xfrm>
            <a:off x="914400" y="1905000"/>
            <a:ext cx="7696200" cy="3657600"/>
          </a:xfrm>
        </p:spPr>
        <p:txBody>
          <a:bodyPr/>
          <a:lstStyle/>
          <a:p>
            <a:pPr>
              <a:buFontTx/>
              <a:buNone/>
            </a:pPr>
            <a:r>
              <a:rPr lang="en-US">
                <a:latin typeface="Arial" charset="0"/>
              </a:rPr>
              <a:t>   </a:t>
            </a:r>
            <a:r>
              <a:rPr lang="en-US" sz="2800">
                <a:cs typeface="Times New Roman" pitchFamily="18" charset="0"/>
              </a:rPr>
              <a:t>Three types of financial aid are available to college students:</a:t>
            </a:r>
          </a:p>
          <a:p>
            <a:pPr>
              <a:buFontTx/>
              <a:buNone/>
            </a:pPr>
            <a:endParaRPr lang="en-US">
              <a:cs typeface="Times New Roman" pitchFamily="18" charset="0"/>
            </a:endParaRPr>
          </a:p>
          <a:p>
            <a:pPr lvl="1"/>
            <a:r>
              <a:rPr lang="en-US">
                <a:cs typeface="Times New Roman" pitchFamily="18" charset="0"/>
              </a:rPr>
              <a:t>Grants and Scholarships</a:t>
            </a:r>
            <a:r>
              <a:rPr lang="en-US"/>
              <a:t> </a:t>
            </a:r>
          </a:p>
          <a:p>
            <a:pPr lvl="1"/>
            <a:r>
              <a:rPr lang="en-US">
                <a:cs typeface="Times New Roman" pitchFamily="18" charset="0"/>
              </a:rPr>
              <a:t>Loans</a:t>
            </a:r>
            <a:r>
              <a:rPr lang="en-US"/>
              <a:t> </a:t>
            </a:r>
          </a:p>
          <a:p>
            <a:pPr lvl="1"/>
            <a:r>
              <a:rPr lang="en-US">
                <a:cs typeface="Times New Roman" pitchFamily="18" charset="0"/>
              </a:rPr>
              <a:t>Work-Study Programs</a:t>
            </a:r>
            <a:r>
              <a:rPr lang="en-US"/>
              <a:t> </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838200" y="609600"/>
            <a:ext cx="7848600" cy="762000"/>
          </a:xfrm>
        </p:spPr>
        <p:txBody>
          <a:bodyPr/>
          <a:lstStyle/>
          <a:p>
            <a:r>
              <a:rPr lang="en-US">
                <a:solidFill>
                  <a:srgbClr val="990033"/>
                </a:solidFill>
                <a:cs typeface="Times New Roman" pitchFamily="18" charset="0"/>
              </a:rPr>
              <a:t>GRANTS &amp; SCHOLARSHIPS</a:t>
            </a:r>
            <a:r>
              <a:rPr lang="en-US" b="1">
                <a:solidFill>
                  <a:srgbClr val="800000"/>
                </a:solidFill>
                <a:latin typeface="Arial" charset="0"/>
              </a:rPr>
              <a:t> </a:t>
            </a:r>
          </a:p>
        </p:txBody>
      </p:sp>
      <p:sp>
        <p:nvSpPr>
          <p:cNvPr id="378883" name="Rectangle 3"/>
          <p:cNvSpPr>
            <a:spLocks noGrp="1" noChangeArrowheads="1"/>
          </p:cNvSpPr>
          <p:nvPr>
            <p:ph type="body" idx="1"/>
          </p:nvPr>
        </p:nvSpPr>
        <p:spPr>
          <a:xfrm>
            <a:off x="1143000" y="1905000"/>
            <a:ext cx="7543800" cy="4572000"/>
          </a:xfrm>
        </p:spPr>
        <p:txBody>
          <a:bodyPr/>
          <a:lstStyle/>
          <a:p>
            <a:pPr>
              <a:buFontTx/>
              <a:buNone/>
            </a:pPr>
            <a:r>
              <a:rPr lang="en-US" sz="2800">
                <a:latin typeface="Arial" charset="0"/>
                <a:cs typeface="Arial" charset="0"/>
              </a:rPr>
              <a:t>    </a:t>
            </a:r>
            <a:r>
              <a:rPr lang="en-US" sz="2800">
                <a:cs typeface="Arial" charset="0"/>
              </a:rPr>
              <a:t>These are financial assistance awards that do not have to be repaid and are available through many different sources such as federal and state governments, professional and service agencies, private foundations and colleges. Grants are bestowed on the basis of need, while scholarships are based on either need and/or outstanding achievements.</a:t>
            </a:r>
            <a:endParaRPr lang="en-US" sz="2800"/>
          </a:p>
        </p:txBody>
      </p:sp>
    </p:spTree>
  </p:cSld>
  <p:clrMapOvr>
    <a:masterClrMapping/>
  </p:clrMapOvr>
  <p:transition>
    <p:zoom/>
  </p:transition>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Office2000\Templates\Presentation Designs\Notebook.pot</Template>
  <TotalTime>678</TotalTime>
  <Words>2779</Words>
  <Application>Microsoft Office PowerPoint</Application>
  <PresentationFormat>On-screen Show (4:3)</PresentationFormat>
  <Paragraphs>140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Notebook</vt:lpstr>
      <vt:lpstr>COLLEGE FINANCIAL AID MINI-LESSON</vt:lpstr>
      <vt:lpstr>INTRODUCTION</vt:lpstr>
      <vt:lpstr>OBJECTIVES</vt:lpstr>
      <vt:lpstr>HOW FINANCIAL AID CAN HELP</vt:lpstr>
      <vt:lpstr> More Facts</vt:lpstr>
      <vt:lpstr>Who Gets Financial Aid </vt:lpstr>
      <vt:lpstr>For Example</vt:lpstr>
      <vt:lpstr>Types of Financial Aid </vt:lpstr>
      <vt:lpstr>GRANTS &amp; SCHOLARSHIPS </vt:lpstr>
      <vt:lpstr>LOANS</vt:lpstr>
      <vt:lpstr>WORK-STUDY PROGRAMS</vt:lpstr>
      <vt:lpstr>FINANCIAL PACKAGE</vt:lpstr>
      <vt:lpstr>Eligibility </vt:lpstr>
      <vt:lpstr>STUDENT FINANCIAL NEED ANALYSIS PROCESS </vt:lpstr>
      <vt:lpstr>Financial Need Amount</vt:lpstr>
      <vt:lpstr>Federal Student Assistance</vt:lpstr>
      <vt:lpstr>Applying For Financial Aid </vt:lpstr>
      <vt:lpstr>Step 1</vt:lpstr>
      <vt:lpstr>Step 2</vt:lpstr>
      <vt:lpstr>Step 3</vt:lpstr>
      <vt:lpstr>Step 4</vt:lpstr>
      <vt:lpstr>Step 5</vt:lpstr>
      <vt:lpstr>Step 6</vt:lpstr>
      <vt:lpstr>Step 7</vt:lpstr>
      <vt:lpstr>Step 8</vt:lpstr>
      <vt:lpstr>Step 9</vt:lpstr>
      <vt:lpstr>Federal Student Aid Information Center </vt:lpstr>
      <vt:lpstr>Information Center</vt:lpstr>
      <vt:lpstr>SOURCES OF FINANCIAL AID</vt:lpstr>
      <vt:lpstr>  Federal Pell Grant</vt:lpstr>
      <vt:lpstr>Fed Supplemental Educational Opportunity Grant (SEOG)</vt:lpstr>
      <vt:lpstr>Federal Perkins Loan</vt:lpstr>
      <vt:lpstr>Federal Subsidized Stafford Loan</vt:lpstr>
      <vt:lpstr>Federal Unsubsidized Stafford Loan</vt:lpstr>
      <vt:lpstr>Federal Parent Loan for Undergraduate Students (PLUS)</vt:lpstr>
      <vt:lpstr>Federal Work-Study</vt:lpstr>
      <vt:lpstr>  Ameri-Corps</vt:lpstr>
      <vt:lpstr>STATE FINANCIAL AID PROGRAMS</vt:lpstr>
      <vt:lpstr>OTHER FINANCIAL AID PROIGRAMS</vt:lpstr>
      <vt:lpstr>Scholarships</vt:lpstr>
      <vt:lpstr>More Facts</vt:lpstr>
      <vt:lpstr>Explore Scholarships</vt:lpstr>
      <vt:lpstr>Scholarships Internet Info</vt:lpstr>
      <vt:lpstr>Scholarships &amp; Family Contribution</vt:lpstr>
      <vt:lpstr>Need-Based Scholarships</vt:lpstr>
      <vt:lpstr>DISCUSSION QUESTIONS</vt:lpstr>
      <vt:lpstr>ACTIVITY</vt:lpstr>
    </vt:vector>
  </TitlesOfParts>
  <Company>Financial Institutions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STUDENT BUDGET MINI-LESSON</dc:title>
  <dc:creator>Donna Kaye</dc:creator>
  <cp:lastModifiedBy>SCS</cp:lastModifiedBy>
  <cp:revision>26</cp:revision>
  <dcterms:created xsi:type="dcterms:W3CDTF">1999-10-15T20:22:52Z</dcterms:created>
  <dcterms:modified xsi:type="dcterms:W3CDTF">2013-01-23T21:25:09Z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H:\My Documents</vt:lpwstr>
  </property>
</Properties>
</file>