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929"/>
  </p:normalViewPr>
  <p:slideViewPr>
    <p:cSldViewPr>
      <p:cViewPr varScale="1">
        <p:scale>
          <a:sx n="59" d="100"/>
          <a:sy n="59" d="100"/>
        </p:scale>
        <p:origin x="-2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AA1C8-2DA4-47FA-8C4D-A94978FC3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787CB-CEFD-46C7-95E9-BF541844E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C26BB-9A1B-4031-9529-DF2406488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D8F86-9FE9-44E6-BBE4-EB2CFEBF9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81B67-49F2-4C8B-8AC9-6ED7CA29E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9D0C5-F0BD-4B73-9094-DEFBA420B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9CAB8-5C6A-4E10-BAA6-AC7A02197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0BF90-C6BC-4A11-8A31-24665EE0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6BB94-B1CC-463F-8280-FF1BBD5DF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35F79-7DE2-448F-8EE6-4DD82DC23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82DD4-1CD1-4C43-9FBB-BC710DD70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602713-32EE-43E1-A217-83388BFC31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6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7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7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8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8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9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9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80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0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81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0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1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2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3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0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0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4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9.png"/><Relationship Id="rId21" Type="http://schemas.openxmlformats.org/officeDocument/2006/relationships/image" Target="../media/image53.png"/><Relationship Id="rId34" Type="http://schemas.openxmlformats.org/officeDocument/2006/relationships/image" Target="../media/image66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5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5" Type="http://schemas.openxmlformats.org/officeDocument/2006/relationships/image" Target="../media/image41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10" Type="http://schemas.openxmlformats.org/officeDocument/2006/relationships/image" Target="../media/image3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0" y="0"/>
            <a:ext cx="1778000" cy="762000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08000" cy="7620000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000" y="0"/>
            <a:ext cx="847725" cy="7620000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0"/>
            <a:ext cx="1778000" cy="7620000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900" y="0"/>
            <a:ext cx="508000" cy="7620000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" y="0"/>
            <a:ext cx="847725" cy="7620000"/>
          </a:xfrm>
          <a:prstGeom prst="rect">
            <a:avLst/>
          </a:prstGeom>
          <a:noFill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58413" y="7620000"/>
            <a:ext cx="1779587" cy="7620000"/>
          </a:xfrm>
          <a:prstGeom prst="rect">
            <a:avLst/>
          </a:prstGeom>
          <a:noFill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444413" y="7620000"/>
            <a:ext cx="509587" cy="7620000"/>
          </a:xfrm>
          <a:prstGeom prst="rect">
            <a:avLst/>
          </a:prstGeom>
          <a:noFill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52275" y="7620000"/>
            <a:ext cx="847725" cy="7620000"/>
          </a:xfrm>
          <a:prstGeom prst="rect">
            <a:avLst/>
          </a:prstGeom>
          <a:noFill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32275" y="0"/>
            <a:ext cx="3133725" cy="7620000"/>
          </a:xfrm>
          <a:prstGeom prst="rect">
            <a:avLst/>
          </a:prstGeom>
          <a:noFill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6275" y="0"/>
            <a:ext cx="509588" cy="7620000"/>
          </a:xfrm>
          <a:prstGeom prst="rect">
            <a:avLst/>
          </a:prstGeom>
          <a:noFill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70275" y="0"/>
            <a:ext cx="847725" cy="7620000"/>
          </a:xfrm>
          <a:prstGeom prst="rect">
            <a:avLst/>
          </a:prstGeom>
          <a:noFill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14288" y="5594350"/>
            <a:ext cx="10161588" cy="1308100"/>
          </a:xfrm>
          <a:prstGeom prst="rect">
            <a:avLst/>
          </a:prstGeom>
          <a:noFill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3852863"/>
            <a:ext cx="10161588" cy="990600"/>
          </a:xfrm>
          <a:prstGeom prst="rect">
            <a:avLst/>
          </a:prstGeom>
          <a:noFill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26988" y="6267450"/>
            <a:ext cx="3340101" cy="1346200"/>
          </a:xfrm>
          <a:prstGeom prst="rect">
            <a:avLst/>
          </a:prstGeom>
          <a:noFill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4288" y="5870575"/>
            <a:ext cx="10161588" cy="1644650"/>
          </a:xfrm>
          <a:prstGeom prst="rect">
            <a:avLst/>
          </a:prstGeom>
          <a:noFill/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74900" y="5702300"/>
            <a:ext cx="7759700" cy="1911350"/>
          </a:xfrm>
          <a:prstGeom prst="rect">
            <a:avLst/>
          </a:prstGeom>
          <a:noFill/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328988" y="3176588"/>
            <a:ext cx="1779587" cy="1543050"/>
          </a:xfrm>
          <a:prstGeom prst="rect">
            <a:avLst/>
          </a:prstGeom>
          <a:noFill/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132263" y="4583113"/>
            <a:ext cx="1781175" cy="1544637"/>
          </a:xfrm>
          <a:prstGeom prst="rect">
            <a:avLst/>
          </a:prstGeom>
          <a:noFill/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143375" y="1768475"/>
            <a:ext cx="1781175" cy="1544638"/>
          </a:xfrm>
          <a:prstGeom prst="rect">
            <a:avLst/>
          </a:prstGeom>
          <a:noFill/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06763" y="360363"/>
            <a:ext cx="1781175" cy="1544637"/>
          </a:xfrm>
          <a:prstGeom prst="rect">
            <a:avLst/>
          </a:prstGeom>
          <a:noFill/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957763" y="5980113"/>
            <a:ext cx="1781175" cy="1544637"/>
          </a:xfrm>
          <a:prstGeom prst="rect">
            <a:avLst/>
          </a:prstGeom>
          <a:noFill/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425450" y="4667250"/>
            <a:ext cx="1403350" cy="1544638"/>
          </a:xfrm>
          <a:prstGeom prst="rect">
            <a:avLst/>
          </a:prstGeom>
          <a:noFill/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6988" y="6002338"/>
            <a:ext cx="1779587" cy="1543050"/>
          </a:xfrm>
          <a:prstGeom prst="rect">
            <a:avLst/>
          </a:prstGeom>
          <a:noFill/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8738" y="3165475"/>
            <a:ext cx="1779587" cy="1544638"/>
          </a:xfrm>
          <a:prstGeom prst="rect">
            <a:avLst/>
          </a:prstGeom>
          <a:noFill/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862013" y="4583113"/>
            <a:ext cx="1781175" cy="1544637"/>
          </a:xfrm>
          <a:prstGeom prst="rect">
            <a:avLst/>
          </a:prstGeom>
          <a:noFill/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677988" y="6011863"/>
            <a:ext cx="1779587" cy="1544637"/>
          </a:xfrm>
          <a:prstGeom prst="rect">
            <a:avLst/>
          </a:prstGeom>
          <a:noFill/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698625" y="3176588"/>
            <a:ext cx="1781175" cy="1543050"/>
          </a:xfrm>
          <a:prstGeom prst="rect">
            <a:avLst/>
          </a:prstGeom>
          <a:noFill/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84238" y="1736725"/>
            <a:ext cx="1779587" cy="1544638"/>
          </a:xfrm>
          <a:prstGeom prst="rect">
            <a:avLst/>
          </a:prstGeom>
          <a:noFill/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561263" y="4605338"/>
            <a:ext cx="1781175" cy="1543050"/>
          </a:xfrm>
          <a:prstGeom prst="rect">
            <a:avLst/>
          </a:prstGeom>
          <a:noFill/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386763" y="6022975"/>
            <a:ext cx="1781175" cy="1544638"/>
          </a:xfrm>
          <a:prstGeom prst="rect">
            <a:avLst/>
          </a:prstGeom>
          <a:noFill/>
        </p:spPr>
      </p:pic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386763" y="3186113"/>
            <a:ext cx="1781175" cy="1544637"/>
          </a:xfrm>
          <a:prstGeom prst="rect">
            <a:avLst/>
          </a:prstGeom>
          <a:noFill/>
        </p:spPr>
      </p:pic>
      <p:pic>
        <p:nvPicPr>
          <p:cNvPr id="2084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228138" y="4505325"/>
            <a:ext cx="1384300" cy="1544638"/>
          </a:xfrm>
          <a:prstGeom prst="rect">
            <a:avLst/>
          </a:prstGeom>
          <a:noFill/>
        </p:spPr>
      </p:pic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229725" y="1677988"/>
            <a:ext cx="1381125" cy="1544637"/>
          </a:xfrm>
          <a:prstGeom prst="rect">
            <a:avLst/>
          </a:prstGeom>
          <a:noFill/>
        </p:spPr>
      </p:pic>
      <p:pic>
        <p:nvPicPr>
          <p:cNvPr id="2086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67300" y="-25400"/>
            <a:ext cx="4089400" cy="6970713"/>
          </a:xfrm>
          <a:prstGeom prst="rect">
            <a:avLst/>
          </a:prstGeom>
          <a:noFill/>
        </p:spPr>
      </p:pic>
      <p:pic>
        <p:nvPicPr>
          <p:cNvPr id="2087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164138" y="-25400"/>
            <a:ext cx="3897312" cy="2571750"/>
          </a:xfrm>
          <a:prstGeom prst="rect">
            <a:avLst/>
          </a:prstGeom>
          <a:noFill/>
        </p:spPr>
      </p:pic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7313" y="6764338"/>
            <a:ext cx="3895725" cy="92075"/>
          </a:xfrm>
          <a:prstGeom prst="rect">
            <a:avLst/>
          </a:prstGeom>
          <a:noFill/>
        </p:spPr>
      </p:pic>
      <p:pic>
        <p:nvPicPr>
          <p:cNvPr id="2089" name="Picture 41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7313" y="6764338"/>
            <a:ext cx="3895725" cy="92075"/>
          </a:xfrm>
          <a:prstGeom prst="rect">
            <a:avLst/>
          </a:prstGeom>
          <a:noFill/>
        </p:spPr>
      </p:pic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5094288" y="2560638"/>
            <a:ext cx="3940175" cy="4543425"/>
          </a:xfrm>
          <a:prstGeom prst="rect">
            <a:avLst/>
          </a:prstGeom>
          <a:noFill/>
        </p:spPr>
      </p:pic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79388" y="1057275"/>
            <a:ext cx="8637587" cy="1635125"/>
          </a:xfrm>
          <a:prstGeom prst="rect">
            <a:avLst/>
          </a:prstGeom>
          <a:noFill/>
        </p:spPr>
      </p:pic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122238" y="1057275"/>
            <a:ext cx="8751887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lnSpc>
                <a:spcPct val="95000"/>
              </a:lnSpc>
            </a:pPr>
            <a:r>
              <a:rPr lang="en-US" sz="4800">
                <a:solidFill>
                  <a:srgbClr val="94C600"/>
                </a:solidFill>
                <a:latin typeface="Arial" pitchFamily="34" charset="0"/>
              </a:rPr>
              <a:t>HOW TO REQUEST A LETTER OF RECOMMENDATION</a:t>
            </a:r>
          </a:p>
        </p:txBody>
      </p:sp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274638" y="3675063"/>
            <a:ext cx="7113587" cy="134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1290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1291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1292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1293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1294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1295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1296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1297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1298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1299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1300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1301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1302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11303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1304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1305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158875" y="209550"/>
            <a:ext cx="7807325" cy="1271588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01725" y="209550"/>
            <a:ext cx="7921625" cy="1271588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MATERIALS CON’TD</a:t>
            </a:r>
          </a:p>
        </p:txBody>
      </p:sp>
      <p:pic>
        <p:nvPicPr>
          <p:cNvPr id="11306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1836738"/>
            <a:ext cx="7531100" cy="4645025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0450" y="1524000"/>
            <a:ext cx="7645400" cy="5849938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A well-organized series of files, one for each graduate school where you will be applying with: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Recommendation forms from the schools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To make it easy for you letter writer to complete forms in a timely manner, complete the following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Applicant information typed in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Recommenders name, title, contact information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Catalogue descriptions, that make the school relevant to your professional and educational goals 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For each file dedicated to one of the schools where you're applying, make it clear how that grad program differs from the others.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More and more schools are requesting online recommendations. 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Give the proper URL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Where to send the letter (cite individual names, titles, if you can), and what the deadline is.</a:t>
            </a:r>
            <a:r>
              <a:rPr lang="en-US" sz="3300">
                <a:solidFill>
                  <a:srgbClr val="3E3D2D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51200" y="-203200"/>
            <a:ext cx="508000" cy="7620000"/>
          </a:xfrm>
          <a:prstGeom prst="rect">
            <a:avLst/>
          </a:prstGeom>
          <a:noFill/>
        </p:spPr>
      </p:pic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2307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2308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2309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2310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2311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2312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2314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2315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2316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2317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2318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2320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2321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2322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2323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2324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2325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2326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12327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2328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2329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158875" y="265113"/>
            <a:ext cx="7807325" cy="1271587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60450" y="0"/>
            <a:ext cx="7920038" cy="1270000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SOME TIPS</a:t>
            </a:r>
          </a:p>
        </p:txBody>
      </p:sp>
      <p:pic>
        <p:nvPicPr>
          <p:cNvPr id="12330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054100" y="1535113"/>
            <a:ext cx="7912100" cy="5662612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58850" y="1524000"/>
            <a:ext cx="8024813" cy="5827713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Try to arrange it so that the letters complement rather than merely echo one another. 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Have one professor write about the quality of your research and term papers, and perhaps have him mention any study abroad experiences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Have another address your oral communication skills, leadership abilities, moral character and personality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Have a former internship supervisor talk about your work habits, the nature of your internship, your motivation, and what you contributed to the company or organization where you interned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You can have a bulleted list of the specific things you'd like a particular letter-writer to address, and add a request: "If you can, please discuss these topics in your letter.”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Make sure your references fully understand your career goals and aim your letter writers towards that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3332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3333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3334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3336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3337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3338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3339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3340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3341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3342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3343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3344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3345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3346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3347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3348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3349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3350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13351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3352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3353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158875" y="265113"/>
            <a:ext cx="7807325" cy="1271587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01725" y="265113"/>
            <a:ext cx="7921625" cy="1271587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SOME TIPS CONT'D</a:t>
            </a:r>
          </a:p>
        </p:txBody>
      </p:sp>
      <p:pic>
        <p:nvPicPr>
          <p:cNvPr id="13354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054100" y="1535113"/>
            <a:ext cx="7912100" cy="5662612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58850" y="1828800"/>
            <a:ext cx="8024813" cy="5661025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Include a stamped self-addressed postcard with this message 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"Please mail this card to me when you receive this letter" and ask the professor to drop it in with the sealed application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That way, you can track the letter, and you need to do that until you know that all your letters have landed in the right hands.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Interfolio.com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Credentials file through a Web-based file management service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Once your credentials go online (including your recommendation letters, resume, writing samples, your "Statement of Purpose," whatever you need there), anyone whom you authorize can go and view your materials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4354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4356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4360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4361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4362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4363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4364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4365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4367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4368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4370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4371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4372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4373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4374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14375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4376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4377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-1414463" y="11113"/>
            <a:ext cx="7807326" cy="1271587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-1471613" y="11113"/>
            <a:ext cx="7921626" cy="1271587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DO’S</a:t>
            </a:r>
          </a:p>
        </p:txBody>
      </p:sp>
      <p:pic>
        <p:nvPicPr>
          <p:cNvPr id="14378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1447800"/>
            <a:ext cx="7531100" cy="5703888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1447800"/>
            <a:ext cx="7645400" cy="5703888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Arrange an appointment, explaining that you wish to discuss your plans to apply to graduate school. 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This gives professor heads up and a chance to think about whether he or she can write a helpful letter on your behalf. 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Prepare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To discuss the type of degree you seek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Programs to which you applying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How you arrived at your choice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Goals for graduate study and future aspirations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Why you believe the faculty member is a good candidate to write a letter of your behalf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Give the faculty enough time to write a glowing letter. Ask about 6 weeks before needed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Send friendly reminders around 1 or 2 weeks before letter is needed. 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Give the professor what he or she needs to write the letter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5379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5380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5385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5386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5388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5390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5391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5392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5393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5394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5395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5396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5397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5398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15399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5400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5401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-1414463" y="11113"/>
            <a:ext cx="7807326" cy="1271587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-1471613" y="11113"/>
            <a:ext cx="7921626" cy="1271587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DO’S</a:t>
            </a:r>
          </a:p>
        </p:txBody>
      </p:sp>
      <p:pic>
        <p:nvPicPr>
          <p:cNvPr id="15402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1447800"/>
            <a:ext cx="7531100" cy="5703888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1447800"/>
            <a:ext cx="7645400" cy="5703888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Be neat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Place all documentation in a folder and neatly label each item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Clip each recommendation form to supporting documentation, relevant admissions essays, and a stamped envelope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Use sticky note to mark the deadline on each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Ask for input on your choices and overall advice.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Pay attention to signals that faculty member does not want to write a letter on your behalf. 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Waive your rights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To read the letter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up for debate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Some grad school selection committees may weigh lightly any non-restricted letters in your application</a:t>
            </a:r>
            <a:r>
              <a:rPr lang="en-US" sz="3300">
                <a:solidFill>
                  <a:srgbClr val="3E3D2D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6412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6413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6414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6416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6417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6418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6419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6420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6421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6422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04800"/>
            <a:ext cx="9144000" cy="6873875"/>
          </a:xfrm>
          <a:prstGeom prst="rect">
            <a:avLst/>
          </a:prstGeom>
          <a:noFill/>
        </p:spPr>
      </p:pic>
      <p:pic>
        <p:nvPicPr>
          <p:cNvPr id="16423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6424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6425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158875" y="311150"/>
            <a:ext cx="7807325" cy="1271588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-260350" y="0"/>
            <a:ext cx="7920038" cy="1270000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DON’TS</a:t>
            </a:r>
          </a:p>
        </p:txBody>
      </p:sp>
      <p:pic>
        <p:nvPicPr>
          <p:cNvPr id="16426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1687513"/>
            <a:ext cx="7531100" cy="497681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0450" y="1422400"/>
            <a:ext cx="7645400" cy="5495925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Don't ask for a recommendation letter by email.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Don’t spring it on the faculty member.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Don’t make the faculty rush as it will result in an average or even mediocre letter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Ask weeks before 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Send maybe one or two friendly reminders a week or two before the deadline is helpful, but don’t rush the professor or offer multiple reminders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Don’t fail to read a faculty member’s response to your request.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After you ask a faculty member, carefully interpret his or her response. 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Often faculty provide subtle cues that indicate how supportive a letter they will write.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Don’t push for a positive response. 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Sometimes a faculty member will decline your request for a letter of recommendation.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Accept it! And move on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He or she is doing a favor because the resulting letter would not help your application and may even harm it.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7431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7432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7433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7434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7435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7436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7437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7438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7439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7440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7441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7442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7443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7444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7445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7446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17447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7448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7449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884238" y="369888"/>
            <a:ext cx="7805737" cy="1271587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-463550" y="-304800"/>
            <a:ext cx="7920038" cy="1270000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DON’TS</a:t>
            </a:r>
          </a:p>
        </p:txBody>
      </p:sp>
      <p:pic>
        <p:nvPicPr>
          <p:cNvPr id="17450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1778000"/>
            <a:ext cx="7531100" cy="4981575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58850" y="1422400"/>
            <a:ext cx="7645400" cy="5621338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Don’t wait until the last minute to ask for a letter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Faculty are very busy with teaching, work, and research. They advise students and likely are writing many letters for other students.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Give them enough notice so that they can take the time required to write a letter that will get you accepted into graduate school.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Don’t have bad timing. 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Approach a faculty member when they have the time to discuss it with you and consider it without time pressure.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Don’t ask immediately before or after class.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Don’t ask in a hallway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INSTEAD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Visit the professor’s office hours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The times intended for interaction with students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Often helpful to send an email requesting an appointment and explaining the purpose of the meeting.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Don’t provide messy, unorganized documents.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Anything you provide the professor must be free of errors and must be neat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8449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8452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8455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8456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8457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8458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8459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8460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8461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8462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8463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8464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8465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8466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8467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8468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8469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8470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18471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8472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8473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884238" y="369888"/>
            <a:ext cx="7805737" cy="1271587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27088" y="369888"/>
            <a:ext cx="7920037" cy="1271587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DON’TS</a:t>
            </a:r>
          </a:p>
        </p:txBody>
      </p:sp>
      <p:pic>
        <p:nvPicPr>
          <p:cNvPr id="18474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1860550"/>
            <a:ext cx="7531100" cy="4899025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1860550"/>
            <a:ext cx="7645400" cy="4899025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Don’t forget submission materials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Don’t provide incomplete supporting documentation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Don’t make a professor have to ask you for basic documentation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Don’t forget to write a thank you note or card afterward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Your professor took the time to write for you, the least you can do is thank them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“I know you are busy so I appreciate that you took time to …”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Even maybe a gift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Don’t forget to tell faculty about the status of your application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9476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9480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9483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9486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9487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9488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9489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9490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9491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9492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9493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9494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19495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9496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9497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158875" y="1141413"/>
            <a:ext cx="7807325" cy="1271587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60450" y="609600"/>
            <a:ext cx="7920038" cy="12700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Waiting </a:t>
            </a:r>
          </a:p>
        </p:txBody>
      </p:sp>
      <p:pic>
        <p:nvPicPr>
          <p:cNvPr id="19498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2581275"/>
            <a:ext cx="7531100" cy="3900488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3313" y="2582863"/>
            <a:ext cx="8027987" cy="457835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You want the most updated letter of recommendation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8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Ask if they can write a generic letter and if they are willing to keep a copy or willing to have you a copy(usb drive)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8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Ask your Professor if they are willing to update their letter 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8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Give the professor ample information about you when you ask them to update the letter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8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Keep All work done you’ve then for their class/project</a:t>
            </a:r>
            <a:r>
              <a:rPr lang="en-US" sz="2400">
                <a:solidFill>
                  <a:srgbClr val="3E3D2D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20504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20505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20506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20507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20508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20509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20510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20511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20512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20513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20514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20515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20516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20517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20518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20519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20520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20521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884238" y="725488"/>
            <a:ext cx="7805737" cy="1271587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27088" y="725488"/>
            <a:ext cx="7920037" cy="1271587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RESOURCES</a:t>
            </a:r>
          </a:p>
        </p:txBody>
      </p:sp>
      <p:pic>
        <p:nvPicPr>
          <p:cNvPr id="20522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2417763"/>
            <a:ext cx="7531100" cy="406400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2417763"/>
            <a:ext cx="7645400" cy="406400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If you have more questions please 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Visit the career center website for students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>
                <a:solidFill>
                  <a:srgbClr val="3E3D2D"/>
                </a:solidFill>
                <a:latin typeface="'times new roman'" pitchFamily="34"/>
              </a:rPr>
              <a:t>http://careers.ucsc.edu/student/index.html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Make an appointment with a career center advisor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Visit Eop Pre-Graduate Mentors Office Hours at the ARCenter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3111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3112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3113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158875" y="584200"/>
            <a:ext cx="7807325" cy="1271588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01725" y="584200"/>
            <a:ext cx="7921625" cy="1271588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LETTERS OF REC</a:t>
            </a:r>
          </a:p>
        </p:txBody>
      </p:sp>
      <p:pic>
        <p:nvPicPr>
          <p:cNvPr id="3114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2581275"/>
            <a:ext cx="7531100" cy="39004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2581275"/>
            <a:ext cx="7645400" cy="3900488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Arial" pitchFamily="34" charset="0"/>
              </a:rPr>
              <a:t>A well written recommendation letter provides admissions committees with information that isn't found elsewhere in the application.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>
              <a:solidFill>
                <a:srgbClr val="3E3D2D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Arial" pitchFamily="34" charset="0"/>
              </a:rPr>
              <a:t>A recommendation letter is a detailed discussion, from a faculty member, of the personal qualities, accomplishments, and experiences that make you unique and perfect for the programs to which you've applied.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>
              <a:solidFill>
                <a:srgbClr val="3E3D2D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Arial" pitchFamily="34" charset="0"/>
              </a:rPr>
              <a:t>Most graduate programs ask for 3-6 letters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4125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4128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4129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4130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4132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4133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4135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4136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4137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300163" y="334963"/>
            <a:ext cx="7807325" cy="1271587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43013" y="334963"/>
            <a:ext cx="7921625" cy="1271587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WHO TO ASK</a:t>
            </a:r>
          </a:p>
        </p:txBody>
      </p:sp>
      <p:pic>
        <p:nvPicPr>
          <p:cNvPr id="4138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2047875"/>
            <a:ext cx="7531100" cy="47117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2047875"/>
            <a:ext cx="7645400" cy="471170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The best letters are written by faculty who know you (preferably with “professor” title)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From whom you have taken multiple classes 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or have completed substantial projects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Have researched for 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or have received very positive evaluations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Professors provide insight into your academic competencies and aptitude as well as personality characteristics that may 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contribute to your potential to succeed in graduate school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Employers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Letters from employers are useful if you are working in a field that is related to that which you intend to study.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Only one letter from an employer!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5145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5148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5149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5151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5153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5154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5155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5156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5157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5158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11200" y="609600"/>
            <a:ext cx="9144000" cy="6873875"/>
          </a:xfrm>
          <a:prstGeom prst="rect">
            <a:avLst/>
          </a:prstGeom>
          <a:noFill/>
        </p:spPr>
      </p:pic>
      <p:pic>
        <p:nvPicPr>
          <p:cNvPr id="5159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5160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5161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158875" y="642938"/>
            <a:ext cx="7807325" cy="1271587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60450" y="0"/>
            <a:ext cx="7920038" cy="1270000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Who To Ask Cont’d</a:t>
            </a:r>
          </a:p>
        </p:txBody>
      </p:sp>
      <p:pic>
        <p:nvPicPr>
          <p:cNvPr id="5162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2038350"/>
            <a:ext cx="7531100" cy="4792663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0450" y="1219200"/>
            <a:ext cx="8674100" cy="767715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THE CRITERIA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Knows your work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Can describe your work positively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Has a high opinion of you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Be able to </a:t>
            </a:r>
            <a:r>
              <a:rPr lang="en-US" sz="1600" i="1">
                <a:solidFill>
                  <a:srgbClr val="3E3D2D"/>
                </a:solidFill>
                <a:latin typeface="'times new roman'" pitchFamily="34"/>
              </a:rPr>
              <a:t>favorably </a:t>
            </a: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compare you with your peers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Be well known in the field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Be able to write a positive letter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Is able to evaluate your academic performance, discuss personal characteristics and capacity to work with others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Can discuss skills and evaluate your level of professionalism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Someone who has earned the degree which you are seeking in your graduate work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Someone with an advanced degree who has supervised you in a job or internship aligned with the graduate program you are pursuing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6173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6174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6175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6177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6178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6179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6180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6181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6182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6183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6184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6185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265238" y="417513"/>
            <a:ext cx="7807325" cy="1271587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08088" y="417513"/>
            <a:ext cx="7921625" cy="1271587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WHO TO ASK CONT’D</a:t>
            </a:r>
          </a:p>
        </p:txBody>
      </p:sp>
      <p:pic>
        <p:nvPicPr>
          <p:cNvPr id="6186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265238" y="2343150"/>
            <a:ext cx="7532687" cy="4594225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0450" y="1727200"/>
            <a:ext cx="8172450" cy="5491163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Step-by-Step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Take the time and make the effort to consider all of the possibilities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Each professor you have had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All persons you have come into contact with employers, internship supervisors, supervisors from settings in which you have volunteered. 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Don’t rule out anyone at first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Just make a long list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After you have created an exhausted list rule out those who you know will not give you a positive recommendation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Determine how many criteria those remaining on your list might fulfill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Then, set up an appointment to discuss your request in person. Do not make the request via email.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9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900">
                <a:solidFill>
                  <a:srgbClr val="3E3D2D"/>
                </a:solidFill>
                <a:latin typeface="'times new roman'" pitchFamily="34"/>
              </a:rPr>
              <a:t>Be prepared to articulate your interest and reasons for attending graduate school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7190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7192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7196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7197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7198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7199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7202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7203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7204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7205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7208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7209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158875" y="892175"/>
            <a:ext cx="7807325" cy="1271588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01725" y="892175"/>
            <a:ext cx="7921625" cy="1271588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WHEN TO ASK</a:t>
            </a:r>
          </a:p>
        </p:txBody>
      </p:sp>
      <p:pic>
        <p:nvPicPr>
          <p:cNvPr id="7210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2581275"/>
            <a:ext cx="7531100" cy="3900488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2581275"/>
            <a:ext cx="7645400" cy="3900488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Faculty are especially busy during the months of November and December.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Be considerate of your letter writers’ time and approach them two months before you need the letter.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AT LEAST 6-8 weeks before you need them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Send friendly reminders 1-2 weeks before you need them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8211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8215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8217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8219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8221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8222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8223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8224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8225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8226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8227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8228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8229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8231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8232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8233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158875" y="1141413"/>
            <a:ext cx="7807325" cy="1271587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01725" y="1141413"/>
            <a:ext cx="7921625" cy="1271587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HOW TO GET A POSITIVE LETTER</a:t>
            </a:r>
          </a:p>
        </p:txBody>
      </p:sp>
      <p:pic>
        <p:nvPicPr>
          <p:cNvPr id="8234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2581275"/>
            <a:ext cx="7531100" cy="3900488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2581275"/>
            <a:ext cx="7645400" cy="3900488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Make an effort to get to know your professors and/supervisors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Speak up in class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Select courses with small class sizes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Take more than one class from a professor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Do research for a professor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Take on optional projects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Regularly attend office hours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'times new roman'" pitchFamily="34"/>
              </a:rPr>
              <a:t>Provide your letter writer with ample information about you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9238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9240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9241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9242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9243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9244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9245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9246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9247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9248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9249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9250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9251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9252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9253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9254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9255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9256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9257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063625" y="738188"/>
            <a:ext cx="7807325" cy="1271587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06475" y="738188"/>
            <a:ext cx="7921625" cy="1271587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MATERIALS TO GIVE LETTER WRITER</a:t>
            </a:r>
          </a:p>
        </p:txBody>
      </p:sp>
      <p:pic>
        <p:nvPicPr>
          <p:cNvPr id="9258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2008188"/>
            <a:ext cx="7531100" cy="5226050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2008188"/>
            <a:ext cx="7645400" cy="522605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Cover Note/Letter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Thanking the Professor for their time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Information on how to get in touch with you in case they need to reach you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What you would like emphasized in each letter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A lists of schools/programs you are applying, due dates, with the earliest due date at the top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SzPct val="80000"/>
              <a:buFont typeface="Courier New" pitchFamily="49" charset="0"/>
              <a:buChar char="o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Highlighting salient details of your academic life 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Which of my courses did you take, and when?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What grades did you receive in each class? 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What is your overall GPA?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What is your GPA in your major field?</a:t>
            </a:r>
            <a:endParaRPr lang="en-US"/>
          </a:p>
          <a:p>
            <a:pPr marL="1257300" lvl="3" indent="-2286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Did you take a minor, and if so, how will it enhance your graduate studies?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3E3D2D"/>
              </a:solidFill>
              <a:latin typeface="'times new roman'" pitchFamily="34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1600">
                <a:solidFill>
                  <a:srgbClr val="3E3D2D"/>
                </a:solidFill>
                <a:latin typeface="'times new roman'" pitchFamily="34"/>
              </a:rPr>
              <a:t>AMPLE information about yourself if writer doesn’t know you well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25" y="0"/>
            <a:ext cx="1779588" cy="7620000"/>
          </a:xfrm>
          <a:prstGeom prst="rect">
            <a:avLst/>
          </a:prstGeom>
          <a:noFill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0"/>
            <a:ext cx="509588" cy="7620000"/>
          </a:xfrm>
          <a:prstGeom prst="rect">
            <a:avLst/>
          </a:prstGeom>
          <a:noFill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0"/>
            <a:ext cx="847725" cy="7620000"/>
          </a:xfrm>
          <a:prstGeom prst="rect">
            <a:avLst/>
          </a:prstGeom>
          <a:noFill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0"/>
            <a:ext cx="1779588" cy="7620000"/>
          </a:xfrm>
          <a:prstGeom prst="rect">
            <a:avLst/>
          </a:prstGeom>
          <a:noFill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25" y="0"/>
            <a:ext cx="509588" cy="7620000"/>
          </a:xfrm>
          <a:prstGeom prst="rect">
            <a:avLst/>
          </a:prstGeom>
          <a:noFill/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25" y="0"/>
            <a:ext cx="847725" cy="7620000"/>
          </a:xfrm>
          <a:prstGeom prst="rect">
            <a:avLst/>
          </a:prstGeom>
          <a:noFill/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2688" y="7620000"/>
            <a:ext cx="1779587" cy="7620000"/>
          </a:xfrm>
          <a:prstGeom prst="rect">
            <a:avLst/>
          </a:prstGeom>
          <a:noFill/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358688" y="7620000"/>
            <a:ext cx="509587" cy="7620000"/>
          </a:xfrm>
          <a:prstGeom prst="rect">
            <a:avLst/>
          </a:prstGeom>
          <a:noFill/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766550" y="7620000"/>
            <a:ext cx="847725" cy="7620000"/>
          </a:xfrm>
          <a:prstGeom prst="rect">
            <a:avLst/>
          </a:prstGeom>
          <a:noFill/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0"/>
            <a:ext cx="3135313" cy="7620000"/>
          </a:xfrm>
          <a:prstGeom prst="rect">
            <a:avLst/>
          </a:prstGeom>
          <a:noFill/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2000" y="0"/>
            <a:ext cx="509588" cy="7620000"/>
          </a:xfrm>
          <a:prstGeom prst="rect">
            <a:avLst/>
          </a:prstGeom>
          <a:noFill/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56000" y="0"/>
            <a:ext cx="849313" cy="7620000"/>
          </a:xfrm>
          <a:prstGeom prst="rect">
            <a:avLst/>
          </a:prstGeom>
          <a:noFill/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" y="5594350"/>
            <a:ext cx="10161588" cy="1308100"/>
          </a:xfrm>
          <a:prstGeom prst="rect">
            <a:avLst/>
          </a:prstGeom>
          <a:noFill/>
        </p:spPr>
      </p:pic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" y="3852863"/>
            <a:ext cx="10161588" cy="990600"/>
          </a:xfrm>
          <a:prstGeom prst="rect">
            <a:avLst/>
          </a:prstGeom>
          <a:noFill/>
        </p:spPr>
      </p:pic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6267450"/>
            <a:ext cx="3340100" cy="1346200"/>
          </a:xfrm>
          <a:prstGeom prst="rect">
            <a:avLst/>
          </a:prstGeom>
          <a:noFill/>
        </p:spPr>
      </p:pic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" y="5870575"/>
            <a:ext cx="10161588" cy="1644650"/>
          </a:xfrm>
          <a:prstGeom prst="rect">
            <a:avLst/>
          </a:prstGeom>
          <a:noFill/>
        </p:spPr>
      </p:pic>
      <p:pic>
        <p:nvPicPr>
          <p:cNvPr id="10260" name="Picture 2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60625" y="5702300"/>
            <a:ext cx="7759700" cy="1911350"/>
          </a:xfrm>
          <a:prstGeom prst="rect">
            <a:avLst/>
          </a:prstGeom>
          <a:noFill/>
        </p:spPr>
      </p:pic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4713" y="3176588"/>
            <a:ext cx="1781175" cy="1543050"/>
          </a:xfrm>
          <a:prstGeom prst="rect">
            <a:avLst/>
          </a:prstGeom>
          <a:noFill/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9575" y="4583113"/>
            <a:ext cx="1779588" cy="1544637"/>
          </a:xfrm>
          <a:prstGeom prst="rect">
            <a:avLst/>
          </a:prstGeom>
          <a:noFill/>
        </p:spPr>
      </p:pic>
      <p:pic>
        <p:nvPicPr>
          <p:cNvPr id="10263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29100" y="1768475"/>
            <a:ext cx="1781175" cy="1544638"/>
          </a:xfrm>
          <a:prstGeom prst="rect">
            <a:avLst/>
          </a:prstGeom>
          <a:noFill/>
        </p:spPr>
      </p:pic>
      <p:pic>
        <p:nvPicPr>
          <p:cNvPr id="10264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94075" y="360363"/>
            <a:ext cx="1779588" cy="1544637"/>
          </a:xfrm>
          <a:prstGeom prst="rect">
            <a:avLst/>
          </a:prstGeom>
          <a:noFill/>
        </p:spPr>
      </p:pic>
      <p:pic>
        <p:nvPicPr>
          <p:cNvPr id="10265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45075" y="5980113"/>
            <a:ext cx="1779588" cy="1544637"/>
          </a:xfrm>
          <a:prstGeom prst="rect">
            <a:avLst/>
          </a:prstGeom>
          <a:noFill/>
        </p:spPr>
      </p:pic>
      <p:pic>
        <p:nvPicPr>
          <p:cNvPr id="10266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339725" y="4667250"/>
            <a:ext cx="1403350" cy="1544638"/>
          </a:xfrm>
          <a:prstGeom prst="rect">
            <a:avLst/>
          </a:prstGeom>
          <a:noFill/>
        </p:spPr>
      </p:pic>
      <p:pic>
        <p:nvPicPr>
          <p:cNvPr id="10267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713" y="6002338"/>
            <a:ext cx="1781175" cy="1543050"/>
          </a:xfrm>
          <a:prstGeom prst="rect">
            <a:avLst/>
          </a:prstGeom>
          <a:noFill/>
        </p:spPr>
      </p:pic>
      <p:pic>
        <p:nvPicPr>
          <p:cNvPr id="10268" name="Picture 2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4463" y="3165475"/>
            <a:ext cx="1781175" cy="1544638"/>
          </a:xfrm>
          <a:prstGeom prst="rect">
            <a:avLst/>
          </a:prstGeom>
          <a:noFill/>
        </p:spPr>
      </p:pic>
      <p:pic>
        <p:nvPicPr>
          <p:cNvPr id="10269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49325" y="4583113"/>
            <a:ext cx="1779588" cy="1544637"/>
          </a:xfrm>
          <a:prstGeom prst="rect">
            <a:avLst/>
          </a:prstGeom>
          <a:noFill/>
        </p:spPr>
      </p:pic>
      <p:pic>
        <p:nvPicPr>
          <p:cNvPr id="10270" name="Picture 3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763713" y="6011863"/>
            <a:ext cx="1781175" cy="1544637"/>
          </a:xfrm>
          <a:prstGeom prst="rect">
            <a:avLst/>
          </a:prstGeom>
          <a:noFill/>
        </p:spPr>
      </p:pic>
      <p:pic>
        <p:nvPicPr>
          <p:cNvPr id="10271" name="Picture 3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84350" y="3176588"/>
            <a:ext cx="1781175" cy="1543050"/>
          </a:xfrm>
          <a:prstGeom prst="rect">
            <a:avLst/>
          </a:prstGeom>
          <a:noFill/>
        </p:spPr>
      </p:pic>
      <p:pic>
        <p:nvPicPr>
          <p:cNvPr id="10272" name="Picture 3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69963" y="1736725"/>
            <a:ext cx="1781175" cy="1544638"/>
          </a:xfrm>
          <a:prstGeom prst="rect">
            <a:avLst/>
          </a:prstGeom>
          <a:noFill/>
        </p:spPr>
      </p:pic>
      <p:pic>
        <p:nvPicPr>
          <p:cNvPr id="10273" name="Picture 3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8575" y="4605338"/>
            <a:ext cx="1779588" cy="1543050"/>
          </a:xfrm>
          <a:prstGeom prst="rect">
            <a:avLst/>
          </a:prstGeom>
          <a:noFill/>
        </p:spPr>
      </p:pic>
      <p:pic>
        <p:nvPicPr>
          <p:cNvPr id="10274" name="Picture 3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474075" y="6022975"/>
            <a:ext cx="1779588" cy="1544638"/>
          </a:xfrm>
          <a:prstGeom prst="rect">
            <a:avLst/>
          </a:prstGeom>
          <a:noFill/>
        </p:spPr>
      </p:pic>
      <p:pic>
        <p:nvPicPr>
          <p:cNvPr id="10275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474075" y="3186113"/>
            <a:ext cx="1779588" cy="1544637"/>
          </a:xfrm>
          <a:prstGeom prst="rect">
            <a:avLst/>
          </a:prstGeom>
          <a:noFill/>
        </p:spPr>
      </p:pic>
      <p:pic>
        <p:nvPicPr>
          <p:cNvPr id="10276" name="Picture 3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315450" y="4505325"/>
            <a:ext cx="1382713" cy="1544638"/>
          </a:xfrm>
          <a:prstGeom prst="rect">
            <a:avLst/>
          </a:prstGeom>
          <a:noFill/>
        </p:spPr>
      </p:pic>
      <p:pic>
        <p:nvPicPr>
          <p:cNvPr id="10277" name="Picture 3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9315450" y="1677988"/>
            <a:ext cx="1381125" cy="1544637"/>
          </a:xfrm>
          <a:prstGeom prst="rect">
            <a:avLst/>
          </a:prstGeom>
          <a:noFill/>
        </p:spPr>
      </p:pic>
      <p:pic>
        <p:nvPicPr>
          <p:cNvPr id="10278" name="Picture 38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08000" y="369888"/>
            <a:ext cx="9144000" cy="6873875"/>
          </a:xfrm>
          <a:prstGeom prst="rect">
            <a:avLst/>
          </a:prstGeom>
          <a:noFill/>
        </p:spPr>
      </p:pic>
      <p:pic>
        <p:nvPicPr>
          <p:cNvPr id="10279" name="Picture 39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067300" y="-25400"/>
            <a:ext cx="4089400" cy="779463"/>
          </a:xfrm>
          <a:prstGeom prst="rect">
            <a:avLst/>
          </a:prstGeom>
          <a:noFill/>
        </p:spPr>
      </p:pic>
      <p:pic>
        <p:nvPicPr>
          <p:cNvPr id="10280" name="Picture 40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164138" y="-25400"/>
            <a:ext cx="3897312" cy="695325"/>
          </a:xfrm>
          <a:prstGeom prst="rect">
            <a:avLst/>
          </a:prstGeom>
          <a:noFill/>
        </p:spPr>
      </p:pic>
      <p:pic>
        <p:nvPicPr>
          <p:cNvPr id="10281" name="Picture 41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063625" y="268288"/>
            <a:ext cx="7807325" cy="1271587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06475" y="268288"/>
            <a:ext cx="7921625" cy="1271587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4000">
                <a:solidFill>
                  <a:srgbClr val="94C600"/>
                </a:solidFill>
                <a:latin typeface="Arial" pitchFamily="34" charset="0"/>
              </a:rPr>
              <a:t>MATERIALS CON’TD</a:t>
            </a:r>
          </a:p>
        </p:txBody>
      </p:sp>
      <p:pic>
        <p:nvPicPr>
          <p:cNvPr id="10282" name="Picture 42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58875" y="1979613"/>
            <a:ext cx="7531100" cy="4779962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63650" y="1727200"/>
            <a:ext cx="7645400" cy="5164138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Unofficial transcripts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Evaluations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Copy of your best work in the course(with instructor comments on it), lab evaluations, projects, etc.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Copy of Your resume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Copy of Statement of Purpose or Personal Essay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000">
              <a:solidFill>
                <a:srgbClr val="3E3D2D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3E3D2D"/>
              </a:buClr>
              <a:buFontTx/>
              <a:buChar char="•"/>
            </a:pPr>
            <a:r>
              <a:rPr lang="en-US" sz="2000">
                <a:solidFill>
                  <a:srgbClr val="3E3D2D"/>
                </a:solidFill>
                <a:latin typeface="Arial" pitchFamily="34" charset="0"/>
              </a:rPr>
              <a:t>Stamped and addressed envelopes to send letters and forms directly to the schools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1296</Words>
  <Application>Microsoft Office PowerPoint</Application>
  <PresentationFormat>Custom</PresentationFormat>
  <Paragraphs>220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Times New Roman</vt:lpstr>
      <vt:lpstr>Arial</vt:lpstr>
      <vt:lpstr>'times new roman'</vt:lpstr>
      <vt:lpstr>Courier New</vt:lpstr>
      <vt:lpstr>Wingdings</vt:lpstr>
      <vt:lpstr>Default Design</vt:lpstr>
      <vt:lpstr>Slide 1</vt:lpstr>
      <vt:lpstr>LETTERS OF REC</vt:lpstr>
      <vt:lpstr>WHO TO ASK</vt:lpstr>
      <vt:lpstr>Who To Ask Cont’d</vt:lpstr>
      <vt:lpstr>WHO TO ASK CONT’D</vt:lpstr>
      <vt:lpstr>WHEN TO ASK</vt:lpstr>
      <vt:lpstr>HOW TO GET A POSITIVE LETTER</vt:lpstr>
      <vt:lpstr>MATERIALS TO GIVE LETTER WRITER</vt:lpstr>
      <vt:lpstr>MATERIALS CON’TD</vt:lpstr>
      <vt:lpstr>MATERIALS CON’TD</vt:lpstr>
      <vt:lpstr>SOME TIPS</vt:lpstr>
      <vt:lpstr>SOME TIPS CONT'D</vt:lpstr>
      <vt:lpstr>DO’S</vt:lpstr>
      <vt:lpstr>DO’S</vt:lpstr>
      <vt:lpstr>DON’TS</vt:lpstr>
      <vt:lpstr>DON’TS</vt:lpstr>
      <vt:lpstr>DON’TS</vt:lpstr>
      <vt:lpstr>Waiting 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SCS</cp:lastModifiedBy>
  <cp:revision>1</cp:revision>
  <dcterms:created xsi:type="dcterms:W3CDTF">2004-05-06T09:28:21Z</dcterms:created>
  <dcterms:modified xsi:type="dcterms:W3CDTF">2013-01-23T21:23:29Z</dcterms:modified>
</cp:coreProperties>
</file>