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1" r:id="rId3"/>
    <p:sldId id="320" r:id="rId4"/>
    <p:sldId id="302" r:id="rId5"/>
    <p:sldId id="294" r:id="rId6"/>
    <p:sldId id="295" r:id="rId7"/>
    <p:sldId id="308" r:id="rId8"/>
    <p:sldId id="281" r:id="rId9"/>
    <p:sldId id="305" r:id="rId10"/>
    <p:sldId id="306" r:id="rId11"/>
    <p:sldId id="264" r:id="rId12"/>
    <p:sldId id="265" r:id="rId13"/>
    <p:sldId id="284" r:id="rId14"/>
    <p:sldId id="314" r:id="rId15"/>
    <p:sldId id="266" r:id="rId16"/>
    <p:sldId id="267" r:id="rId17"/>
    <p:sldId id="311" r:id="rId18"/>
    <p:sldId id="268" r:id="rId19"/>
    <p:sldId id="269" r:id="rId20"/>
    <p:sldId id="313" r:id="rId21"/>
    <p:sldId id="287" r:id="rId22"/>
    <p:sldId id="288" r:id="rId23"/>
    <p:sldId id="321" r:id="rId24"/>
    <p:sldId id="270" r:id="rId25"/>
    <p:sldId id="271" r:id="rId26"/>
    <p:sldId id="272" r:id="rId27"/>
    <p:sldId id="274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6" autoAdjust="0"/>
    <p:restoredTop sz="94660"/>
  </p:normalViewPr>
  <p:slideViewPr>
    <p:cSldViewPr>
      <p:cViewPr varScale="1">
        <p:scale>
          <a:sx n="69" d="100"/>
          <a:sy n="69" d="100"/>
        </p:scale>
        <p:origin x="-3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30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3BBD8DBD-E764-43EE-89A1-787B5192F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0F64597E-E263-4ABC-ABCD-16C08A916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FF70D-802A-4166-8813-4BC3D90A6533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CD380-D8D3-47F9-9616-985303C86ABF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57F33D-B425-4704-A0A7-2A40B128B0D6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228600" y="914400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hidden">
          <a:xfrm>
            <a:off x="0" y="1676400"/>
            <a:ext cx="47244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hidden">
          <a:xfrm>
            <a:off x="3962400" y="1676400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7" name="Freeform 10"/>
          <p:cNvSpPr>
            <a:spLocks noChangeArrowheads="1"/>
          </p:cNvSpPr>
          <p:nvPr/>
        </p:nvSpPr>
        <p:spPr bwMode="auto">
          <a:xfrm>
            <a:off x="609600" y="1524000"/>
            <a:ext cx="228600" cy="1449388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>
            <a:spLocks noChangeArrowheads="1"/>
          </p:cNvSpPr>
          <p:nvPr/>
        </p:nvSpPr>
        <p:spPr bwMode="auto">
          <a:xfrm>
            <a:off x="7848600" y="1209675"/>
            <a:ext cx="261938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9" name="Group 13"/>
          <p:cNvGrpSpPr>
            <a:grpSpLocks/>
          </p:cNvGrpSpPr>
          <p:nvPr userDrawn="1"/>
        </p:nvGrpSpPr>
        <p:grpSpPr bwMode="auto">
          <a:xfrm>
            <a:off x="6248400" y="5410200"/>
            <a:ext cx="2895600" cy="1323975"/>
            <a:chOff x="4848" y="3227"/>
            <a:chExt cx="1056" cy="487"/>
          </a:xfrm>
        </p:grpSpPr>
        <p:sp>
          <p:nvSpPr>
            <p:cNvPr id="10" name="Freeform 14"/>
            <p:cNvSpPr>
              <a:spLocks/>
            </p:cNvSpPr>
            <p:nvPr userDrawn="1"/>
          </p:nvSpPr>
          <p:spPr bwMode="auto">
            <a:xfrm>
              <a:off x="4881" y="3427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5"/>
            <p:cNvSpPr>
              <a:spLocks/>
            </p:cNvSpPr>
            <p:nvPr userDrawn="1"/>
          </p:nvSpPr>
          <p:spPr bwMode="auto">
            <a:xfrm>
              <a:off x="5117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5380" y="3234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5668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4848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5" name="Group 19"/>
          <p:cNvGrpSpPr>
            <a:grpSpLocks/>
          </p:cNvGrpSpPr>
          <p:nvPr userDrawn="1"/>
        </p:nvGrpSpPr>
        <p:grpSpPr bwMode="auto">
          <a:xfrm rot="10800000">
            <a:off x="0" y="217488"/>
            <a:ext cx="1676400" cy="773112"/>
            <a:chOff x="4848" y="3227"/>
            <a:chExt cx="1056" cy="487"/>
          </a:xfrm>
        </p:grpSpPr>
        <p:sp>
          <p:nvSpPr>
            <p:cNvPr id="16" name="Freeform 20"/>
            <p:cNvSpPr>
              <a:spLocks/>
            </p:cNvSpPr>
            <p:nvPr userDrawn="1"/>
          </p:nvSpPr>
          <p:spPr bwMode="auto">
            <a:xfrm>
              <a:off x="4882" y="3426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 userDrawn="1"/>
          </p:nvSpPr>
          <p:spPr bwMode="auto">
            <a:xfrm>
              <a:off x="5118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 userDrawn="1"/>
          </p:nvSpPr>
          <p:spPr bwMode="auto">
            <a:xfrm>
              <a:off x="5381" y="3233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3"/>
            <p:cNvSpPr>
              <a:spLocks/>
            </p:cNvSpPr>
            <p:nvPr userDrawn="1"/>
          </p:nvSpPr>
          <p:spPr bwMode="auto">
            <a:xfrm>
              <a:off x="5669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24"/>
            <p:cNvSpPr>
              <a:spLocks noChangeArrowheads="1"/>
            </p:cNvSpPr>
            <p:nvPr userDrawn="1"/>
          </p:nvSpPr>
          <p:spPr bwMode="auto">
            <a:xfrm>
              <a:off x="4849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38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3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086600" cy="16002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626C42-77F8-4790-A2A3-2B251EF14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3951A-1C99-4EC8-8229-77E5FF1BC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0"/>
            <a:ext cx="1919287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0"/>
            <a:ext cx="56070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7ECC-963E-4937-BB3D-F6C7AEA21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1E102-5F31-48A9-835E-FEB4FB9D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AC469-5370-42E1-AB36-B5690C3E5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F075-EFBE-45CD-85D4-83BA1554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A6FF1-99A0-4025-80B4-753B03DCF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3E562-95BA-4955-ACEC-E694464FF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C2AF8-B33B-4435-B892-72D44F1BF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2A28-DC29-48C9-AE2B-BAEA3370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67A20-7A83-430F-BA0B-A010A49B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7"/>
          <p:cNvGrpSpPr>
            <a:grpSpLocks/>
          </p:cNvGrpSpPr>
          <p:nvPr userDrawn="1"/>
        </p:nvGrpSpPr>
        <p:grpSpPr bwMode="auto">
          <a:xfrm rot="10800000">
            <a:off x="0" y="228600"/>
            <a:ext cx="1676400" cy="773113"/>
            <a:chOff x="4848" y="3227"/>
            <a:chExt cx="1056" cy="487"/>
          </a:xfrm>
        </p:grpSpPr>
        <p:sp>
          <p:nvSpPr>
            <p:cNvPr id="292892" name="Freeform 28"/>
            <p:cNvSpPr>
              <a:spLocks/>
            </p:cNvSpPr>
            <p:nvPr userDrawn="1"/>
          </p:nvSpPr>
          <p:spPr bwMode="auto">
            <a:xfrm>
              <a:off x="4882" y="3426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93" name="Freeform 29"/>
            <p:cNvSpPr>
              <a:spLocks/>
            </p:cNvSpPr>
            <p:nvPr userDrawn="1"/>
          </p:nvSpPr>
          <p:spPr bwMode="auto">
            <a:xfrm>
              <a:off x="5118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94" name="Freeform 30"/>
            <p:cNvSpPr>
              <a:spLocks/>
            </p:cNvSpPr>
            <p:nvPr userDrawn="1"/>
          </p:nvSpPr>
          <p:spPr bwMode="auto">
            <a:xfrm>
              <a:off x="5381" y="3233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95" name="Freeform 31"/>
            <p:cNvSpPr>
              <a:spLocks/>
            </p:cNvSpPr>
            <p:nvPr userDrawn="1"/>
          </p:nvSpPr>
          <p:spPr bwMode="auto">
            <a:xfrm>
              <a:off x="5669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96" name="Rectangle 32"/>
            <p:cNvSpPr>
              <a:spLocks noChangeArrowheads="1"/>
            </p:cNvSpPr>
            <p:nvPr userDrawn="1"/>
          </p:nvSpPr>
          <p:spPr bwMode="auto">
            <a:xfrm>
              <a:off x="4849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0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28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4BBBB415-8FD5-49AF-A3E0-00B129574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2873" name="Freeform 9"/>
          <p:cNvSpPr>
            <a:spLocks noChangeArrowheads="1"/>
          </p:cNvSpPr>
          <p:nvPr/>
        </p:nvSpPr>
        <p:spPr bwMode="auto">
          <a:xfrm>
            <a:off x="9144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287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6" name="Group 19"/>
          <p:cNvGrpSpPr>
            <a:grpSpLocks/>
          </p:cNvGrpSpPr>
          <p:nvPr userDrawn="1"/>
        </p:nvGrpSpPr>
        <p:grpSpPr bwMode="auto">
          <a:xfrm>
            <a:off x="7467600" y="5856288"/>
            <a:ext cx="1676400" cy="773112"/>
            <a:chOff x="4848" y="3227"/>
            <a:chExt cx="1056" cy="487"/>
          </a:xfrm>
        </p:grpSpPr>
        <p:sp>
          <p:nvSpPr>
            <p:cNvPr id="292878" name="Freeform 14"/>
            <p:cNvSpPr>
              <a:spLocks/>
            </p:cNvSpPr>
            <p:nvPr userDrawn="1"/>
          </p:nvSpPr>
          <p:spPr bwMode="auto">
            <a:xfrm>
              <a:off x="4881" y="3427"/>
              <a:ext cx="153" cy="154"/>
            </a:xfrm>
            <a:custGeom>
              <a:avLst/>
              <a:gdLst/>
              <a:ahLst/>
              <a:cxnLst>
                <a:cxn ang="0">
                  <a:pos x="76" y="154"/>
                </a:cxn>
                <a:cxn ang="0">
                  <a:pos x="61" y="152"/>
                </a:cxn>
                <a:cxn ang="0">
                  <a:pos x="47" y="147"/>
                </a:cxn>
                <a:cxn ang="0">
                  <a:pos x="35" y="140"/>
                </a:cxn>
                <a:cxn ang="0">
                  <a:pos x="22" y="132"/>
                </a:cxn>
                <a:cxn ang="0">
                  <a:pos x="14" y="119"/>
                </a:cxn>
                <a:cxn ang="0">
                  <a:pos x="7" y="107"/>
                </a:cxn>
                <a:cxn ang="0">
                  <a:pos x="2" y="92"/>
                </a:cxn>
                <a:cxn ang="0">
                  <a:pos x="0" y="76"/>
                </a:cxn>
                <a:cxn ang="0">
                  <a:pos x="2" y="61"/>
                </a:cxn>
                <a:cxn ang="0">
                  <a:pos x="7" y="47"/>
                </a:cxn>
                <a:cxn ang="0">
                  <a:pos x="14" y="35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47" y="6"/>
                </a:cxn>
                <a:cxn ang="0">
                  <a:pos x="61" y="2"/>
                </a:cxn>
                <a:cxn ang="0">
                  <a:pos x="76" y="0"/>
                </a:cxn>
                <a:cxn ang="0">
                  <a:pos x="92" y="2"/>
                </a:cxn>
                <a:cxn ang="0">
                  <a:pos x="106" y="6"/>
                </a:cxn>
                <a:cxn ang="0">
                  <a:pos x="118" y="14"/>
                </a:cxn>
                <a:cxn ang="0">
                  <a:pos x="130" y="23"/>
                </a:cxn>
                <a:cxn ang="0">
                  <a:pos x="139" y="35"/>
                </a:cxn>
                <a:cxn ang="0">
                  <a:pos x="147" y="47"/>
                </a:cxn>
                <a:cxn ang="0">
                  <a:pos x="151" y="61"/>
                </a:cxn>
                <a:cxn ang="0">
                  <a:pos x="153" y="76"/>
                </a:cxn>
                <a:cxn ang="0">
                  <a:pos x="151" y="92"/>
                </a:cxn>
                <a:cxn ang="0">
                  <a:pos x="147" y="107"/>
                </a:cxn>
                <a:cxn ang="0">
                  <a:pos x="139" y="119"/>
                </a:cxn>
                <a:cxn ang="0">
                  <a:pos x="130" y="132"/>
                </a:cxn>
                <a:cxn ang="0">
                  <a:pos x="118" y="140"/>
                </a:cxn>
                <a:cxn ang="0">
                  <a:pos x="106" y="147"/>
                </a:cxn>
                <a:cxn ang="0">
                  <a:pos x="92" y="152"/>
                </a:cxn>
                <a:cxn ang="0">
                  <a:pos x="76" y="154"/>
                </a:cxn>
              </a:cxnLst>
              <a:rect l="0" t="0" r="r" b="b"/>
              <a:pathLst>
                <a:path w="153" h="154">
                  <a:moveTo>
                    <a:pt x="76" y="154"/>
                  </a:moveTo>
                  <a:lnTo>
                    <a:pt x="61" y="152"/>
                  </a:lnTo>
                  <a:lnTo>
                    <a:pt x="47" y="147"/>
                  </a:lnTo>
                  <a:lnTo>
                    <a:pt x="35" y="140"/>
                  </a:lnTo>
                  <a:lnTo>
                    <a:pt x="22" y="132"/>
                  </a:lnTo>
                  <a:lnTo>
                    <a:pt x="14" y="119"/>
                  </a:lnTo>
                  <a:lnTo>
                    <a:pt x="7" y="107"/>
                  </a:lnTo>
                  <a:lnTo>
                    <a:pt x="2" y="92"/>
                  </a:lnTo>
                  <a:lnTo>
                    <a:pt x="0" y="76"/>
                  </a:lnTo>
                  <a:lnTo>
                    <a:pt x="2" y="61"/>
                  </a:lnTo>
                  <a:lnTo>
                    <a:pt x="7" y="47"/>
                  </a:lnTo>
                  <a:lnTo>
                    <a:pt x="14" y="35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47" y="6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2" y="2"/>
                  </a:lnTo>
                  <a:lnTo>
                    <a:pt x="106" y="6"/>
                  </a:lnTo>
                  <a:lnTo>
                    <a:pt x="118" y="14"/>
                  </a:lnTo>
                  <a:lnTo>
                    <a:pt x="130" y="23"/>
                  </a:lnTo>
                  <a:lnTo>
                    <a:pt x="139" y="35"/>
                  </a:lnTo>
                  <a:lnTo>
                    <a:pt x="147" y="47"/>
                  </a:lnTo>
                  <a:lnTo>
                    <a:pt x="151" y="61"/>
                  </a:lnTo>
                  <a:lnTo>
                    <a:pt x="153" y="76"/>
                  </a:lnTo>
                  <a:lnTo>
                    <a:pt x="151" y="92"/>
                  </a:lnTo>
                  <a:lnTo>
                    <a:pt x="147" y="107"/>
                  </a:lnTo>
                  <a:lnTo>
                    <a:pt x="139" y="119"/>
                  </a:lnTo>
                  <a:lnTo>
                    <a:pt x="130" y="132"/>
                  </a:lnTo>
                  <a:lnTo>
                    <a:pt x="118" y="140"/>
                  </a:lnTo>
                  <a:lnTo>
                    <a:pt x="106" y="147"/>
                  </a:lnTo>
                  <a:lnTo>
                    <a:pt x="92" y="152"/>
                  </a:lnTo>
                  <a:lnTo>
                    <a:pt x="76" y="15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79" name="Freeform 15"/>
            <p:cNvSpPr>
              <a:spLocks/>
            </p:cNvSpPr>
            <p:nvPr userDrawn="1"/>
          </p:nvSpPr>
          <p:spPr bwMode="auto">
            <a:xfrm>
              <a:off x="5117" y="3298"/>
              <a:ext cx="107" cy="107"/>
            </a:xfrm>
            <a:custGeom>
              <a:avLst/>
              <a:gdLst/>
              <a:ahLst/>
              <a:cxnLst>
                <a:cxn ang="0">
                  <a:pos x="54" y="107"/>
                </a:cxn>
                <a:cxn ang="0">
                  <a:pos x="43" y="105"/>
                </a:cxn>
                <a:cxn ang="0">
                  <a:pos x="33" y="103"/>
                </a:cxn>
                <a:cxn ang="0">
                  <a:pos x="24" y="98"/>
                </a:cxn>
                <a:cxn ang="0">
                  <a:pos x="15" y="91"/>
                </a:cxn>
                <a:cxn ang="0">
                  <a:pos x="8" y="83"/>
                </a:cxn>
                <a:cxn ang="0">
                  <a:pos x="3" y="74"/>
                </a:cxn>
                <a:cxn ang="0">
                  <a:pos x="2" y="64"/>
                </a:cxn>
                <a:cxn ang="0">
                  <a:pos x="0" y="53"/>
                </a:cxn>
                <a:cxn ang="0">
                  <a:pos x="2" y="43"/>
                </a:cxn>
                <a:cxn ang="0">
                  <a:pos x="3" y="33"/>
                </a:cxn>
                <a:cxn ang="0">
                  <a:pos x="8" y="24"/>
                </a:cxn>
                <a:cxn ang="0">
                  <a:pos x="15" y="15"/>
                </a:cxn>
                <a:cxn ang="0">
                  <a:pos x="24" y="8"/>
                </a:cxn>
                <a:cxn ang="0">
                  <a:pos x="33" y="3"/>
                </a:cxn>
                <a:cxn ang="0">
                  <a:pos x="43" y="2"/>
                </a:cxn>
                <a:cxn ang="0">
                  <a:pos x="54" y="0"/>
                </a:cxn>
                <a:cxn ang="0">
                  <a:pos x="64" y="2"/>
                </a:cxn>
                <a:cxn ang="0">
                  <a:pos x="74" y="3"/>
                </a:cxn>
                <a:cxn ang="0">
                  <a:pos x="83" y="8"/>
                </a:cxn>
                <a:cxn ang="0">
                  <a:pos x="92" y="15"/>
                </a:cxn>
                <a:cxn ang="0">
                  <a:pos x="99" y="24"/>
                </a:cxn>
                <a:cxn ang="0">
                  <a:pos x="104" y="33"/>
                </a:cxn>
                <a:cxn ang="0">
                  <a:pos x="106" y="43"/>
                </a:cxn>
                <a:cxn ang="0">
                  <a:pos x="107" y="53"/>
                </a:cxn>
                <a:cxn ang="0">
                  <a:pos x="106" y="64"/>
                </a:cxn>
                <a:cxn ang="0">
                  <a:pos x="104" y="74"/>
                </a:cxn>
                <a:cxn ang="0">
                  <a:pos x="99" y="83"/>
                </a:cxn>
                <a:cxn ang="0">
                  <a:pos x="92" y="91"/>
                </a:cxn>
                <a:cxn ang="0">
                  <a:pos x="83" y="98"/>
                </a:cxn>
                <a:cxn ang="0">
                  <a:pos x="74" y="103"/>
                </a:cxn>
                <a:cxn ang="0">
                  <a:pos x="64" y="105"/>
                </a:cxn>
                <a:cxn ang="0">
                  <a:pos x="54" y="107"/>
                </a:cxn>
              </a:cxnLst>
              <a:rect l="0" t="0" r="r" b="b"/>
              <a:pathLst>
                <a:path w="107" h="107">
                  <a:moveTo>
                    <a:pt x="54" y="107"/>
                  </a:moveTo>
                  <a:lnTo>
                    <a:pt x="43" y="105"/>
                  </a:lnTo>
                  <a:lnTo>
                    <a:pt x="33" y="103"/>
                  </a:lnTo>
                  <a:lnTo>
                    <a:pt x="24" y="98"/>
                  </a:lnTo>
                  <a:lnTo>
                    <a:pt x="15" y="91"/>
                  </a:lnTo>
                  <a:lnTo>
                    <a:pt x="8" y="83"/>
                  </a:lnTo>
                  <a:lnTo>
                    <a:pt x="3" y="74"/>
                  </a:lnTo>
                  <a:lnTo>
                    <a:pt x="2" y="64"/>
                  </a:lnTo>
                  <a:lnTo>
                    <a:pt x="0" y="53"/>
                  </a:lnTo>
                  <a:lnTo>
                    <a:pt x="2" y="43"/>
                  </a:lnTo>
                  <a:lnTo>
                    <a:pt x="3" y="33"/>
                  </a:lnTo>
                  <a:lnTo>
                    <a:pt x="8" y="24"/>
                  </a:lnTo>
                  <a:lnTo>
                    <a:pt x="15" y="15"/>
                  </a:lnTo>
                  <a:lnTo>
                    <a:pt x="24" y="8"/>
                  </a:lnTo>
                  <a:lnTo>
                    <a:pt x="33" y="3"/>
                  </a:lnTo>
                  <a:lnTo>
                    <a:pt x="43" y="2"/>
                  </a:lnTo>
                  <a:lnTo>
                    <a:pt x="54" y="0"/>
                  </a:lnTo>
                  <a:lnTo>
                    <a:pt x="64" y="2"/>
                  </a:lnTo>
                  <a:lnTo>
                    <a:pt x="74" y="3"/>
                  </a:lnTo>
                  <a:lnTo>
                    <a:pt x="83" y="8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6" y="43"/>
                  </a:lnTo>
                  <a:lnTo>
                    <a:pt x="107" y="53"/>
                  </a:lnTo>
                  <a:lnTo>
                    <a:pt x="106" y="64"/>
                  </a:lnTo>
                  <a:lnTo>
                    <a:pt x="104" y="74"/>
                  </a:lnTo>
                  <a:lnTo>
                    <a:pt x="99" y="83"/>
                  </a:lnTo>
                  <a:lnTo>
                    <a:pt x="92" y="91"/>
                  </a:lnTo>
                  <a:lnTo>
                    <a:pt x="83" y="98"/>
                  </a:lnTo>
                  <a:lnTo>
                    <a:pt x="74" y="103"/>
                  </a:lnTo>
                  <a:lnTo>
                    <a:pt x="64" y="105"/>
                  </a:lnTo>
                  <a:lnTo>
                    <a:pt x="54" y="10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80" name="Freeform 16"/>
            <p:cNvSpPr>
              <a:spLocks/>
            </p:cNvSpPr>
            <p:nvPr userDrawn="1"/>
          </p:nvSpPr>
          <p:spPr bwMode="auto">
            <a:xfrm>
              <a:off x="5380" y="3234"/>
              <a:ext cx="77" cy="78"/>
            </a:xfrm>
            <a:custGeom>
              <a:avLst/>
              <a:gdLst/>
              <a:ahLst/>
              <a:cxnLst>
                <a:cxn ang="0">
                  <a:pos x="38" y="78"/>
                </a:cxn>
                <a:cxn ang="0">
                  <a:pos x="25" y="74"/>
                </a:cxn>
                <a:cxn ang="0">
                  <a:pos x="12" y="66"/>
                </a:cxn>
                <a:cxn ang="0">
                  <a:pos x="4" y="53"/>
                </a:cxn>
                <a:cxn ang="0">
                  <a:pos x="0" y="38"/>
                </a:cxn>
                <a:cxn ang="0">
                  <a:pos x="4" y="22"/>
                </a:cxn>
                <a:cxn ang="0">
                  <a:pos x="12" y="10"/>
                </a:cxn>
                <a:cxn ang="0">
                  <a:pos x="25" y="3"/>
                </a:cxn>
                <a:cxn ang="0">
                  <a:pos x="38" y="0"/>
                </a:cxn>
                <a:cxn ang="0">
                  <a:pos x="54" y="3"/>
                </a:cxn>
                <a:cxn ang="0">
                  <a:pos x="66" y="10"/>
                </a:cxn>
                <a:cxn ang="0">
                  <a:pos x="73" y="22"/>
                </a:cxn>
                <a:cxn ang="0">
                  <a:pos x="77" y="38"/>
                </a:cxn>
                <a:cxn ang="0">
                  <a:pos x="73" y="53"/>
                </a:cxn>
                <a:cxn ang="0">
                  <a:pos x="66" y="66"/>
                </a:cxn>
                <a:cxn ang="0">
                  <a:pos x="54" y="74"/>
                </a:cxn>
                <a:cxn ang="0">
                  <a:pos x="38" y="78"/>
                </a:cxn>
              </a:cxnLst>
              <a:rect l="0" t="0" r="r" b="b"/>
              <a:pathLst>
                <a:path w="77" h="78">
                  <a:moveTo>
                    <a:pt x="38" y="78"/>
                  </a:moveTo>
                  <a:lnTo>
                    <a:pt x="25" y="74"/>
                  </a:lnTo>
                  <a:lnTo>
                    <a:pt x="12" y="66"/>
                  </a:lnTo>
                  <a:lnTo>
                    <a:pt x="4" y="53"/>
                  </a:lnTo>
                  <a:lnTo>
                    <a:pt x="0" y="38"/>
                  </a:lnTo>
                  <a:lnTo>
                    <a:pt x="4" y="22"/>
                  </a:lnTo>
                  <a:lnTo>
                    <a:pt x="12" y="10"/>
                  </a:lnTo>
                  <a:lnTo>
                    <a:pt x="25" y="3"/>
                  </a:lnTo>
                  <a:lnTo>
                    <a:pt x="38" y="0"/>
                  </a:lnTo>
                  <a:lnTo>
                    <a:pt x="54" y="3"/>
                  </a:lnTo>
                  <a:lnTo>
                    <a:pt x="66" y="10"/>
                  </a:lnTo>
                  <a:lnTo>
                    <a:pt x="73" y="22"/>
                  </a:lnTo>
                  <a:lnTo>
                    <a:pt x="77" y="38"/>
                  </a:lnTo>
                  <a:lnTo>
                    <a:pt x="73" y="53"/>
                  </a:lnTo>
                  <a:lnTo>
                    <a:pt x="66" y="66"/>
                  </a:lnTo>
                  <a:lnTo>
                    <a:pt x="54" y="74"/>
                  </a:lnTo>
                  <a:lnTo>
                    <a:pt x="38" y="78"/>
                  </a:lnTo>
                  <a:close/>
                </a:path>
              </a:pathLst>
            </a:custGeom>
            <a:solidFill>
              <a:schemeClr val="hlink">
                <a:alpha val="99001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81" name="Freeform 17"/>
            <p:cNvSpPr>
              <a:spLocks/>
            </p:cNvSpPr>
            <p:nvPr userDrawn="1"/>
          </p:nvSpPr>
          <p:spPr bwMode="auto">
            <a:xfrm>
              <a:off x="5668" y="3227"/>
              <a:ext cx="56" cy="55"/>
            </a:xfrm>
            <a:custGeom>
              <a:avLst/>
              <a:gdLst/>
              <a:ahLst/>
              <a:cxnLst>
                <a:cxn ang="0">
                  <a:pos x="28" y="55"/>
                </a:cxn>
                <a:cxn ang="0">
                  <a:pos x="18" y="54"/>
                </a:cxn>
                <a:cxn ang="0">
                  <a:pos x="9" y="47"/>
                </a:cxn>
                <a:cxn ang="0">
                  <a:pos x="2" y="38"/>
                </a:cxn>
                <a:cxn ang="0">
                  <a:pos x="0" y="28"/>
                </a:cxn>
                <a:cxn ang="0">
                  <a:pos x="2" y="17"/>
                </a:cxn>
                <a:cxn ang="0">
                  <a:pos x="9" y="9"/>
                </a:cxn>
                <a:cxn ang="0">
                  <a:pos x="18" y="2"/>
                </a:cxn>
                <a:cxn ang="0">
                  <a:pos x="28" y="0"/>
                </a:cxn>
                <a:cxn ang="0">
                  <a:pos x="38" y="2"/>
                </a:cxn>
                <a:cxn ang="0">
                  <a:pos x="47" y="9"/>
                </a:cxn>
                <a:cxn ang="0">
                  <a:pos x="54" y="17"/>
                </a:cxn>
                <a:cxn ang="0">
                  <a:pos x="56" y="28"/>
                </a:cxn>
                <a:cxn ang="0">
                  <a:pos x="54" y="38"/>
                </a:cxn>
                <a:cxn ang="0">
                  <a:pos x="47" y="47"/>
                </a:cxn>
                <a:cxn ang="0">
                  <a:pos x="38" y="54"/>
                </a:cxn>
                <a:cxn ang="0">
                  <a:pos x="28" y="55"/>
                </a:cxn>
              </a:cxnLst>
              <a:rect l="0" t="0" r="r" b="b"/>
              <a:pathLst>
                <a:path w="56" h="55">
                  <a:moveTo>
                    <a:pt x="28" y="55"/>
                  </a:moveTo>
                  <a:lnTo>
                    <a:pt x="18" y="54"/>
                  </a:lnTo>
                  <a:lnTo>
                    <a:pt x="9" y="47"/>
                  </a:lnTo>
                  <a:lnTo>
                    <a:pt x="2" y="38"/>
                  </a:lnTo>
                  <a:lnTo>
                    <a:pt x="0" y="28"/>
                  </a:lnTo>
                  <a:lnTo>
                    <a:pt x="2" y="17"/>
                  </a:lnTo>
                  <a:lnTo>
                    <a:pt x="9" y="9"/>
                  </a:lnTo>
                  <a:lnTo>
                    <a:pt x="18" y="2"/>
                  </a:lnTo>
                  <a:lnTo>
                    <a:pt x="28" y="0"/>
                  </a:lnTo>
                  <a:lnTo>
                    <a:pt x="38" y="2"/>
                  </a:lnTo>
                  <a:lnTo>
                    <a:pt x="47" y="9"/>
                  </a:lnTo>
                  <a:lnTo>
                    <a:pt x="54" y="17"/>
                  </a:lnTo>
                  <a:lnTo>
                    <a:pt x="56" y="28"/>
                  </a:lnTo>
                  <a:lnTo>
                    <a:pt x="54" y="38"/>
                  </a:lnTo>
                  <a:lnTo>
                    <a:pt x="47" y="47"/>
                  </a:lnTo>
                  <a:lnTo>
                    <a:pt x="38" y="54"/>
                  </a:lnTo>
                  <a:lnTo>
                    <a:pt x="28" y="55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2882" name="Rectangle 18"/>
            <p:cNvSpPr>
              <a:spLocks noChangeArrowheads="1"/>
            </p:cNvSpPr>
            <p:nvPr userDrawn="1"/>
          </p:nvSpPr>
          <p:spPr bwMode="auto">
            <a:xfrm>
              <a:off x="4848" y="3641"/>
              <a:ext cx="1056" cy="73"/>
            </a:xfrm>
            <a:prstGeom prst="rect">
              <a:avLst/>
            </a:prstGeom>
            <a:solidFill>
              <a:schemeClr val="accent2">
                <a:alpha val="99001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.ncsu.edu/career/site/filelibrary/behavioral_questions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.ncsu.edu/career/site/filelibrary/decision_making_worksheet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als.ncsu.edu/career/site/filelibrary/professional_ima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s.ncsu.edu/career/site/filelibrary/star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Art of Interviewing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1800" smtClean="0"/>
          </a:p>
        </p:txBody>
      </p:sp>
      <p:pic>
        <p:nvPicPr>
          <p:cNvPr id="3076" name="Picture 5" descr="New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63875"/>
            <a:ext cx="358140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A Sample – Dissected!!!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5562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Question: </a:t>
            </a:r>
            <a:r>
              <a:rPr lang="en-US" sz="2400" b="1" smtClean="0"/>
              <a:t>What makes you the ideal candidate for this position?</a:t>
            </a:r>
            <a:r>
              <a:rPr lang="en-US" sz="2400" i="1" smtClean="0"/>
              <a:t> </a:t>
            </a:r>
            <a:r>
              <a:rPr lang="en-US" sz="240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Arial" charset="0"/>
              </a:rPr>
              <a:t>	</a:t>
            </a:r>
            <a:r>
              <a:rPr lang="en-US" sz="2400" b="1" smtClean="0">
                <a:solidFill>
                  <a:schemeClr val="hlink"/>
                </a:solidFill>
                <a:cs typeface="Arial" charset="0"/>
              </a:rPr>
              <a:t>MENTION YOUR STRONGEST QUALIFICATIONS (Draw connections to the position for the employer).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400" i="1" smtClean="0">
                <a:latin typeface="Times New Roman" charset="0"/>
                <a:cs typeface="Arial" charset="0"/>
              </a:rPr>
              <a:t>“</a:t>
            </a:r>
            <a:r>
              <a:rPr lang="en-US" sz="2400" i="1" smtClean="0">
                <a:cs typeface="Times New Roman" charset="0"/>
              </a:rPr>
              <a:t>My international experience in addition to my position at the Technician as the Director of Advertising makes me an ideal candidate because I offer a global perspective as well as a broad range of skills applicable to public relations.  I am also very excited about the position and confident in my abilities to excel in it.</a:t>
            </a:r>
            <a:r>
              <a:rPr lang="en-US" sz="2400" i="1" smtClean="0">
                <a:latin typeface="Times New Roman" charset="0"/>
                <a:cs typeface="Times New Roman" charset="0"/>
              </a:rPr>
              <a:t>”</a:t>
            </a:r>
            <a:r>
              <a:rPr lang="en-US" sz="2400" i="1" smtClean="0"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Behavior Based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924800" cy="4191000"/>
          </a:xfrm>
        </p:spPr>
        <p:txBody>
          <a:bodyPr/>
          <a:lstStyle/>
          <a:p>
            <a:pPr eaLnBrk="1" hangingPunct="1"/>
            <a:r>
              <a:rPr lang="en-US" smtClean="0"/>
              <a:t>Tell me about a time…</a:t>
            </a:r>
          </a:p>
          <a:p>
            <a:pPr eaLnBrk="1" hangingPunct="1"/>
            <a:r>
              <a:rPr lang="en-US" smtClean="0"/>
              <a:t>Describe for me a situation when…</a:t>
            </a:r>
          </a:p>
          <a:p>
            <a:pPr eaLnBrk="1" hangingPunct="1"/>
            <a:r>
              <a:rPr lang="en-US" smtClean="0"/>
              <a:t>Give an example of…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hlink"/>
                </a:solidFill>
              </a:rPr>
              <a:t>Your Goal: To illustrate for the interviewer that you have applied relevant skills in real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91000"/>
          </a:xfrm>
        </p:spPr>
        <p:txBody>
          <a:bodyPr/>
          <a:lstStyle/>
          <a:p>
            <a:pPr eaLnBrk="1" hangingPunct="1"/>
            <a:r>
              <a:rPr lang="en-US" sz="2800" smtClean="0"/>
              <a:t>Tell me about a time when you came up with a creative solution to a problem you were facing?</a:t>
            </a:r>
          </a:p>
          <a:p>
            <a:pPr eaLnBrk="1" hangingPunct="1"/>
            <a:r>
              <a:rPr lang="en-US" sz="2800" smtClean="0"/>
              <a:t>Describe a situation where you had to let down a customer in order to uphold company policy.</a:t>
            </a:r>
          </a:p>
          <a:p>
            <a:pPr eaLnBrk="1" hangingPunct="1"/>
            <a:r>
              <a:rPr lang="en-US" sz="2800" smtClean="0"/>
              <a:t>Have you experienced a failure when organizing a program, and how did you deal with it? </a:t>
            </a:r>
          </a:p>
          <a:p>
            <a:pPr eaLnBrk="1" hangingPunct="1"/>
            <a:r>
              <a:rPr lang="en-US" sz="2800" smtClean="0"/>
              <a:t>What is the hardest decision you have ever had to make?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Answering the Weakness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8839200" cy="4648200"/>
          </a:xfrm>
        </p:spPr>
        <p:txBody>
          <a:bodyPr/>
          <a:lstStyle/>
          <a:p>
            <a:pPr eaLnBrk="1" hangingPunct="1"/>
            <a:r>
              <a:rPr lang="en-US" sz="2800" smtClean="0"/>
              <a:t>Make it </a:t>
            </a:r>
            <a:r>
              <a:rPr lang="en-US" sz="2800" smtClean="0">
                <a:solidFill>
                  <a:schemeClr val="hlink"/>
                </a:solidFill>
              </a:rPr>
              <a:t>skill based</a:t>
            </a:r>
            <a:r>
              <a:rPr lang="en-US" sz="2800" smtClean="0"/>
              <a:t> rather than behavior based.</a:t>
            </a:r>
          </a:p>
          <a:p>
            <a:pPr lvl="1" eaLnBrk="1" hangingPunct="1"/>
            <a:r>
              <a:rPr lang="en-US" sz="2000" i="1" smtClean="0"/>
              <a:t>I don’t feel my publishing skills are as strong as they could be.</a:t>
            </a:r>
          </a:p>
          <a:p>
            <a:pPr eaLnBrk="1" hangingPunct="1"/>
            <a:r>
              <a:rPr lang="en-US" sz="2800" smtClean="0"/>
              <a:t>Do not disguise a strength as a weakness.</a:t>
            </a:r>
            <a:endParaRPr lang="en-US" sz="2800" i="1" smtClean="0"/>
          </a:p>
          <a:p>
            <a:pPr eaLnBrk="1" hangingPunct="1"/>
            <a:r>
              <a:rPr lang="en-US" sz="2800" smtClean="0"/>
              <a:t>Beware of “canned” responses.</a:t>
            </a:r>
          </a:p>
          <a:p>
            <a:pPr lvl="1" eaLnBrk="1" hangingPunct="1"/>
            <a:r>
              <a:rPr lang="en-US" sz="2000" i="1" smtClean="0"/>
              <a:t>I am a perfectionist.</a:t>
            </a:r>
          </a:p>
          <a:p>
            <a:pPr eaLnBrk="1" hangingPunct="1"/>
            <a:r>
              <a:rPr lang="en-US" sz="2800" smtClean="0"/>
              <a:t>Close by telling them how you plan to compensate.</a:t>
            </a:r>
            <a:r>
              <a:rPr lang="en-US" sz="3000" smtClean="0"/>
              <a:t> </a:t>
            </a:r>
          </a:p>
          <a:p>
            <a:pPr lvl="1" eaLnBrk="1" hangingPunct="1"/>
            <a:r>
              <a:rPr lang="en-US" sz="2000" i="1" smtClean="0"/>
              <a:t>Since that experience last semester, I have tried really hard to find a better balance between close attention to detail and keeping sight of the big picture.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Sample – Dissected!!!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>
                <a:cs typeface="Arial" charset="0"/>
              </a:rPr>
              <a:t>Question:</a:t>
            </a:r>
            <a:r>
              <a:rPr lang="en-US" sz="2800" smtClean="0">
                <a:cs typeface="Arial" charset="0"/>
              </a:rPr>
              <a:t>  </a:t>
            </a:r>
            <a:r>
              <a:rPr lang="en-US" sz="2800" b="1" i="1" smtClean="0"/>
              <a:t>What are your weaknesses?</a:t>
            </a:r>
            <a:r>
              <a:rPr lang="en-US" sz="2800" smtClean="0"/>
              <a:t> </a:t>
            </a:r>
            <a:r>
              <a:rPr lang="en-US" sz="3700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9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  <a:cs typeface="Arial" charset="0"/>
              </a:rPr>
              <a:t>SKILL BASED WEAKNESS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cs typeface="Arial" charset="0"/>
              </a:rPr>
              <a:t>	</a:t>
            </a:r>
            <a:r>
              <a:rPr lang="en-US" sz="2400" smtClean="0">
                <a:latin typeface="Times New Roman" charset="0"/>
                <a:cs typeface="Arial" charset="0"/>
              </a:rPr>
              <a:t>“</a:t>
            </a:r>
            <a:r>
              <a:rPr lang="en-US" sz="2400" smtClean="0"/>
              <a:t>My technical skills are a weakness.  I recognized it last year when I tried to put together a website for Alpha Zeta.”</a:t>
            </a:r>
            <a:r>
              <a:rPr lang="en-US" sz="28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5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HOW YOU COMPENSATE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“Since then, I have taken several of the free computer courses offered at my school and have increased my knowledge of programs like Dreamweaver, which I am excited about.” </a:t>
            </a:r>
            <a:endParaRPr lang="en-US" sz="24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7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Case Study Questions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smtClean="0"/>
              <a:t>Case study presents “what would you do if…”</a:t>
            </a:r>
          </a:p>
          <a:p>
            <a:pPr eaLnBrk="1" hangingPunct="1"/>
            <a:r>
              <a:rPr lang="en-US" smtClean="0"/>
              <a:t>How would you react in given scenario</a:t>
            </a:r>
          </a:p>
          <a:p>
            <a:pPr eaLnBrk="1" hangingPunct="1"/>
            <a:r>
              <a:rPr lang="en-US" smtClean="0"/>
              <a:t>No right or wrong answers – but, there are better and worse answers</a:t>
            </a:r>
          </a:p>
          <a:p>
            <a:pPr lvl="1" eaLnBrk="1" hangingPunct="1"/>
            <a:r>
              <a:rPr lang="en-US" smtClean="0"/>
              <a:t>Explain your thought process and support answers with examples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5410200"/>
          </a:xfrm>
        </p:spPr>
        <p:txBody>
          <a:bodyPr/>
          <a:lstStyle/>
          <a:p>
            <a:pPr eaLnBrk="1" hangingPunct="1"/>
            <a:r>
              <a:rPr lang="en-US" sz="2900" smtClean="0"/>
              <a:t>How would you deal with an irate client?</a:t>
            </a:r>
          </a:p>
          <a:p>
            <a:pPr eaLnBrk="1" hangingPunct="1"/>
            <a:r>
              <a:rPr lang="en-US" sz="2900" smtClean="0"/>
              <a:t>Give an example of the best way to sell a purse to a man.</a:t>
            </a:r>
          </a:p>
          <a:p>
            <a:pPr eaLnBrk="1" hangingPunct="1"/>
            <a:r>
              <a:rPr lang="en-US" sz="2900" smtClean="0"/>
              <a:t>What would you do if one of the children you were watching threw a fit in the grocery store because they wanted some candy?</a:t>
            </a:r>
          </a:p>
          <a:p>
            <a:pPr eaLnBrk="1" hangingPunct="1"/>
            <a:r>
              <a:rPr lang="en-US" sz="2900" smtClean="0"/>
              <a:t>How would you confront a fellow employee who you knew was misusing company equipment for their own private use?</a:t>
            </a:r>
          </a:p>
          <a:p>
            <a:pPr eaLnBrk="1" hangingPunct="1"/>
            <a:r>
              <a:rPr lang="en-US" sz="2900" smtClean="0"/>
              <a:t>Sell me this calculator on my desk.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A Sample Dissected!!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i="1" smtClean="0"/>
              <a:t>Question:</a:t>
            </a:r>
            <a:r>
              <a:rPr lang="en-US" sz="2800" b="1" i="1" smtClean="0"/>
              <a:t> How would you deal with an irate client?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“First, I would try to calm the client down by assuring them that their needs are very important to the company.  Then, I would listen to what their problem was and work with them to decide upon a mutually agreeable resolution.  If the client continued to be upset and I knew that I would not be able to resolve the problem, I would have him talk to the manager.”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158038" cy="914400"/>
          </a:xfrm>
        </p:spPr>
        <p:txBody>
          <a:bodyPr/>
          <a:lstStyle/>
          <a:p>
            <a:pPr eaLnBrk="1" hangingPunct="1"/>
            <a:r>
              <a:rPr lang="en-US" sz="4400" smtClean="0"/>
              <a:t>Off-the-wall Questions 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34400" cy="5334000"/>
          </a:xfrm>
        </p:spPr>
        <p:txBody>
          <a:bodyPr/>
          <a:lstStyle/>
          <a:p>
            <a:pPr eaLnBrk="1" hangingPunct="1"/>
            <a:r>
              <a:rPr lang="en-US" smtClean="0"/>
              <a:t>Employers may ask to:</a:t>
            </a:r>
          </a:p>
          <a:p>
            <a:pPr lvl="1" eaLnBrk="1" hangingPunct="1"/>
            <a:r>
              <a:rPr lang="en-US" smtClean="0"/>
              <a:t>Measure creativity.</a:t>
            </a:r>
          </a:p>
          <a:p>
            <a:pPr lvl="1" eaLnBrk="1" hangingPunct="1"/>
            <a:r>
              <a:rPr lang="en-US" smtClean="0"/>
              <a:t>Watch for reactions.</a:t>
            </a:r>
          </a:p>
          <a:p>
            <a:pPr lvl="1" eaLnBrk="1" hangingPunct="1"/>
            <a:r>
              <a:rPr lang="en-US" smtClean="0"/>
              <a:t>Evaluate problem-solving and analytical skills.</a:t>
            </a:r>
          </a:p>
          <a:p>
            <a:pPr lvl="1" eaLnBrk="1" hangingPunct="1"/>
            <a:r>
              <a:rPr lang="en-US" smtClean="0"/>
              <a:t>Monitor ability to think quickly.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   Examples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cs typeface="Times New Roman" charset="0"/>
              </a:rPr>
              <a:t>If you could be a cartoon character, who would you be and why?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Which fruit does your personality most resemble?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had to describe yourself as an animal, what animal would you be?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How many street signs are in a four block radius of the NCSU campus?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could be anyone from history, who would you be?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The Art of Interviewing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Evaluate Yourself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Prepare today!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Types of Interview Questions &amp; Dissecting Effective Responses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hlinkClick r:id="rId2"/>
              </a:rPr>
              <a:t>Behavioral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Case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Off-the-wall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Handling Illegal Questions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01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A Sample Dissected!!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Question:</a:t>
            </a:r>
            <a:r>
              <a:rPr lang="en-US" b="1" i="1" smtClean="0"/>
              <a:t> If you were a cartoon character, who would you be and why?</a:t>
            </a:r>
            <a:r>
              <a:rPr lang="en-US" smtClean="0"/>
              <a:t> </a:t>
            </a:r>
            <a:endParaRPr lang="en-US" b="1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“Bugs Bunny- because he always likes a challenge, never loses his sense of humor and always ends up on his feet.”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Questions To Ask Employers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Why Ask Questions???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lack of questions may be mistaken as a </a:t>
            </a:r>
            <a:r>
              <a:rPr lang="en-US" sz="2400" smtClean="0">
                <a:solidFill>
                  <a:schemeClr val="hlink"/>
                </a:solidFill>
              </a:rPr>
              <a:t>lack of interest.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gain more information about the position/organization for yourself.  </a:t>
            </a:r>
            <a:r>
              <a:rPr lang="en-US" sz="2400" i="1" smtClean="0"/>
              <a:t>Remember-  it’s a </a:t>
            </a:r>
            <a:r>
              <a:rPr lang="en-US" sz="2400" i="1" smtClean="0">
                <a:solidFill>
                  <a:schemeClr val="hlink"/>
                </a:solidFill>
              </a:rPr>
              <a:t>mutual exchange</a:t>
            </a:r>
            <a:r>
              <a:rPr lang="en-US" sz="2400" i="1" smtClean="0"/>
              <a:t> of information.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Questions to Ask!!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Ones that are not readily answered through company literature.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Questions based on your conversation.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Questions that demonstrate your knowledge of the company and field/industry.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3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Examples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 eaLnBrk="1" hangingPunct="1"/>
            <a:r>
              <a:rPr lang="en-US" sz="2600" smtClean="0"/>
              <a:t>Why do you like working for this organization?</a:t>
            </a:r>
          </a:p>
          <a:p>
            <a:pPr eaLnBrk="1" hangingPunct="1"/>
            <a:r>
              <a:rPr lang="en-US" sz="2600" smtClean="0"/>
              <a:t>Does your company value professional development among employees?</a:t>
            </a:r>
          </a:p>
          <a:p>
            <a:pPr eaLnBrk="1" hangingPunct="1"/>
            <a:r>
              <a:rPr lang="en-US" sz="2600" smtClean="0"/>
              <a:t>Would you describe a typical day’s activities?</a:t>
            </a:r>
          </a:p>
          <a:p>
            <a:pPr eaLnBrk="1" hangingPunct="1"/>
            <a:r>
              <a:rPr lang="en-US" sz="2600" smtClean="0"/>
              <a:t>What are your department’s major projects in the upcoming year?</a:t>
            </a:r>
          </a:p>
          <a:p>
            <a:pPr eaLnBrk="1" hangingPunct="1"/>
            <a:r>
              <a:rPr lang="en-US" sz="2600" smtClean="0"/>
              <a:t>I know that you’ve recently experienced a period of very rapid growth.  How has that changed the ways you operate?</a:t>
            </a:r>
          </a:p>
          <a:p>
            <a:pPr eaLnBrk="1" hangingPunct="1"/>
            <a:r>
              <a:rPr lang="en-US" sz="2600" smtClean="0"/>
              <a:t>What is the next step in the search to fill this position?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After the Interview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 personal thank you notes to all interviewers via mail.</a:t>
            </a:r>
          </a:p>
          <a:p>
            <a:pPr eaLnBrk="1" hangingPunct="1"/>
            <a:r>
              <a:rPr lang="en-US" smtClean="0"/>
              <a:t>Keep records in notebook.</a:t>
            </a:r>
          </a:p>
          <a:p>
            <a:pPr lvl="1" eaLnBrk="1" hangingPunct="1"/>
            <a:r>
              <a:rPr lang="en-US" smtClean="0"/>
              <a:t>Important dates, good or bad experience</a:t>
            </a:r>
          </a:p>
          <a:p>
            <a:pPr eaLnBrk="1" hangingPunct="1"/>
            <a:r>
              <a:rPr lang="en-US" smtClean="0"/>
              <a:t>Stay in pursuit.</a:t>
            </a:r>
          </a:p>
          <a:p>
            <a:pPr lvl="1" eaLnBrk="1" hangingPunct="1"/>
            <a:r>
              <a:rPr lang="en-US" smtClean="0"/>
              <a:t>Follow-up with a phone call to review status of employee selections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Illegal Questions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Birthplace, nationality, ancestry, or descent of applicant, applicant’s spouse, or parents</a:t>
            </a:r>
          </a:p>
          <a:p>
            <a:pPr lvl="1" eaLnBrk="1" hangingPunct="1"/>
            <a:r>
              <a:rPr lang="en-US" sz="2400" smtClean="0"/>
              <a:t>Your last name, Monet, is that French?</a:t>
            </a:r>
          </a:p>
          <a:p>
            <a:pPr eaLnBrk="1" hangingPunct="1"/>
            <a:r>
              <a:rPr lang="en-US" sz="2800" smtClean="0"/>
              <a:t>Applicant’s sex or marital status</a:t>
            </a:r>
          </a:p>
          <a:p>
            <a:pPr eaLnBrk="1" hangingPunct="1"/>
            <a:r>
              <a:rPr lang="en-US" sz="2800" smtClean="0"/>
              <a:t>Race or color</a:t>
            </a:r>
          </a:p>
          <a:p>
            <a:pPr eaLnBrk="1" hangingPunct="1"/>
            <a:r>
              <a:rPr lang="en-US" sz="2800" smtClean="0"/>
              <a:t>Religion or religious days observed</a:t>
            </a:r>
          </a:p>
          <a:p>
            <a:pPr eaLnBrk="1" hangingPunct="1"/>
            <a:r>
              <a:rPr lang="en-US" sz="2800" smtClean="0"/>
              <a:t>Physical disabilities or handicaps</a:t>
            </a:r>
          </a:p>
          <a:p>
            <a:pPr eaLnBrk="1" hangingPunct="1"/>
            <a:r>
              <a:rPr lang="en-US" sz="2800" smtClean="0"/>
              <a:t>Pregnancy, birth control, and child care</a:t>
            </a:r>
          </a:p>
          <a:p>
            <a:pPr eaLnBrk="1" hangingPunct="1"/>
            <a:r>
              <a:rPr lang="en-US" sz="2800" smtClean="0"/>
              <a:t>Number of dependents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763" y="7620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Examples of Illegal questions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495800"/>
          </a:xfrm>
        </p:spPr>
        <p:txBody>
          <a:bodyPr/>
          <a:lstStyle/>
          <a:p>
            <a:pPr eaLnBrk="1" hangingPunct="1"/>
            <a:r>
              <a:rPr lang="en-US" smtClean="0"/>
              <a:t>Are you married?</a:t>
            </a:r>
          </a:p>
          <a:p>
            <a:pPr eaLnBrk="1" hangingPunct="1"/>
            <a:r>
              <a:rPr lang="en-US" smtClean="0"/>
              <a:t>Do you have any children?</a:t>
            </a:r>
          </a:p>
          <a:p>
            <a:pPr eaLnBrk="1" hangingPunct="1"/>
            <a:r>
              <a:rPr lang="en-US" smtClean="0"/>
              <a:t>Do you have any disabilities?</a:t>
            </a:r>
          </a:p>
          <a:p>
            <a:pPr eaLnBrk="1" hangingPunct="1"/>
            <a:r>
              <a:rPr lang="en-US" smtClean="0"/>
              <a:t>Have you ever been arrested?</a:t>
            </a:r>
          </a:p>
          <a:p>
            <a:pPr eaLnBrk="1" hangingPunct="1"/>
            <a:r>
              <a:rPr lang="en-US" smtClean="0"/>
              <a:t>How did your parent’s divorce affect you?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391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How to Handle Illegal Questions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7588" y="2190750"/>
            <a:ext cx="7526337" cy="39020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You have the following choices:</a:t>
            </a:r>
          </a:p>
          <a:p>
            <a:pPr lvl="1" eaLnBrk="1" hangingPunct="1"/>
            <a:r>
              <a:rPr lang="en-US" smtClean="0"/>
              <a:t>Answer </a:t>
            </a:r>
          </a:p>
          <a:p>
            <a:pPr lvl="1" eaLnBrk="1" hangingPunct="1"/>
            <a:r>
              <a:rPr lang="en-US" smtClean="0"/>
              <a:t>Reply to the underlying concern</a:t>
            </a:r>
          </a:p>
          <a:p>
            <a:pPr lvl="1" eaLnBrk="1" hangingPunct="1"/>
            <a:r>
              <a:rPr lang="en-US" smtClean="0"/>
              <a:t>Inquire about question’s relevance</a:t>
            </a:r>
          </a:p>
          <a:p>
            <a:pPr lvl="1" eaLnBrk="1" hangingPunct="1"/>
            <a:r>
              <a:rPr lang="en-US" smtClean="0"/>
              <a:t>Change the subject</a:t>
            </a:r>
          </a:p>
          <a:p>
            <a:pPr lvl="1" eaLnBrk="1" hangingPunct="1"/>
            <a:r>
              <a:rPr lang="en-US" smtClean="0"/>
              <a:t>End the interview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086600" cy="1600200"/>
          </a:xfrm>
        </p:spPr>
        <p:txBody>
          <a:bodyPr/>
          <a:lstStyle/>
          <a:p>
            <a:pPr eaLnBrk="1" hangingPunct="1"/>
            <a:r>
              <a:rPr lang="en-US" smtClean="0"/>
              <a:t>Thought for the Day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Before everything else, “Getting Ready” is the secret of success.</a:t>
            </a:r>
          </a:p>
          <a:p>
            <a:pPr eaLnBrk="1" hangingPunct="1"/>
            <a:r>
              <a:rPr lang="en-US" smtClean="0"/>
              <a:t>		                          </a:t>
            </a:r>
            <a:r>
              <a:rPr lang="en-US" sz="2400" i="1" smtClean="0"/>
              <a:t>Henry Ford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Prepare for the Interview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Know Yourself.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2800" smtClean="0">
                <a:solidFill>
                  <a:srgbClr val="FF0000"/>
                </a:solidFill>
                <a:hlinkClick r:id="rId2"/>
              </a:rPr>
              <a:t>Decision Making Worksheet</a:t>
            </a: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Know the position you are applying for – research the employer.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Know the company listing the position – prepare a list of questions.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Practice!  Practice!  Practice!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3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Evaluate Yourself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  <a:cs typeface="Arial" charset="0"/>
              </a:rPr>
              <a:t>Non-Verbal Communication</a:t>
            </a:r>
            <a:r>
              <a:rPr lang="en-US" sz="2800" i="1" smtClean="0">
                <a:solidFill>
                  <a:schemeClr val="hlink"/>
                </a:solidFill>
                <a:cs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>
                <a:cs typeface="Arial" charset="0"/>
              </a:rPr>
              <a:t>Handshake, posture, eye contact, friendliness</a:t>
            </a:r>
            <a:endParaRPr lang="en-US" sz="2400" smtClean="0"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  <a:cs typeface="Arial" charset="0"/>
              </a:rPr>
              <a:t>Verbal Communication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>
                <a:cs typeface="Arial" charset="0"/>
              </a:rPr>
              <a:t>Grammar, diction, limited use of non-words</a:t>
            </a:r>
            <a:endParaRPr lang="en-US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  <a:cs typeface="Arial" charset="0"/>
              </a:rPr>
              <a:t>Ability to Answer Questions</a:t>
            </a:r>
            <a:r>
              <a:rPr lang="en-US" sz="2800" i="1" smtClean="0">
                <a:cs typeface="Arial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>
                <a:cs typeface="Arial" charset="0"/>
              </a:rPr>
              <a:t>Preparedness, responsiveness, confidence</a:t>
            </a:r>
            <a:endParaRPr lang="en-US" sz="24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  <a:cs typeface="Times New Roman" charset="0"/>
              </a:rPr>
              <a:t>Provide Relevant Examples</a:t>
            </a:r>
            <a:r>
              <a:rPr lang="en-US" sz="2800" i="1" smtClean="0">
                <a:cs typeface="Times New Roman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>
                <a:cs typeface="Times New Roman" charset="0"/>
              </a:rPr>
              <a:t>Illustrate qualifications through relevant experiences</a:t>
            </a:r>
            <a:endParaRPr lang="en-US" sz="240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30 Second Impression!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5029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Dress Professionally       </a:t>
            </a:r>
            <a:r>
              <a:rPr lang="en-US" smtClean="0">
                <a:solidFill>
                  <a:srgbClr val="FF0000"/>
                </a:solidFill>
                <a:hlinkClick r:id="rId2"/>
              </a:rPr>
              <a:t>Tip Sheet</a:t>
            </a:r>
            <a:endParaRPr 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smtClean="0"/>
              <a:t>90% of the way you communicate with other people is through body language (gestures, expressions, etc.)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                                 -From Marie Farquharson’s book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		</a:t>
            </a:r>
            <a:r>
              <a:rPr lang="en-US" sz="2000" i="1" smtClean="0"/>
              <a:t>Body Talk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/>
            <a:endParaRPr lang="en-US" smtClean="0"/>
          </a:p>
        </p:txBody>
      </p:sp>
      <p:pic>
        <p:nvPicPr>
          <p:cNvPr id="7172" name="Picture 5" descr="expo in sui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648200"/>
            <a:ext cx="25146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no 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982663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81163" y="644525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Preparing to answer interview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77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Know the . . . 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Company &amp; Field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Job Description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Yourself  (Skills, Values &amp; Interests)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Resume (Experience)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 </a:t>
            </a:r>
            <a:r>
              <a:rPr lang="en-US" sz="3100" smtClean="0">
                <a:solidFill>
                  <a:schemeClr val="hlink"/>
                </a:solidFill>
              </a:rPr>
              <a:t>Make connections for the employer between what they are seeking and what you can provide.  Scream, “I am the match you are looking for.”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30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TIPS for Answering!!!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Create a Strategy</a:t>
            </a:r>
            <a:r>
              <a:rPr lang="en-US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Project your image/professional profile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Utilize your experiences, skills, interests and values as a backdrop to answer the question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Provide specific examples</a:t>
            </a:r>
            <a:endParaRPr lang="en-US" sz="28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hlinkClick r:id="rId2"/>
              </a:rPr>
              <a:t>STAR Acronym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Situation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Task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Action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smtClean="0"/>
              <a:t>Result  (Don’t forget this one)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1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Convey your individuality and excitement!!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/>
              <a:t>“Tell me about yourself.”</a:t>
            </a:r>
            <a:br>
              <a:rPr lang="en-US" smtClean="0"/>
            </a:br>
            <a:endParaRPr lang="en-US" sz="2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Intro question that appears very broad.  However,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1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 not answer it in general terms (NO life story or irrelevant information).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Think of it as a </a:t>
            </a:r>
            <a:r>
              <a:rPr lang="en-US" sz="2800" smtClean="0">
                <a:solidFill>
                  <a:schemeClr val="hlink"/>
                </a:solidFill>
              </a:rPr>
              <a:t>1 – 2 minute</a:t>
            </a:r>
            <a:r>
              <a:rPr lang="en-US" sz="2800" smtClean="0"/>
              <a:t> “commercial” of your personal highlights.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Focus on skills, accomplishments and relevant experiences.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IMPORTANT: Mention why are you interested in the position/ field.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0"/>
            <a:ext cx="7158037" cy="1412875"/>
          </a:xfrm>
        </p:spPr>
        <p:txBody>
          <a:bodyPr/>
          <a:lstStyle/>
          <a:p>
            <a:pPr eaLnBrk="1" hangingPunct="1"/>
            <a:r>
              <a:rPr lang="en-US" smtClean="0"/>
              <a:t>Other General Questions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makes you the ideal candidate for this job?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Why did you choose this major?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do you know about our organization?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do you plan to contribute to the success of our work place?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do you value most?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do you compensate for your lack of experience?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Is this really what you want to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5">
      <a:dk1>
        <a:srgbClr val="333333"/>
      </a:dk1>
      <a:lt1>
        <a:srgbClr val="F8F8F8"/>
      </a:lt1>
      <a:dk2>
        <a:srgbClr val="005D8C"/>
      </a:dk2>
      <a:lt2>
        <a:srgbClr val="FFFFFF"/>
      </a:lt2>
      <a:accent1>
        <a:srgbClr val="00CC99"/>
      </a:accent1>
      <a:accent2>
        <a:srgbClr val="0099CC"/>
      </a:accent2>
      <a:accent3>
        <a:srgbClr val="AAB6C5"/>
      </a:accent3>
      <a:accent4>
        <a:srgbClr val="D4D4D4"/>
      </a:accent4>
      <a:accent5>
        <a:srgbClr val="AAE2CA"/>
      </a:accent5>
      <a:accent6>
        <a:srgbClr val="008AB9"/>
      </a:accent6>
      <a:hlink>
        <a:srgbClr val="FFCC00"/>
      </a:hlink>
      <a:folHlink>
        <a:srgbClr val="D8D48C"/>
      </a:folHlink>
    </a:clrScheme>
    <a:fontScheme name="Axi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1754</TotalTime>
  <Words>1117</Words>
  <Application>Microsoft Office PowerPoint</Application>
  <PresentationFormat>On-screen Show (4:3)</PresentationFormat>
  <Paragraphs>191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Wingdings</vt:lpstr>
      <vt:lpstr>Times New Roman</vt:lpstr>
      <vt:lpstr>Axis</vt:lpstr>
      <vt:lpstr>The Art of Interviewing</vt:lpstr>
      <vt:lpstr>  The Art of Interviewing</vt:lpstr>
      <vt:lpstr>Prepare for the Interview</vt:lpstr>
      <vt:lpstr>Evaluate Yourself</vt:lpstr>
      <vt:lpstr>30 Second Impression!</vt:lpstr>
      <vt:lpstr>Preparing to answer interview Questions</vt:lpstr>
      <vt:lpstr>TIPS for Answering!!!</vt:lpstr>
      <vt:lpstr>“Tell me about yourself.” </vt:lpstr>
      <vt:lpstr>Other General Questions</vt:lpstr>
      <vt:lpstr>A Sample – Dissected!!!</vt:lpstr>
      <vt:lpstr>Behavior Based Questions</vt:lpstr>
      <vt:lpstr>Examples</vt:lpstr>
      <vt:lpstr>Answering the Weakness ?</vt:lpstr>
      <vt:lpstr>A Sample – Dissected!!!</vt:lpstr>
      <vt:lpstr>Case Study Questions</vt:lpstr>
      <vt:lpstr>Examples</vt:lpstr>
      <vt:lpstr>A Sample Dissected!!</vt:lpstr>
      <vt:lpstr>Off-the-wall Questions  </vt:lpstr>
      <vt:lpstr>   Examples</vt:lpstr>
      <vt:lpstr>A Sample Dissected!!</vt:lpstr>
      <vt:lpstr>Questions To Ask Employers</vt:lpstr>
      <vt:lpstr>Examples</vt:lpstr>
      <vt:lpstr>After the Interview</vt:lpstr>
      <vt:lpstr>Illegal Questions</vt:lpstr>
      <vt:lpstr>Examples of Illegal questions</vt:lpstr>
      <vt:lpstr>How to Handle Illegal Questions</vt:lpstr>
      <vt:lpstr>Thought for the Day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Questions</dc:title>
  <dc:creator>Denise Easley</dc:creator>
  <cp:lastModifiedBy>SCS</cp:lastModifiedBy>
  <cp:revision>57</cp:revision>
  <dcterms:created xsi:type="dcterms:W3CDTF">2001-09-25T17:57:22Z</dcterms:created>
  <dcterms:modified xsi:type="dcterms:W3CDTF">2013-01-03T15:56:44Z</dcterms:modified>
</cp:coreProperties>
</file>