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60" r:id="rId6"/>
    <p:sldId id="261" r:id="rId7"/>
    <p:sldId id="262" r:id="rId8"/>
    <p:sldId id="266" r:id="rId9"/>
    <p:sldId id="263" r:id="rId10"/>
    <p:sldId id="268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B8BBC7-4D6D-4D1F-A836-DC0577E231F8}" type="datetimeFigureOut">
              <a:rPr lang="en-US" smtClean="0"/>
              <a:pPr/>
              <a:t>8/10/2010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C3F0C4-D3C5-41DE-973C-91AC22E7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8BBC7-4D6D-4D1F-A836-DC0577E231F8}" type="datetimeFigureOut">
              <a:rPr lang="en-US" smtClean="0"/>
              <a:pPr/>
              <a:t>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C4-D3C5-41DE-973C-91AC22E7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8BBC7-4D6D-4D1F-A836-DC0577E231F8}" type="datetimeFigureOut">
              <a:rPr lang="en-US" smtClean="0"/>
              <a:pPr/>
              <a:t>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C4-D3C5-41DE-973C-91AC22E7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8BBC7-4D6D-4D1F-A836-DC0577E231F8}" type="datetimeFigureOut">
              <a:rPr lang="en-US" smtClean="0"/>
              <a:pPr/>
              <a:t>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C4-D3C5-41DE-973C-91AC22E77C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8BBC7-4D6D-4D1F-A836-DC0577E231F8}" type="datetimeFigureOut">
              <a:rPr lang="en-US" smtClean="0"/>
              <a:pPr/>
              <a:t>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C4-D3C5-41DE-973C-91AC22E77C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8BBC7-4D6D-4D1F-A836-DC0577E231F8}" type="datetimeFigureOut">
              <a:rPr lang="en-US" smtClean="0"/>
              <a:pPr/>
              <a:t>8/10/2010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C4-D3C5-41DE-973C-91AC22E77C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8BBC7-4D6D-4D1F-A836-DC0577E231F8}" type="datetimeFigureOut">
              <a:rPr lang="en-US" smtClean="0"/>
              <a:pPr/>
              <a:t>8/10/2010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C4-D3C5-41DE-973C-91AC22E7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8BBC7-4D6D-4D1F-A836-DC0577E231F8}" type="datetimeFigureOut">
              <a:rPr lang="en-US" smtClean="0"/>
              <a:pPr/>
              <a:t>8/10/2010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C4-D3C5-41DE-973C-91AC22E77C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8BBC7-4D6D-4D1F-A836-DC0577E231F8}" type="datetimeFigureOut">
              <a:rPr lang="en-US" smtClean="0"/>
              <a:pPr/>
              <a:t>8/10/2010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C4-D3C5-41DE-973C-91AC22E7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6B8BBC7-4D6D-4D1F-A836-DC0577E231F8}" type="datetimeFigureOut">
              <a:rPr lang="en-US" smtClean="0"/>
              <a:pPr/>
              <a:t>8/10/2010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3F0C4-D3C5-41DE-973C-91AC22E7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B8BBC7-4D6D-4D1F-A836-DC0577E231F8}" type="datetimeFigureOut">
              <a:rPr lang="en-US" smtClean="0"/>
              <a:pPr/>
              <a:t>8/10/2010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C3F0C4-D3C5-41DE-973C-91AC22E77C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B8BBC7-4D6D-4D1F-A836-DC0577E231F8}" type="datetimeFigureOut">
              <a:rPr lang="en-US" smtClean="0"/>
              <a:pPr/>
              <a:t>8/10/2010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C3F0C4-D3C5-41DE-973C-91AC22E7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www.marshotelonline.com/chemis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367631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news.cnet.com/i/ne/p/2005/412runner500x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609600"/>
            <a:ext cx="4762500" cy="5448300"/>
          </a:xfrm>
          <a:prstGeom prst="rect">
            <a:avLst/>
          </a:prstGeom>
          <a:noFill/>
        </p:spPr>
      </p:pic>
      <p:pic>
        <p:nvPicPr>
          <p:cNvPr id="23556" name="Picture 4" descr="http://www.abledata.com/product_images/images/09A0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76200"/>
            <a:ext cx="3533775" cy="3095625"/>
          </a:xfrm>
          <a:prstGeom prst="rect">
            <a:avLst/>
          </a:prstGeom>
          <a:noFill/>
        </p:spPr>
      </p:pic>
      <p:pic>
        <p:nvPicPr>
          <p:cNvPr id="23558" name="Picture 6" descr="http://www.amputeesupplies.com/images/5xa-prosthetic-hoo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200399"/>
            <a:ext cx="2209800" cy="3687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Agriculture: develop more productive crops and safer, more effective ways to protect crops</a:t>
            </a:r>
          </a:p>
          <a:p>
            <a:pPr lvl="0"/>
            <a:r>
              <a:rPr lang="en-US" dirty="0" smtClean="0"/>
              <a:t>Productivity – soil tests</a:t>
            </a:r>
          </a:p>
          <a:p>
            <a:pPr lvl="0"/>
            <a:r>
              <a:rPr lang="en-US" dirty="0" smtClean="0"/>
              <a:t>Crop Protection – used chemical to treat specific problems, in contrast to killing all insects</a:t>
            </a:r>
          </a:p>
          <a:p>
            <a:r>
              <a:rPr lang="en-US" dirty="0" smtClean="0"/>
              <a:t>Environment: chemists help identify pollutants and prevent pollution</a:t>
            </a:r>
          </a:p>
          <a:p>
            <a:r>
              <a:rPr lang="en-US" dirty="0" smtClean="0"/>
              <a:t>Universe: chemists gather data from afar and analyze matter that is brought back to Earth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and the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229600" cy="4525963"/>
          </a:xfrm>
        </p:spPr>
        <p:txBody>
          <a:bodyPr/>
          <a:lstStyle/>
          <a:p>
            <a:pPr lvl="0"/>
            <a:r>
              <a:rPr lang="en-US" sz="2800" dirty="0" smtClean="0"/>
              <a:t>Because living and nonliving things are made of matter, chemistry affects all aspects of life and most natural events. </a:t>
            </a:r>
          </a:p>
          <a:p>
            <a:pPr lvl="1"/>
            <a:r>
              <a:rPr lang="en-US" sz="2400" dirty="0" smtClean="0"/>
              <a:t>Why some creates can survive deep in the ocean with no light</a:t>
            </a:r>
          </a:p>
          <a:p>
            <a:pPr lvl="1"/>
            <a:r>
              <a:rPr lang="en-US" sz="2400" dirty="0" smtClean="0"/>
              <a:t>Why some food is sweet and some is bitter</a:t>
            </a:r>
          </a:p>
          <a:p>
            <a:pPr lvl="0"/>
            <a:r>
              <a:rPr lang="en-US" sz="2800" dirty="0" smtClean="0"/>
              <a:t>Matter – anything that has mass and occupies space</a:t>
            </a:r>
          </a:p>
          <a:p>
            <a:pPr lvl="1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pic>
        <p:nvPicPr>
          <p:cNvPr id="8194" name="Picture 2" descr="http://www.astrofoto.ca/stuartheggie/Grand_Canyon/Grand_Canyon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784464"/>
            <a:ext cx="4393388" cy="2921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Organic – study of chemicals that contain carbon</a:t>
            </a:r>
          </a:p>
          <a:p>
            <a:pPr lvl="0"/>
            <a:r>
              <a:rPr lang="en-US" dirty="0" smtClean="0"/>
              <a:t>Inorganic – study of chemicals that, in general, don’t contain carbon</a:t>
            </a:r>
          </a:p>
          <a:p>
            <a:pPr lvl="0"/>
            <a:r>
              <a:rPr lang="en-US" dirty="0" smtClean="0"/>
              <a:t>Biochemistry – the study of processes that take place in an organism</a:t>
            </a:r>
          </a:p>
          <a:p>
            <a:pPr lvl="0"/>
            <a:r>
              <a:rPr lang="en-US" dirty="0" smtClean="0"/>
              <a:t>Analytical Chemistry – area of study that focuses on the composition of matter</a:t>
            </a:r>
          </a:p>
          <a:p>
            <a:pPr lvl="0"/>
            <a:r>
              <a:rPr lang="en-US" dirty="0" smtClean="0"/>
              <a:t>Physical Chemistry – area of study dealing with the mechanism, the rate, and the energy transfer that occurs when matter undergoes a change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Study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2.bp.blogspot.com/_CEatbtLSYQI/SvLc5kZnRtI/AAAAAAAAAZI/xhWRbjKQ4yo/s400/biochemistry+cartoon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5715000" cy="6367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Pure Chemistry – the pursuit of chemical knowledge for its own sake; no immediate practical use for the knowledge.</a:t>
            </a:r>
          </a:p>
          <a:p>
            <a:r>
              <a:rPr lang="en-US" dirty="0" smtClean="0"/>
              <a:t>Applied Chemistry - research that is directed toward a practical goal or application.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and Applied Chemist</a:t>
            </a:r>
            <a:endParaRPr lang="en-US" dirty="0"/>
          </a:p>
        </p:txBody>
      </p:sp>
      <p:pic>
        <p:nvPicPr>
          <p:cNvPr id="6146" name="Picture 2" descr="http://frontpagemag.com/wp-content/uploads/2009/12/mad_scient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3257550" cy="2982153"/>
          </a:xfrm>
          <a:prstGeom prst="rect">
            <a:avLst/>
          </a:prstGeom>
          <a:noFill/>
        </p:spPr>
      </p:pic>
      <p:pic>
        <p:nvPicPr>
          <p:cNvPr id="6148" name="Picture 4" descr="http://www.itbhuglobal.org/chronicle/422-Applied%20Chemist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6901" y="3810000"/>
            <a:ext cx="3997974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Pure research can lead directly to an application, but an application can exist before research is done to explain how it works.  </a:t>
            </a:r>
          </a:p>
          <a:p>
            <a:pPr lvl="0"/>
            <a:r>
              <a:rPr lang="en-US" dirty="0" smtClean="0"/>
              <a:t>Nylon was research and produced due to low supply of natural silk</a:t>
            </a:r>
          </a:p>
          <a:p>
            <a:pPr lvl="0"/>
            <a:r>
              <a:rPr lang="en-US" dirty="0" smtClean="0"/>
              <a:t>Aspirin – historically used to relieve pain; in 1971, it was discovered that aspirin can block the production of a group of chemicals that cause pain, which are also used in the formation of blood clots</a:t>
            </a:r>
          </a:p>
          <a:p>
            <a:r>
              <a:rPr lang="en-US" dirty="0" smtClean="0"/>
              <a:t>Chemistry Far and Wide: chemists design materials to fit specific needs.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and Applied Chemist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Energy: chemists play an essential role in finding ways to conserve energy, produce energy, and store energy.</a:t>
            </a:r>
          </a:p>
          <a:p>
            <a:pPr lvl="0"/>
            <a:r>
              <a:rPr lang="en-US" sz="2800" dirty="0" smtClean="0"/>
              <a:t>Conservation: insulation is one of the easiest ways to conserve energy</a:t>
            </a:r>
          </a:p>
          <a:p>
            <a:pPr lvl="1"/>
            <a:r>
              <a:rPr lang="en-US" sz="2400" dirty="0" smtClean="0"/>
              <a:t>Acts as a barrier to heat flow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Various Uses of Chemistry</a:t>
            </a:r>
            <a:endParaRPr lang="en-US" dirty="0"/>
          </a:p>
        </p:txBody>
      </p:sp>
      <p:pic>
        <p:nvPicPr>
          <p:cNvPr id="4098" name="Picture 2" descr="http://radiantbarrierinsulation.info/images/radiant-barrier-ins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00651"/>
            <a:ext cx="3733800" cy="289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Production: the burning of coal, petroleum, and natural gas is a major source of energy</a:t>
            </a:r>
          </a:p>
          <a:p>
            <a:pPr lvl="1"/>
            <a:r>
              <a:rPr lang="en-US" sz="2400" dirty="0" smtClean="0"/>
              <a:t>Scientists are working with </a:t>
            </a:r>
            <a:r>
              <a:rPr lang="en-US" sz="2400" smtClean="0"/>
              <a:t>biofuels</a:t>
            </a:r>
            <a:endParaRPr lang="en-US" sz="2400" dirty="0" smtClean="0"/>
          </a:p>
          <a:p>
            <a:pPr lvl="1"/>
            <a:r>
              <a:rPr lang="en-US" sz="2400" dirty="0" smtClean="0"/>
              <a:t>Biodiesel from soybeans</a:t>
            </a:r>
          </a:p>
          <a:p>
            <a:pPr lvl="0"/>
            <a:r>
              <a:rPr lang="en-US" sz="2800" dirty="0" smtClean="0"/>
              <a:t>Storage: batteries are devices that use chemical to store energy that will be released as electric current when the batteries are used</a:t>
            </a:r>
          </a:p>
          <a:p>
            <a:pPr lvl="1"/>
            <a:r>
              <a:rPr lang="en-US" sz="2400" dirty="0" smtClean="0"/>
              <a:t>Rechargeable batteries were first developed for NASA for the Astronauts to collect samples from the moon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Uses of Chemistry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Medicine and Biotechnology: chemistry supplies the medicines, materials, and technology doctors use to treat their patients</a:t>
            </a:r>
          </a:p>
          <a:p>
            <a:pPr lvl="0"/>
            <a:r>
              <a:rPr lang="en-US" dirty="0" smtClean="0"/>
              <a:t>Medicines – there are over 2000 prescription drugs</a:t>
            </a:r>
          </a:p>
          <a:p>
            <a:pPr lvl="0"/>
            <a:r>
              <a:rPr lang="en-US" dirty="0" smtClean="0"/>
              <a:t>Materials – supply materials to repair or replace body parts</a:t>
            </a:r>
          </a:p>
          <a:p>
            <a:pPr lvl="0"/>
            <a:r>
              <a:rPr lang="en-US" dirty="0" smtClean="0"/>
              <a:t>Biotechnology – production of insulin by bacteria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and the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</TotalTime>
  <Words>485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Introduction to Chemistry</vt:lpstr>
      <vt:lpstr>Chemistry</vt:lpstr>
      <vt:lpstr>Areas of Study</vt:lpstr>
      <vt:lpstr>Slide 4</vt:lpstr>
      <vt:lpstr>Pure and Applied Chemist</vt:lpstr>
      <vt:lpstr>Pure and Applied Chemist</vt:lpstr>
      <vt:lpstr>Various Uses of Chemistry</vt:lpstr>
      <vt:lpstr>Various Uses of Chemistry</vt:lpstr>
      <vt:lpstr>Chemistry and the World</vt:lpstr>
      <vt:lpstr>Slide 10</vt:lpstr>
      <vt:lpstr>Chemistry and the World</vt:lpstr>
    </vt:vector>
  </TitlesOfParts>
  <Company>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Chemistry</dc:title>
  <dc:creator>default</dc:creator>
  <cp:lastModifiedBy>SCS</cp:lastModifiedBy>
  <cp:revision>6</cp:revision>
  <dcterms:created xsi:type="dcterms:W3CDTF">2009-01-14T19:57:17Z</dcterms:created>
  <dcterms:modified xsi:type="dcterms:W3CDTF">2010-08-10T18:15:16Z</dcterms:modified>
</cp:coreProperties>
</file>