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85" r:id="rId12"/>
    <p:sldId id="266" r:id="rId13"/>
    <p:sldId id="263" r:id="rId14"/>
    <p:sldId id="267" r:id="rId15"/>
    <p:sldId id="268" r:id="rId16"/>
    <p:sldId id="269" r:id="rId17"/>
    <p:sldId id="273" r:id="rId18"/>
    <p:sldId id="278" r:id="rId19"/>
    <p:sldId id="279" r:id="rId20"/>
    <p:sldId id="272" r:id="rId21"/>
    <p:sldId id="280" r:id="rId22"/>
    <p:sldId id="281" r:id="rId23"/>
    <p:sldId id="277" r:id="rId24"/>
    <p:sldId id="282" r:id="rId25"/>
    <p:sldId id="274" r:id="rId26"/>
    <p:sldId id="283" r:id="rId27"/>
    <p:sldId id="275" r:id="rId28"/>
    <p:sldId id="28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65B3DB-24E8-4DD9-8C9F-EB5A0B30A8B8}" type="datetimeFigureOut">
              <a:rPr lang="en-US" smtClean="0"/>
              <a:pPr/>
              <a:t>1/15/2010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36C960-A5F9-4E49-B1DF-DEC7B369E1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logical, systematic approach to the solution of scientific problems</a:t>
            </a:r>
          </a:p>
          <a:p>
            <a:pPr lvl="1"/>
            <a:r>
              <a:rPr lang="en-US" dirty="0" smtClean="0"/>
              <a:t>Observation – the use of your senses to obtain information</a:t>
            </a:r>
          </a:p>
          <a:p>
            <a:pPr lvl="1"/>
            <a:r>
              <a:rPr lang="en-US" dirty="0" smtClean="0"/>
              <a:t>Hypothesis – proposed explanation for an observation </a:t>
            </a:r>
          </a:p>
          <a:p>
            <a:pPr lvl="1"/>
            <a:r>
              <a:rPr lang="en-US" dirty="0" smtClean="0"/>
              <a:t>Experiment – procedure that is used to test a hypothesis</a:t>
            </a:r>
          </a:p>
          <a:p>
            <a:pPr lvl="2"/>
            <a:r>
              <a:rPr lang="en-US" dirty="0" smtClean="0"/>
              <a:t>Manipulated variable – the variable you change</a:t>
            </a:r>
          </a:p>
          <a:p>
            <a:pPr lvl="2"/>
            <a:r>
              <a:rPr lang="en-US" dirty="0" smtClean="0"/>
              <a:t>Responding variable – the variable that is observed</a:t>
            </a:r>
          </a:p>
          <a:p>
            <a:pPr lvl="1"/>
            <a:r>
              <a:rPr lang="en-US" dirty="0" smtClean="0"/>
              <a:t>Theory – a well-tested explanation for a broad set of observations</a:t>
            </a:r>
          </a:p>
          <a:p>
            <a:pPr lvl="1"/>
            <a:r>
              <a:rPr lang="en-US" dirty="0" smtClean="0"/>
              <a:t>Scientific Law – a concise statement that summarized the results of many observations and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ciencebuddies.org/mentoring/overview_scientific_metho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477000" cy="6226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Atom: invisible particles</a:t>
            </a:r>
          </a:p>
          <a:p>
            <a:r>
              <a:rPr lang="en-US" dirty="0" smtClean="0"/>
              <a:t>Molecules: group of atoms</a:t>
            </a:r>
          </a:p>
          <a:p>
            <a:pPr lvl="1"/>
            <a:r>
              <a:rPr lang="en-US" dirty="0" smtClean="0"/>
              <a:t>Macromolecules: small molecules joined together in complex ways</a:t>
            </a:r>
          </a:p>
          <a:p>
            <a:r>
              <a:rPr lang="en-US" dirty="0" smtClean="0"/>
              <a:t>Cell: the basic unit of structure and function</a:t>
            </a:r>
          </a:p>
          <a:p>
            <a:pPr lvl="1"/>
            <a:r>
              <a:rPr lang="en-US" dirty="0" smtClean="0"/>
              <a:t>Organelles: parts of cell designed for specific tasks</a:t>
            </a:r>
          </a:p>
          <a:p>
            <a:r>
              <a:rPr lang="en-US" dirty="0" smtClean="0"/>
              <a:t>Tissues: group of related cells</a:t>
            </a:r>
          </a:p>
          <a:p>
            <a:r>
              <a:rPr lang="en-US" dirty="0" smtClean="0"/>
              <a:t>Organs: group of related tissues</a:t>
            </a:r>
          </a:p>
          <a:p>
            <a:r>
              <a:rPr lang="en-US" dirty="0" smtClean="0"/>
              <a:t>Organ System: group of organs functioning together</a:t>
            </a:r>
          </a:p>
          <a:p>
            <a:r>
              <a:rPr lang="en-US" dirty="0" smtClean="0"/>
              <a:t>Organism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Body Cavities</a:t>
            </a:r>
          </a:p>
          <a:p>
            <a:r>
              <a:rPr lang="en-US" dirty="0" smtClean="0"/>
              <a:t>Appendicular Portion: upper and lower limbs</a:t>
            </a:r>
          </a:p>
          <a:p>
            <a:r>
              <a:rPr lang="en-US" dirty="0" smtClean="0"/>
              <a:t>Axial Portion: head, neck, and trunk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9218" name="Picture 2" descr="http://www.besthealth.com/besthealth/bodyguide/reftext/images/Axial_AppendicularSk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72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Axial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Dorsal Cavity</a:t>
            </a:r>
          </a:p>
          <a:p>
            <a:pPr lvl="1"/>
            <a:r>
              <a:rPr lang="en-US" dirty="0" smtClean="0"/>
              <a:t>Cranial Cavity - skull</a:t>
            </a:r>
          </a:p>
          <a:p>
            <a:pPr lvl="1"/>
            <a:r>
              <a:rPr lang="en-US" dirty="0" smtClean="0"/>
              <a:t>Vertebral Canal – spinal cord</a:t>
            </a:r>
          </a:p>
          <a:p>
            <a:r>
              <a:rPr lang="en-US" dirty="0" smtClean="0"/>
              <a:t>Ventral Cavity</a:t>
            </a:r>
          </a:p>
          <a:p>
            <a:pPr lvl="1"/>
            <a:r>
              <a:rPr lang="en-US" dirty="0" smtClean="0"/>
              <a:t>Viscera: visceral organs</a:t>
            </a:r>
          </a:p>
          <a:p>
            <a:r>
              <a:rPr lang="en-US" dirty="0" smtClean="0"/>
              <a:t>Thoracic cavity</a:t>
            </a:r>
          </a:p>
          <a:p>
            <a:pPr lvl="1"/>
            <a:r>
              <a:rPr lang="en-US" dirty="0" smtClean="0"/>
              <a:t>Mediastinum – separates thoracic cavity into 2 compartments</a:t>
            </a:r>
          </a:p>
          <a:p>
            <a:pPr lvl="1"/>
            <a:r>
              <a:rPr lang="en-US" dirty="0" smtClean="0"/>
              <a:t>Diaphragm – separates thoracic cavity from lower abdominopelvic cavity</a:t>
            </a:r>
          </a:p>
          <a:p>
            <a:r>
              <a:rPr lang="en-US" dirty="0" smtClean="0"/>
              <a:t>Abdominopelvic Cavity</a:t>
            </a:r>
          </a:p>
          <a:p>
            <a:pPr lvl="1"/>
            <a:r>
              <a:rPr lang="en-US" dirty="0" smtClean="0"/>
              <a:t>Abdominal Cavity – stomach, liver, spleen, gallbladder, kidneys, and small and large intestines</a:t>
            </a:r>
          </a:p>
          <a:p>
            <a:pPr lvl="1"/>
            <a:r>
              <a:rPr lang="en-US" dirty="0" smtClean="0"/>
              <a:t>Pelvic Cavity – terminal portion of large intestine, urinary bladder, and internal reproductive organs</a:t>
            </a:r>
          </a:p>
          <a:p>
            <a:endParaRPr lang="en-US" dirty="0"/>
          </a:p>
        </p:txBody>
      </p:sp>
      <p:pic>
        <p:nvPicPr>
          <p:cNvPr id="8194" name="Picture 2" descr="http://upload.wikimedia.org/wikipedia/commons/6/65/Illu_body_cav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314700" cy="399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within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Oral Cavity</a:t>
            </a:r>
          </a:p>
          <a:p>
            <a:pPr lvl="1"/>
            <a:r>
              <a:rPr lang="en-US" dirty="0" smtClean="0"/>
              <a:t>Teeth and tongue</a:t>
            </a:r>
          </a:p>
          <a:p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Located within nose and divided by nasal septum</a:t>
            </a:r>
          </a:p>
          <a:p>
            <a:pPr lvl="1"/>
            <a:r>
              <a:rPr lang="en-US" dirty="0" smtClean="0"/>
              <a:t>Several air filled sinuses</a:t>
            </a:r>
          </a:p>
          <a:p>
            <a:r>
              <a:rPr lang="en-US" dirty="0" smtClean="0"/>
              <a:t>Orbital Cavities</a:t>
            </a:r>
          </a:p>
          <a:p>
            <a:pPr lvl="1"/>
            <a:r>
              <a:rPr lang="en-US" dirty="0" smtClean="0"/>
              <a:t>Contains eyes and associated muscles</a:t>
            </a:r>
          </a:p>
          <a:p>
            <a:r>
              <a:rPr lang="en-US" dirty="0" smtClean="0"/>
              <a:t>Middle Ear Cavities</a:t>
            </a:r>
          </a:p>
          <a:p>
            <a:pPr lvl="1"/>
            <a:r>
              <a:rPr lang="en-US" dirty="0" smtClean="0"/>
              <a:t>Middle ear bones</a:t>
            </a:r>
            <a:endParaRPr lang="en-US" dirty="0"/>
          </a:p>
        </p:txBody>
      </p:sp>
      <p:pic>
        <p:nvPicPr>
          <p:cNvPr id="7170" name="Picture 2" descr="http://home.comcast.net/~WNOR/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572000"/>
            <a:ext cx="2074653" cy="1762125"/>
          </a:xfrm>
          <a:prstGeom prst="rect">
            <a:avLst/>
          </a:prstGeom>
          <a:noFill/>
        </p:spPr>
      </p:pic>
      <p:pic>
        <p:nvPicPr>
          <p:cNvPr id="7172" name="Picture 4" descr="http://img.tfd.com/mosby/thumbs/500051-fx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Body Covering</a:t>
            </a:r>
          </a:p>
          <a:p>
            <a:r>
              <a:rPr lang="en-US" dirty="0" smtClean="0"/>
              <a:t>Integumentary: skin, hair, nails, sweat glands, and sebaceous glands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Support and Movement</a:t>
            </a:r>
          </a:p>
          <a:p>
            <a:r>
              <a:rPr lang="en-US" dirty="0" smtClean="0"/>
              <a:t>Skeletal System: bones, ligaments, and cartilage</a:t>
            </a:r>
          </a:p>
          <a:p>
            <a:r>
              <a:rPr lang="en-US" dirty="0" smtClean="0"/>
              <a:t>Muscular System: muscles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Integration and Coordination</a:t>
            </a:r>
          </a:p>
          <a:p>
            <a:r>
              <a:rPr lang="en-US" dirty="0" smtClean="0"/>
              <a:t>Nervous system: brain, spinal cord, nerves, and sense organs</a:t>
            </a:r>
          </a:p>
          <a:p>
            <a:r>
              <a:rPr lang="en-US" dirty="0" smtClean="0"/>
              <a:t>Endocrine System: glands that secrete chemical messengers, or hormones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6" name="Picture 4" descr="http://www.umm.edu/graphics/images/en/8912.jpg"/>
          <p:cNvPicPr>
            <a:picLocks noChangeAspect="1" noChangeArrowheads="1"/>
          </p:cNvPicPr>
          <p:nvPr/>
        </p:nvPicPr>
        <p:blipFill>
          <a:blip r:embed="rId2"/>
          <a:srcRect t="5000" b="12500"/>
          <a:stretch>
            <a:fillRect/>
          </a:stretch>
        </p:blipFill>
        <p:spPr bwMode="auto">
          <a:xfrm>
            <a:off x="2438400" y="4114800"/>
            <a:ext cx="3810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www.encognitive.com/images/skeletal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228600"/>
            <a:ext cx="2924175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gladstone.uoregon.edu/~svajgert/systems/body_files/image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971800" cy="459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upload.wikimedia.org/wikipedia/commons/3/33/Nervous_system_diagram_(french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3429000" cy="5660893"/>
          </a:xfrm>
          <a:prstGeom prst="rect">
            <a:avLst/>
          </a:prstGeom>
          <a:noFill/>
        </p:spPr>
      </p:pic>
      <p:pic>
        <p:nvPicPr>
          <p:cNvPr id="34820" name="Picture 4" descr="http://www.web-books.com/eLibrary/Medicine/Physiology/Endocrine/endocrine_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6808"/>
            <a:ext cx="3933825" cy="522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Interest in injuries and illnesses</a:t>
            </a:r>
          </a:p>
          <a:p>
            <a:pPr lvl="1"/>
            <a:r>
              <a:rPr lang="en-US" dirty="0" smtClean="0"/>
              <a:t>Healers relied on superstitions and magic</a:t>
            </a:r>
          </a:p>
          <a:p>
            <a:pPr lvl="1"/>
            <a:r>
              <a:rPr lang="en-US" dirty="0" smtClean="0"/>
              <a:t>Discovered useful ways to examine the body</a:t>
            </a:r>
          </a:p>
          <a:p>
            <a:pPr lvl="1"/>
            <a:r>
              <a:rPr lang="en-US" dirty="0" smtClean="0"/>
              <a:t>Found certain herbs and potions could treat coughs, headaches, and other </a:t>
            </a:r>
            <a:r>
              <a:rPr lang="en-US" dirty="0" smtClean="0"/>
              <a:t>problems</a:t>
            </a:r>
            <a:endParaRPr lang="en-US" dirty="0" smtClean="0"/>
          </a:p>
        </p:txBody>
      </p:sp>
      <p:pic>
        <p:nvPicPr>
          <p:cNvPr id="27650" name="Picture 2" descr="http://www.firstpeople.us/pictures/HowardTerpning/ls/Howard-Terpning-Medicine-Man-Of-The-Cheye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4024119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Transport</a:t>
            </a:r>
          </a:p>
          <a:p>
            <a:r>
              <a:rPr lang="en-US" dirty="0" smtClean="0"/>
              <a:t>Cardiovascular System: heart, arteries, veins, capillaries, and blood</a:t>
            </a:r>
          </a:p>
          <a:p>
            <a:r>
              <a:rPr lang="en-US" dirty="0" smtClean="0"/>
              <a:t>Lymphatic: lymphatic vessels, lymph fluid, lymph nodes, thymus gland, and spleen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Absorption and Excretion</a:t>
            </a:r>
          </a:p>
          <a:p>
            <a:r>
              <a:rPr lang="en-US" dirty="0" smtClean="0"/>
              <a:t>Digestive System: mouth, tongue, teeth, salivary glands, pharynx, esophagus, stomach, liver, gallbladder, pancreas, small intestine, and large intestine</a:t>
            </a:r>
          </a:p>
          <a:p>
            <a:r>
              <a:rPr lang="en-US" dirty="0" smtClean="0"/>
              <a:t>Respiratory System: nasal cavity, pharynx, larynx, trachea, bronchi, and lungs</a:t>
            </a:r>
          </a:p>
          <a:p>
            <a:r>
              <a:rPr lang="en-US" dirty="0" smtClean="0"/>
              <a:t>Urinary System: kidneys, ureters, urinary bladder, and urethra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www.besthealth.com/besthealth/bodyguide/reftext/images/8747.jpg"/>
          <p:cNvPicPr>
            <a:picLocks noChangeAspect="1" noChangeArrowheads="1"/>
          </p:cNvPicPr>
          <p:nvPr/>
        </p:nvPicPr>
        <p:blipFill>
          <a:blip r:embed="rId2"/>
          <a:srcRect l="20000" r="21333"/>
          <a:stretch>
            <a:fillRect/>
          </a:stretch>
        </p:blipFill>
        <p:spPr bwMode="auto">
          <a:xfrm>
            <a:off x="152400" y="2549236"/>
            <a:ext cx="3048000" cy="4156364"/>
          </a:xfrm>
          <a:prstGeom prst="rect">
            <a:avLst/>
          </a:prstGeom>
          <a:noFill/>
        </p:spPr>
      </p:pic>
      <p:pic>
        <p:nvPicPr>
          <p:cNvPr id="35844" name="Picture 4" descr="http://www.sciencehelpdesk.com/img/bg3_2/DigestiveSystem2.gif"/>
          <p:cNvPicPr>
            <a:picLocks noChangeAspect="1" noChangeArrowheads="1"/>
          </p:cNvPicPr>
          <p:nvPr/>
        </p:nvPicPr>
        <p:blipFill>
          <a:blip r:embed="rId3"/>
          <a:srcRect l="13191" r="3262"/>
          <a:stretch>
            <a:fillRect/>
          </a:stretch>
        </p:blipFill>
        <p:spPr bwMode="auto">
          <a:xfrm>
            <a:off x="6096000" y="2057400"/>
            <a:ext cx="2895600" cy="4572000"/>
          </a:xfrm>
          <a:prstGeom prst="rect">
            <a:avLst/>
          </a:prstGeom>
          <a:noFill/>
        </p:spPr>
      </p:pic>
      <p:pic>
        <p:nvPicPr>
          <p:cNvPr id="35846" name="Picture 6" descr="http://www.naturalhealthschool.com/img/immu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8600"/>
            <a:ext cx="264795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kvhs.nbed.nb.ca/gallant/biology/mammalian_respiratory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724400" cy="3159443"/>
          </a:xfrm>
          <a:prstGeom prst="rect">
            <a:avLst/>
          </a:prstGeom>
          <a:noFill/>
        </p:spPr>
      </p:pic>
      <p:pic>
        <p:nvPicPr>
          <p:cNvPr id="36868" name="Picture 4" descr="Urinary sy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24200"/>
            <a:ext cx="5048250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Reproductive</a:t>
            </a:r>
          </a:p>
          <a:p>
            <a:r>
              <a:rPr lang="en-US" dirty="0" smtClean="0"/>
              <a:t>Reproductive System</a:t>
            </a:r>
          </a:p>
          <a:p>
            <a:pPr lvl="1"/>
            <a:r>
              <a:rPr lang="en-US" dirty="0" smtClean="0"/>
              <a:t>Male: scrotum, testes, epididymides, vasa deferentia, seminal vesicles, prostate gland, bulbourethral glands, penis, and urethra</a:t>
            </a:r>
          </a:p>
          <a:p>
            <a:pPr lvl="1"/>
            <a:r>
              <a:rPr lang="en-US" dirty="0" smtClean="0"/>
              <a:t>Female: ovaries, uterine tubes, uterus, vagina, clitoris, and vulva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www.faqs.org/health/images/uchr_02_img0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86200" cy="5010860"/>
          </a:xfrm>
          <a:prstGeom prst="rect">
            <a:avLst/>
          </a:prstGeom>
          <a:noFill/>
        </p:spPr>
      </p:pic>
      <p:pic>
        <p:nvPicPr>
          <p:cNvPr id="37892" name="Picture 4" descr="http://www.faqs.org/health/images/uchr_02_img0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886200" cy="501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Relative Positions</a:t>
            </a:r>
          </a:p>
          <a:p>
            <a:pPr lvl="1"/>
            <a:r>
              <a:rPr lang="en-US" dirty="0" smtClean="0"/>
              <a:t>Superior: above</a:t>
            </a:r>
          </a:p>
          <a:p>
            <a:pPr lvl="1"/>
            <a:r>
              <a:rPr lang="en-US" dirty="0" smtClean="0"/>
              <a:t>Inferior: below</a:t>
            </a:r>
          </a:p>
          <a:p>
            <a:pPr lvl="1"/>
            <a:r>
              <a:rPr lang="en-US" dirty="0" smtClean="0"/>
              <a:t>Anterior: toward the front</a:t>
            </a:r>
          </a:p>
          <a:p>
            <a:pPr lvl="1"/>
            <a:r>
              <a:rPr lang="en-US" dirty="0" smtClean="0"/>
              <a:t>Posterior: toward the back</a:t>
            </a:r>
          </a:p>
          <a:p>
            <a:pPr lvl="1"/>
            <a:r>
              <a:rPr lang="en-US" dirty="0" smtClean="0"/>
              <a:t>Medial: imaginary midline dividing the body in half</a:t>
            </a:r>
          </a:p>
          <a:p>
            <a:pPr lvl="1"/>
            <a:r>
              <a:rPr lang="en-US" dirty="0" smtClean="0"/>
              <a:t>Lateral: toward the side</a:t>
            </a:r>
          </a:p>
          <a:p>
            <a:pPr lvl="1"/>
            <a:r>
              <a:rPr lang="en-US" dirty="0" smtClean="0"/>
              <a:t>Proximal: closer</a:t>
            </a:r>
          </a:p>
          <a:p>
            <a:pPr lvl="1"/>
            <a:r>
              <a:rPr lang="en-US" dirty="0" smtClean="0"/>
              <a:t>Distal: further</a:t>
            </a:r>
          </a:p>
          <a:p>
            <a:pPr lvl="1"/>
            <a:r>
              <a:rPr lang="en-US" dirty="0" smtClean="0"/>
              <a:t>Superficial: situated near the surface</a:t>
            </a:r>
          </a:p>
          <a:p>
            <a:pPr lvl="1"/>
            <a:r>
              <a:rPr lang="en-US" dirty="0" smtClean="0"/>
              <a:t>Deep: parts more internal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emergencymedicaled.com/images/Anatomical%20Posi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3657600" cy="593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Sagittal : plane dividing the body into right and left portions</a:t>
            </a:r>
          </a:p>
          <a:p>
            <a:r>
              <a:rPr lang="en-US" dirty="0" smtClean="0"/>
              <a:t>Transverse: plane dividing the body into superior and inferior portions, horizontal </a:t>
            </a:r>
          </a:p>
          <a:p>
            <a:r>
              <a:rPr lang="en-US" dirty="0" smtClean="0"/>
              <a:t>Coronal: plane dividing the body into anterior and posterior portions, frontal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pic>
        <p:nvPicPr>
          <p:cNvPr id="4" name="Picture 2" descr="http://www.spineuniverse.com/displaygraphic.php/139/dp_planes-BB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3999"/>
            <a:ext cx="3276600" cy="4929659"/>
          </a:xfrm>
          <a:prstGeom prst="rect">
            <a:avLst/>
          </a:prstGeom>
          <a:noFill/>
        </p:spPr>
      </p:pic>
      <p:pic>
        <p:nvPicPr>
          <p:cNvPr id="39938" name="Picture 2" descr="http://www.highlands.edu/subwebs/shenderson/API/lab_manual/body_planes.jpg"/>
          <p:cNvPicPr>
            <a:picLocks noChangeAspect="1" noChangeArrowheads="1"/>
          </p:cNvPicPr>
          <p:nvPr/>
        </p:nvPicPr>
        <p:blipFill>
          <a:blip r:embed="rId3"/>
          <a:srcRect l="25252" r="17172"/>
          <a:stretch>
            <a:fillRect/>
          </a:stretch>
        </p:blipFill>
        <p:spPr bwMode="auto">
          <a:xfrm>
            <a:off x="4191000" y="1828800"/>
            <a:ext cx="4572000" cy="396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Epigastric</a:t>
            </a:r>
            <a:endParaRPr lang="en-US" dirty="0" smtClean="0"/>
          </a:p>
          <a:p>
            <a:pPr lvl="1"/>
            <a:r>
              <a:rPr lang="en-US" dirty="0" smtClean="0"/>
              <a:t>Upper Middle</a:t>
            </a:r>
          </a:p>
          <a:p>
            <a:r>
              <a:rPr lang="en-US" dirty="0" smtClean="0"/>
              <a:t>Left &amp; Right Hypochondriac</a:t>
            </a:r>
          </a:p>
          <a:p>
            <a:pPr lvl="1"/>
            <a:r>
              <a:rPr lang="en-US" dirty="0" smtClean="0"/>
              <a:t> each side of epigastric region</a:t>
            </a:r>
          </a:p>
          <a:p>
            <a:r>
              <a:rPr lang="en-US" dirty="0" smtClean="0"/>
              <a:t>Umbilical Region</a:t>
            </a:r>
          </a:p>
          <a:p>
            <a:pPr lvl="1"/>
            <a:r>
              <a:rPr lang="en-US" dirty="0" smtClean="0"/>
              <a:t>middle portion</a:t>
            </a:r>
          </a:p>
          <a:p>
            <a:r>
              <a:rPr lang="en-US" dirty="0" smtClean="0"/>
              <a:t>Left and Right Lumbar</a:t>
            </a:r>
          </a:p>
          <a:p>
            <a:pPr lvl="1"/>
            <a:r>
              <a:rPr lang="en-US" dirty="0" smtClean="0"/>
              <a:t>Each side of umbilical region</a:t>
            </a:r>
          </a:p>
          <a:p>
            <a:r>
              <a:rPr lang="en-US" dirty="0" err="1" smtClean="0"/>
              <a:t>Hypogastric</a:t>
            </a:r>
            <a:endParaRPr lang="en-US" dirty="0" smtClean="0"/>
          </a:p>
          <a:p>
            <a:pPr lvl="1"/>
            <a:r>
              <a:rPr lang="en-US" dirty="0" smtClean="0"/>
              <a:t>lower middle portion</a:t>
            </a:r>
          </a:p>
          <a:p>
            <a:r>
              <a:rPr lang="en-US" dirty="0" smtClean="0"/>
              <a:t>Left and Right iliac</a:t>
            </a:r>
          </a:p>
          <a:p>
            <a:pPr lvl="1"/>
            <a:r>
              <a:rPr lang="en-US" dirty="0" smtClean="0"/>
              <a:t>each side of hypogastric region</a:t>
            </a:r>
            <a:endParaRPr lang="en-US" dirty="0"/>
          </a:p>
        </p:txBody>
      </p:sp>
      <p:pic>
        <p:nvPicPr>
          <p:cNvPr id="1026" name="Picture 2" descr="http://www.theodora.com/anatomy/images/image1220.gif"/>
          <p:cNvPicPr>
            <a:picLocks noChangeAspect="1" noChangeArrowheads="1"/>
          </p:cNvPicPr>
          <p:nvPr/>
        </p:nvPicPr>
        <p:blipFill>
          <a:blip r:embed="rId2"/>
          <a:srcRect b="12821"/>
          <a:stretch>
            <a:fillRect/>
          </a:stretch>
        </p:blipFill>
        <p:spPr bwMode="auto">
          <a:xfrm>
            <a:off x="4876800" y="1676400"/>
            <a:ext cx="399713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 smtClean="0"/>
              <a:t>of Modern Science</a:t>
            </a:r>
          </a:p>
          <a:p>
            <a:pPr lvl="1"/>
            <a:r>
              <a:rPr lang="en-US" dirty="0" smtClean="0"/>
              <a:t>accurate observations and careful experiments</a:t>
            </a:r>
          </a:p>
          <a:p>
            <a:pPr lvl="1"/>
            <a:r>
              <a:rPr lang="en-US" dirty="0" smtClean="0"/>
              <a:t>Knowledge of human body expanded rapidly</a:t>
            </a:r>
          </a:p>
          <a:p>
            <a:pPr lvl="1"/>
            <a:r>
              <a:rPr lang="en-US" dirty="0" smtClean="0"/>
              <a:t>Medical providers named body parts</a:t>
            </a:r>
          </a:p>
          <a:p>
            <a:pPr lvl="2"/>
            <a:r>
              <a:rPr lang="en-US" dirty="0" smtClean="0"/>
              <a:t>Describe location</a:t>
            </a:r>
          </a:p>
          <a:p>
            <a:pPr lvl="2"/>
            <a:r>
              <a:rPr lang="en-US" dirty="0" smtClean="0"/>
              <a:t>Explain their function</a:t>
            </a:r>
            <a:endParaRPr lang="en-US" dirty="0"/>
          </a:p>
        </p:txBody>
      </p:sp>
      <p:pic>
        <p:nvPicPr>
          <p:cNvPr id="41986" name="Picture 2" descr="http://ncmuseumofhistory.org/exhibits/healthandhealing/elements/media/topic-media/cat_scans_m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0"/>
            <a:ext cx="4010025" cy="30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Anatomy: morphology or structure of body parts</a:t>
            </a:r>
          </a:p>
          <a:p>
            <a:pPr lvl="1"/>
            <a:r>
              <a:rPr lang="en-US" dirty="0" smtClean="0"/>
              <a:t>Forms and organization</a:t>
            </a:r>
          </a:p>
          <a:p>
            <a:r>
              <a:rPr lang="en-US" dirty="0" smtClean="0"/>
              <a:t>Physiology: function of body parts</a:t>
            </a:r>
          </a:p>
          <a:p>
            <a:pPr lvl="1"/>
            <a:r>
              <a:rPr lang="en-US" dirty="0" smtClean="0"/>
              <a:t>What they do and how they do it</a:t>
            </a:r>
          </a:p>
          <a:p>
            <a:endParaRPr lang="en-US" dirty="0"/>
          </a:p>
        </p:txBody>
      </p:sp>
      <p:pic>
        <p:nvPicPr>
          <p:cNvPr id="26626" name="Picture 2" descr="http://iws.ccccd.edu/cdoumen/images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284182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Metabolism: use of resources to supply energy for the body</a:t>
            </a:r>
          </a:p>
          <a:p>
            <a:r>
              <a:rPr lang="en-US" sz="2400" dirty="0" smtClean="0"/>
              <a:t>Movement – external and internal</a:t>
            </a:r>
          </a:p>
          <a:p>
            <a:r>
              <a:rPr lang="en-US" sz="2400" dirty="0" smtClean="0"/>
              <a:t>Responsiveness – ability to sense change and respond to it</a:t>
            </a:r>
          </a:p>
          <a:p>
            <a:r>
              <a:rPr lang="en-US" sz="2400" dirty="0" smtClean="0"/>
              <a:t>Growth-  increase in body size</a:t>
            </a:r>
          </a:p>
          <a:p>
            <a:r>
              <a:rPr lang="en-US" sz="2400" dirty="0" smtClean="0"/>
              <a:t>Reproduction – </a:t>
            </a:r>
            <a:r>
              <a:rPr lang="en-US" sz="2400" dirty="0" smtClean="0"/>
              <a:t>producing offspring and new cells</a:t>
            </a:r>
          </a:p>
          <a:p>
            <a:r>
              <a:rPr lang="en-US" sz="2400" dirty="0" smtClean="0"/>
              <a:t>Respiration – obtaining O</a:t>
            </a:r>
            <a:r>
              <a:rPr lang="en-US" sz="2400" baseline="-25000" dirty="0" smtClean="0"/>
              <a:t>2</a:t>
            </a:r>
          </a:p>
        </p:txBody>
      </p:sp>
      <p:pic>
        <p:nvPicPr>
          <p:cNvPr id="25602" name="Picture 2" descr="http://ukol.ds1095.dedicated.turbodns.co.uk/AdvHTML_Upload/Anatom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33800"/>
            <a:ext cx="2971800" cy="294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Digestion </a:t>
            </a:r>
            <a:r>
              <a:rPr lang="en-US" sz="2500" dirty="0" smtClean="0"/>
              <a:t>– break down food into forms the cells can use</a:t>
            </a:r>
          </a:p>
          <a:p>
            <a:r>
              <a:rPr lang="en-US" sz="2500" dirty="0" smtClean="0"/>
              <a:t>Absorption – passage through cell membrane</a:t>
            </a:r>
          </a:p>
          <a:p>
            <a:r>
              <a:rPr lang="en-US" sz="2500" dirty="0" smtClean="0"/>
              <a:t>Circulation – movement of substance within body fluids</a:t>
            </a:r>
          </a:p>
          <a:p>
            <a:r>
              <a:rPr lang="en-US" sz="2500" dirty="0" smtClean="0"/>
              <a:t>Assimilation – changing of absorbed substances into forms that are chemically different from those that entered</a:t>
            </a:r>
          </a:p>
          <a:p>
            <a:r>
              <a:rPr lang="en-US" sz="2500" dirty="0" smtClean="0"/>
              <a:t>Excretion – removal of waste</a:t>
            </a:r>
            <a:endParaRPr lang="en-US" sz="2500" dirty="0"/>
          </a:p>
        </p:txBody>
      </p:sp>
      <p:pic>
        <p:nvPicPr>
          <p:cNvPr id="24578" name="Picture 2" descr="http://files.theamt.com/images/articles/anatomy_and_physi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"/>
            <a:ext cx="2695575" cy="268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7707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Requirements of Organisms</a:t>
            </a:r>
          </a:p>
          <a:p>
            <a:pPr lvl="1"/>
            <a:r>
              <a:rPr lang="en-US" dirty="0" smtClean="0"/>
              <a:t>Water – most abundant chemical in the body</a:t>
            </a:r>
          </a:p>
          <a:p>
            <a:pPr lvl="2"/>
            <a:r>
              <a:rPr lang="en-US" dirty="0" smtClean="0"/>
              <a:t>Transport, metabolic processes, temperature</a:t>
            </a:r>
          </a:p>
          <a:p>
            <a:pPr lvl="1"/>
            <a:r>
              <a:rPr lang="en-US" dirty="0" smtClean="0"/>
              <a:t>Foods – nutrients</a:t>
            </a:r>
          </a:p>
          <a:p>
            <a:pPr lvl="2"/>
            <a:r>
              <a:rPr lang="en-US" dirty="0" smtClean="0"/>
              <a:t>Energy sources and materials for building, regulate vital chemical reactions</a:t>
            </a:r>
          </a:p>
          <a:p>
            <a:pPr lvl="1"/>
            <a:r>
              <a:rPr lang="en-US" dirty="0" smtClean="0"/>
              <a:t>Oxygen: 1/5 of air</a:t>
            </a:r>
          </a:p>
          <a:p>
            <a:pPr lvl="2"/>
            <a:r>
              <a:rPr lang="en-US" dirty="0" smtClean="0"/>
              <a:t>Used to release energy from food</a:t>
            </a:r>
          </a:p>
          <a:p>
            <a:pPr lvl="1"/>
            <a:r>
              <a:rPr lang="en-US" dirty="0" smtClean="0"/>
              <a:t>Heat: form of energy</a:t>
            </a:r>
          </a:p>
          <a:p>
            <a:pPr lvl="2"/>
            <a:r>
              <a:rPr lang="en-US" dirty="0" smtClean="0"/>
              <a:t>Product of metabolic reactions</a:t>
            </a:r>
          </a:p>
          <a:p>
            <a:pPr lvl="1"/>
            <a:r>
              <a:rPr lang="en-US" dirty="0" smtClean="0"/>
              <a:t>Pressure: application of force</a:t>
            </a:r>
          </a:p>
          <a:p>
            <a:pPr lvl="2"/>
            <a:r>
              <a:rPr lang="en-US" dirty="0" smtClean="0"/>
              <a:t>Atmospheric pressure</a:t>
            </a:r>
            <a:endParaRPr lang="en-US" dirty="0"/>
          </a:p>
        </p:txBody>
      </p:sp>
      <p:pic>
        <p:nvPicPr>
          <p:cNvPr id="23554" name="Picture 2" descr="http://www.motherearthnews.com/uploadedImages/Blogs/Relish!/Food-Saf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Maintaining stable internal conditions</a:t>
            </a:r>
          </a:p>
          <a:p>
            <a:pPr lvl="1"/>
            <a:r>
              <a:rPr lang="en-US" dirty="0" smtClean="0"/>
              <a:t>Set Point: various conditions in your body have a range at which they function; i.e. body temp. 98ºF, stomach pH:2</a:t>
            </a:r>
          </a:p>
          <a:p>
            <a:pPr lvl="1"/>
            <a:r>
              <a:rPr lang="en-US" dirty="0" smtClean="0"/>
              <a:t>Homeostatic Mechanism: brain senses change and triggers behaviors to reinstate the set point</a:t>
            </a:r>
          </a:p>
          <a:p>
            <a:pPr lvl="2"/>
            <a:r>
              <a:rPr lang="en-US" dirty="0" smtClean="0"/>
              <a:t>Shivering, perspiration</a:t>
            </a:r>
          </a:p>
          <a:p>
            <a:pPr lvl="1"/>
            <a:endParaRPr lang="en-US" dirty="0"/>
          </a:p>
        </p:txBody>
      </p:sp>
      <p:pic>
        <p:nvPicPr>
          <p:cNvPr id="22532" name="Picture 4" descr="http://pad.wikihow.com/images/thumb/f/f6/Julia-shivering-on-the-deck---Pub-Bistro,-Thredbo-682.jpg/200px-Julia-shivering-on-the-deck---Pub-Bistro,-Thredbo-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124200"/>
            <a:ext cx="2514600" cy="335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The Scientific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sigmaxi.org/resources/merchandise/images/old_scientific_method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28875"/>
            <a:ext cx="6410325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640</TotalTime>
  <Words>906</Words>
  <Application>Microsoft Office PowerPoint</Application>
  <PresentationFormat>On-screen Show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Introduction to Anatomy</vt:lpstr>
      <vt:lpstr>Introduction</vt:lpstr>
      <vt:lpstr>Introduction</vt:lpstr>
      <vt:lpstr>Anatomy and Physiology</vt:lpstr>
      <vt:lpstr>Characteristics of Life</vt:lpstr>
      <vt:lpstr>Characteristics of Life</vt:lpstr>
      <vt:lpstr>Maintenance of Life</vt:lpstr>
      <vt:lpstr>Homeostasis</vt:lpstr>
      <vt:lpstr>The Scientific Method</vt:lpstr>
      <vt:lpstr>The Scientific Method</vt:lpstr>
      <vt:lpstr>Slide 11</vt:lpstr>
      <vt:lpstr>Levels of Organization</vt:lpstr>
      <vt:lpstr>Levels of Organization</vt:lpstr>
      <vt:lpstr>Organization of the Human Body</vt:lpstr>
      <vt:lpstr>Axial Portion</vt:lpstr>
      <vt:lpstr>Cavities within the Head</vt:lpstr>
      <vt:lpstr>Organ Systems</vt:lpstr>
      <vt:lpstr>Slide 18</vt:lpstr>
      <vt:lpstr>Slide 19</vt:lpstr>
      <vt:lpstr>Organ Systems</vt:lpstr>
      <vt:lpstr>Slide 21</vt:lpstr>
      <vt:lpstr>Slide 22</vt:lpstr>
      <vt:lpstr>Organ Systems</vt:lpstr>
      <vt:lpstr>Reproductive Systems</vt:lpstr>
      <vt:lpstr>Anatomical Terminology</vt:lpstr>
      <vt:lpstr>Slide 26</vt:lpstr>
      <vt:lpstr>Body Sections</vt:lpstr>
      <vt:lpstr>Body Sections</vt:lpstr>
      <vt:lpstr>Body Regions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Anatomy</dc:title>
  <dc:creator>default</dc:creator>
  <cp:lastModifiedBy>default</cp:lastModifiedBy>
  <cp:revision>19</cp:revision>
  <dcterms:created xsi:type="dcterms:W3CDTF">2009-01-22T14:34:04Z</dcterms:created>
  <dcterms:modified xsi:type="dcterms:W3CDTF">2010-01-15T17:57:21Z</dcterms:modified>
</cp:coreProperties>
</file>