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  <p:sldId id="273" r:id="rId18"/>
    <p:sldId id="287" r:id="rId19"/>
    <p:sldId id="272" r:id="rId20"/>
    <p:sldId id="274" r:id="rId21"/>
    <p:sldId id="275" r:id="rId22"/>
    <p:sldId id="288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7C8C9F-CCF2-4C37-BA31-0263824B59CE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2CE69A-14BE-4FDE-82B0-F9B89FA79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Skin and the Integumentary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Shields against excessive water lose</a:t>
            </a:r>
          </a:p>
          <a:p>
            <a:pPr lvl="1"/>
            <a:r>
              <a:rPr lang="en-US" dirty="0" smtClean="0"/>
              <a:t>Mechanical injury</a:t>
            </a:r>
          </a:p>
          <a:p>
            <a:pPr lvl="1"/>
            <a:r>
              <a:rPr lang="en-US" dirty="0" smtClean="0"/>
              <a:t>Effects of harmful chemicals</a:t>
            </a:r>
          </a:p>
          <a:p>
            <a:pPr lvl="1"/>
            <a:r>
              <a:rPr lang="en-US" dirty="0" smtClean="0"/>
              <a:t>Protection against disease causing agents</a:t>
            </a:r>
          </a:p>
          <a:p>
            <a:r>
              <a:rPr lang="en-US" dirty="0" smtClean="0"/>
              <a:t>Melanocytes: cells that produce melanin</a:t>
            </a:r>
          </a:p>
          <a:p>
            <a:pPr lvl="1"/>
            <a:r>
              <a:rPr lang="en-US" dirty="0" smtClean="0"/>
              <a:t>Skin color pigment</a:t>
            </a:r>
          </a:p>
          <a:p>
            <a:pPr lvl="1"/>
            <a:r>
              <a:rPr lang="en-US" dirty="0" smtClean="0"/>
              <a:t>Absorbs light energy and lessens effects of UV radiation</a:t>
            </a:r>
          </a:p>
          <a:p>
            <a:pPr lvl="1"/>
            <a:r>
              <a:rPr lang="en-US" dirty="0" smtClean="0"/>
              <a:t>Lie in deepest part of epidermis and dermis tissue</a:t>
            </a:r>
          </a:p>
          <a:p>
            <a:pPr lvl="1"/>
            <a:r>
              <a:rPr lang="en-US" dirty="0" smtClean="0"/>
              <a:t>Cytocrine secretion: transport of melanin to epidermal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pic>
        <p:nvPicPr>
          <p:cNvPr id="4098" name="Picture 2" descr="http://www.lab.anhb.uwa.edu.au/mb140/CorePages/Integumentary/Images/labmi040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953000"/>
            <a:ext cx="28956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Due to melanin</a:t>
            </a:r>
          </a:p>
          <a:p>
            <a:pPr lvl="1"/>
            <a:r>
              <a:rPr lang="en-US" dirty="0" smtClean="0"/>
              <a:t>All people have about the same number of melanocytes</a:t>
            </a:r>
          </a:p>
          <a:p>
            <a:pPr lvl="1"/>
            <a:r>
              <a:rPr lang="en-US" dirty="0" smtClean="0"/>
              <a:t>Genetic</a:t>
            </a:r>
          </a:p>
          <a:p>
            <a:pPr lvl="1"/>
            <a:r>
              <a:rPr lang="en-US" dirty="0" smtClean="0"/>
              <a:t>Variations in color</a:t>
            </a:r>
          </a:p>
          <a:p>
            <a:pPr lvl="2"/>
            <a:r>
              <a:rPr lang="en-US" dirty="0" smtClean="0"/>
              <a:t>Amount of melanin produce</a:t>
            </a:r>
          </a:p>
          <a:p>
            <a:pPr lvl="2"/>
            <a:r>
              <a:rPr lang="en-US" dirty="0" smtClean="0"/>
              <a:t>Distribution and size of pigment granules</a:t>
            </a:r>
          </a:p>
          <a:p>
            <a:pPr lvl="1"/>
            <a:r>
              <a:rPr lang="en-US" dirty="0" smtClean="0"/>
              <a:t>Sunlight, UV light, X-rays stimulate production of extra melanin</a:t>
            </a:r>
          </a:p>
          <a:p>
            <a:pPr lvl="1"/>
            <a:r>
              <a:rPr lang="en-US" dirty="0" smtClean="0"/>
              <a:t>Oxygen Content of blood</a:t>
            </a:r>
          </a:p>
          <a:p>
            <a:pPr lvl="2"/>
            <a:r>
              <a:rPr lang="en-US" dirty="0" smtClean="0"/>
              <a:t>Highly oxygenated </a:t>
            </a:r>
            <a:r>
              <a:rPr lang="en-US" dirty="0" smtClean="0">
                <a:sym typeface="Wingdings" pitchFamily="2" charset="2"/>
              </a:rPr>
              <a:t> bright red blood appear pinkish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Less oxygenated  dark red blood  appear bluish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cyanosis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Color Variations</a:t>
            </a:r>
            <a:endParaRPr lang="en-US" dirty="0"/>
          </a:p>
        </p:txBody>
      </p:sp>
      <p:pic>
        <p:nvPicPr>
          <p:cNvPr id="26628" name="Picture 4" descr="http://www.amren.com/mtnews/archives/2008/01/09/colo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4380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r>
              <a:rPr lang="en-US" dirty="0" smtClean="0"/>
              <a:t>Binds the epidermis to underlying tissues</a:t>
            </a:r>
          </a:p>
          <a:p>
            <a:r>
              <a:rPr lang="en-US" dirty="0" smtClean="0"/>
              <a:t>Network of these fibers give the skin toughness and elasticity</a:t>
            </a:r>
          </a:p>
          <a:p>
            <a:r>
              <a:rPr lang="en-US" dirty="0" smtClean="0"/>
              <a:t>Dermal blood vessels supply nutrients for all skin cells</a:t>
            </a:r>
          </a:p>
          <a:p>
            <a:pPr lvl="1"/>
            <a:r>
              <a:rPr lang="en-US" dirty="0" smtClean="0"/>
              <a:t>Regulate body temperature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pic>
        <p:nvPicPr>
          <p:cNvPr id="2050" name="Picture 2" descr="http://www.artistry.com/Common/Images/skin-structure-der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86200"/>
            <a:ext cx="3057525" cy="2600325"/>
          </a:xfrm>
          <a:prstGeom prst="rect">
            <a:avLst/>
          </a:prstGeom>
          <a:noFill/>
        </p:spPr>
      </p:pic>
      <p:pic>
        <p:nvPicPr>
          <p:cNvPr id="2052" name="Picture 4" descr="http://thefootblog.files.wordpress.com/2006/10/derm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93172"/>
            <a:ext cx="3276600" cy="3328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864291"/>
          </a:xfrm>
        </p:spPr>
        <p:txBody>
          <a:bodyPr>
            <a:normAutofit/>
          </a:bodyPr>
          <a:lstStyle/>
          <a:p>
            <a:r>
              <a:rPr lang="en-US" dirty="0" smtClean="0"/>
              <a:t>Nerve Fibers</a:t>
            </a:r>
          </a:p>
          <a:p>
            <a:pPr lvl="1"/>
            <a:r>
              <a:rPr lang="en-US" dirty="0" smtClean="0"/>
              <a:t>Motor Fibers: impulses from brain or spinal cord to dermal muscles and glands</a:t>
            </a:r>
          </a:p>
          <a:p>
            <a:pPr lvl="1"/>
            <a:r>
              <a:rPr lang="en-US" dirty="0" smtClean="0"/>
              <a:t>Sensory fibers: carry impulses away from specialized sensory receptors</a:t>
            </a:r>
          </a:p>
          <a:p>
            <a:pPr lvl="2"/>
            <a:r>
              <a:rPr lang="en-US" dirty="0" smtClean="0"/>
              <a:t>Touch receptors</a:t>
            </a:r>
          </a:p>
          <a:p>
            <a:r>
              <a:rPr lang="en-US" dirty="0" smtClean="0"/>
              <a:t>Hair follicles, sebaceous glands, and sweat glands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pic>
        <p:nvPicPr>
          <p:cNvPr id="27650" name="Picture 2" descr="http://graphics8.nytimes.com/images/2007/08/01/health/adam/8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236720"/>
            <a:ext cx="3276600" cy="2621280"/>
          </a:xfrm>
          <a:prstGeom prst="rect">
            <a:avLst/>
          </a:prstGeom>
          <a:noFill/>
        </p:spPr>
      </p:pic>
      <p:pic>
        <p:nvPicPr>
          <p:cNvPr id="27652" name="Picture 4" descr="http://www.nurseminerva.co.uk/images/ski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86200"/>
            <a:ext cx="27813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Hypodermis: beneath the dermis</a:t>
            </a:r>
          </a:p>
          <a:p>
            <a:r>
              <a:rPr lang="en-US" dirty="0" smtClean="0"/>
              <a:t>Loose connective tissue </a:t>
            </a:r>
          </a:p>
          <a:p>
            <a:r>
              <a:rPr lang="en-US" dirty="0" smtClean="0"/>
              <a:t>Adipose tissues</a:t>
            </a:r>
          </a:p>
          <a:p>
            <a:pPr lvl="1"/>
            <a:r>
              <a:rPr lang="en-US" dirty="0" smtClean="0"/>
              <a:t>Insulated heat</a:t>
            </a:r>
          </a:p>
          <a:p>
            <a:pPr lvl="1"/>
            <a:r>
              <a:rPr lang="en-US" dirty="0" smtClean="0"/>
              <a:t>Contains major blood vessels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Layer</a:t>
            </a:r>
            <a:endParaRPr lang="en-US" dirty="0"/>
          </a:p>
        </p:txBody>
      </p:sp>
      <p:pic>
        <p:nvPicPr>
          <p:cNvPr id="1026" name="Picture 2" descr="http://www.about-skin-disorders.com/articles/images/img-skin-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698908"/>
            <a:ext cx="3162300" cy="2920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Accessory Skin Organs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 on all skin surfaces except the palm, soles, lips, nipples, and parts of external reproductive organs</a:t>
            </a:r>
          </a:p>
          <a:p>
            <a:r>
              <a:rPr lang="en-US" dirty="0" smtClean="0"/>
              <a:t>Hair Follicle: tubelike depression from which the hair develops</a:t>
            </a:r>
          </a:p>
          <a:p>
            <a:pPr lvl="1"/>
            <a:r>
              <a:rPr lang="en-US" dirty="0" smtClean="0"/>
              <a:t>Extends to the dermis and contains the hair root</a:t>
            </a:r>
          </a:p>
          <a:p>
            <a:pPr lvl="1"/>
            <a:r>
              <a:rPr lang="en-US" dirty="0" smtClean="0"/>
              <a:t>Nourished from dermal blood vessels</a:t>
            </a:r>
          </a:p>
          <a:p>
            <a:pPr lvl="1"/>
            <a:r>
              <a:rPr lang="en-US" dirty="0" smtClean="0"/>
              <a:t>With division and growth, older cells are pushed toward the top</a:t>
            </a:r>
          </a:p>
          <a:p>
            <a:pPr lvl="1"/>
            <a:r>
              <a:rPr lang="en-US" dirty="0" smtClean="0"/>
              <a:t>Become keratinized as they move up</a:t>
            </a:r>
          </a:p>
          <a:p>
            <a:r>
              <a:rPr lang="en-US" dirty="0" smtClean="0"/>
              <a:t>Shaft: structure that extends from skin surface</a:t>
            </a:r>
          </a:p>
          <a:p>
            <a:pPr lvl="1"/>
            <a:r>
              <a:rPr lang="en-US" dirty="0" smtClean="0"/>
              <a:t>Dead epidermal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Follicles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air foll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7983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6553200" cy="47880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Arrector pili muscle: smooth muscles attached to each hair follicle</a:t>
            </a:r>
          </a:p>
          <a:p>
            <a:pPr lvl="1"/>
            <a:r>
              <a:rPr lang="en-US" dirty="0" smtClean="0"/>
              <a:t>Short hair stands on end when muscles contract</a:t>
            </a:r>
          </a:p>
          <a:p>
            <a:pPr lvl="2"/>
            <a:r>
              <a:rPr lang="en-US" dirty="0" smtClean="0"/>
              <a:t>Emotional upheaval or cold</a:t>
            </a:r>
          </a:p>
          <a:p>
            <a:pPr lvl="2"/>
            <a:r>
              <a:rPr lang="en-US" dirty="0" smtClean="0"/>
              <a:t>Goose bumps</a:t>
            </a:r>
          </a:p>
          <a:p>
            <a:r>
              <a:rPr lang="en-US" dirty="0" smtClean="0"/>
              <a:t>Hair color: genetic</a:t>
            </a:r>
          </a:p>
          <a:p>
            <a:pPr lvl="1"/>
            <a:r>
              <a:rPr lang="en-US" dirty="0" smtClean="0"/>
              <a:t>Amount of pigment the epidermal melanocytes produced</a:t>
            </a:r>
          </a:p>
          <a:p>
            <a:pPr lvl="2"/>
            <a:r>
              <a:rPr lang="en-US" dirty="0" smtClean="0"/>
              <a:t>Dark: a lot of pigment</a:t>
            </a:r>
          </a:p>
          <a:p>
            <a:pPr lvl="2"/>
            <a:r>
              <a:rPr lang="en-US" dirty="0" smtClean="0"/>
              <a:t>Blond: intermediate quantity </a:t>
            </a:r>
          </a:p>
          <a:p>
            <a:pPr lvl="2"/>
            <a:r>
              <a:rPr lang="en-US" dirty="0" smtClean="0"/>
              <a:t>White: no pigment</a:t>
            </a:r>
          </a:p>
          <a:p>
            <a:pPr lvl="2"/>
            <a:r>
              <a:rPr lang="en-US" dirty="0" smtClean="0"/>
              <a:t>Red: trichosiderin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Follicles</a:t>
            </a:r>
            <a:endParaRPr lang="en-US" dirty="0"/>
          </a:p>
        </p:txBody>
      </p:sp>
      <p:pic>
        <p:nvPicPr>
          <p:cNvPr id="16388" name="Picture 4" descr="http://glamouredited.com/images/hair/desperate-houswi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09800"/>
            <a:ext cx="1579418" cy="2209800"/>
          </a:xfrm>
          <a:prstGeom prst="rect">
            <a:avLst/>
          </a:prstGeom>
          <a:noFill/>
        </p:spPr>
      </p:pic>
      <p:pic>
        <p:nvPicPr>
          <p:cNvPr id="15364" name="Picture 4" descr="http://hairstyles12.com/wp-content/uploads/2011/09/Liv-Tyler-Hairstyles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233" y="228601"/>
            <a:ext cx="2438400" cy="1828800"/>
          </a:xfrm>
          <a:prstGeom prst="rect">
            <a:avLst/>
          </a:prstGeom>
          <a:noFill/>
        </p:spPr>
      </p:pic>
      <p:pic>
        <p:nvPicPr>
          <p:cNvPr id="15366" name="Picture 6" descr="http://www.space-fox.com/wallpapers/celebs/marilyn-monroe/marilyn_monroe_4.jpg"/>
          <p:cNvPicPr>
            <a:picLocks noChangeAspect="1" noChangeArrowheads="1"/>
          </p:cNvPicPr>
          <p:nvPr/>
        </p:nvPicPr>
        <p:blipFill>
          <a:blip r:embed="rId4" cstate="print"/>
          <a:srcRect l="29179"/>
          <a:stretch>
            <a:fillRect/>
          </a:stretch>
        </p:blipFill>
        <p:spPr bwMode="auto">
          <a:xfrm>
            <a:off x="6781800" y="4419600"/>
            <a:ext cx="2219325" cy="2347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Cutaneous membrane and certain accessory organs</a:t>
            </a:r>
          </a:p>
          <a:p>
            <a:pPr lvl="1"/>
            <a:r>
              <a:rPr lang="en-US" dirty="0" smtClean="0"/>
              <a:t>Epithelium and connective tissue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pic>
        <p:nvPicPr>
          <p:cNvPr id="12292" name="Picture 4" descr="http://academic.kellogg.cc.mi.us/herbrandsonc/bio201_McKinley/f5-1_layers_of_the_inte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71800"/>
            <a:ext cx="4648200" cy="353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specialized epithelial cells</a:t>
            </a:r>
          </a:p>
          <a:p>
            <a:pPr lvl="1"/>
            <a:r>
              <a:rPr lang="en-US" dirty="0" smtClean="0"/>
              <a:t>Usually associated with hair follicles</a:t>
            </a:r>
          </a:p>
          <a:p>
            <a:pPr lvl="1"/>
            <a:r>
              <a:rPr lang="en-US" dirty="0" smtClean="0"/>
              <a:t>Holocrine glands that secrete fluid through small ducts in hair follicles</a:t>
            </a:r>
          </a:p>
          <a:p>
            <a:pPr lvl="1"/>
            <a:r>
              <a:rPr lang="en-US" dirty="0" smtClean="0"/>
              <a:t>Sebum: secrete an oily mixture of fatty material and cellular debris</a:t>
            </a:r>
          </a:p>
          <a:p>
            <a:pPr lvl="2"/>
            <a:r>
              <a:rPr lang="en-US" dirty="0" smtClean="0"/>
              <a:t>Skin and hair are kept soft, pliable, and waterproof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Sebaceous Glands</a:t>
            </a:r>
            <a:endParaRPr lang="en-US" dirty="0"/>
          </a:p>
        </p:txBody>
      </p:sp>
      <p:pic>
        <p:nvPicPr>
          <p:cNvPr id="14338" name="Picture 2" descr="http://www.pg.com/science/skincare/Skin_tws_34/skin_34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419600"/>
            <a:ext cx="2638425" cy="209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Protective coverings on the ends of fingers and toes</a:t>
            </a:r>
          </a:p>
          <a:p>
            <a:r>
              <a:rPr lang="en-US" dirty="0" smtClean="0"/>
              <a:t>Keratinized stratified squamous epithelial cells</a:t>
            </a:r>
          </a:p>
          <a:p>
            <a:r>
              <a:rPr lang="en-US" dirty="0" smtClean="0"/>
              <a:t>Nail Root: where nail originates</a:t>
            </a:r>
          </a:p>
          <a:p>
            <a:pPr lvl="1"/>
            <a:r>
              <a:rPr lang="en-US" dirty="0" smtClean="0"/>
              <a:t>Near the nail’s proximal end</a:t>
            </a:r>
          </a:p>
          <a:p>
            <a:r>
              <a:rPr lang="en-US" dirty="0" smtClean="0"/>
              <a:t>Lunula: whitish, half-moon shaped area</a:t>
            </a:r>
          </a:p>
          <a:p>
            <a:pPr lvl="1"/>
            <a:r>
              <a:rPr lang="en-US" dirty="0" smtClean="0"/>
              <a:t>Most active growing region</a:t>
            </a:r>
          </a:p>
          <a:p>
            <a:r>
              <a:rPr lang="en-US" dirty="0" smtClean="0"/>
              <a:t>Nail Bed: epithelium that nail slides over as it grows</a:t>
            </a:r>
          </a:p>
          <a:p>
            <a:pPr lvl="1"/>
            <a:r>
              <a:rPr lang="en-US" dirty="0" smtClean="0"/>
              <a:t>Remains attached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Nails</a:t>
            </a:r>
            <a:endParaRPr lang="en-US" dirty="0"/>
          </a:p>
        </p:txBody>
      </p:sp>
      <p:pic>
        <p:nvPicPr>
          <p:cNvPr id="46082" name="Picture 2" descr="http://anatomy.iupui.edu/courses/histo_D502/D502f04/lecture.f04/integument.f04/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547937" cy="4800600"/>
          </a:xfrm>
          <a:prstGeom prst="rect">
            <a:avLst/>
          </a:prstGeom>
          <a:noFill/>
        </p:spPr>
      </p:pic>
      <p:pic>
        <p:nvPicPr>
          <p:cNvPr id="46084" name="Picture 4" descr="http://www.olives101.com/wp-content/uploads/img182.imageshack.us/img182/8476/20060928t113722z01nootrrtridsp2oukoeukguinnessf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38200"/>
            <a:ext cx="3733800" cy="540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Sudoriferous Glands</a:t>
            </a:r>
          </a:p>
          <a:p>
            <a:r>
              <a:rPr lang="en-US" dirty="0" smtClean="0"/>
              <a:t>Widespread exocrine glands </a:t>
            </a:r>
          </a:p>
          <a:p>
            <a:pPr lvl="1"/>
            <a:r>
              <a:rPr lang="en-US" dirty="0" smtClean="0"/>
              <a:t>Deeper dermis or superficial subcutaneous layer</a:t>
            </a:r>
          </a:p>
          <a:p>
            <a:pPr lvl="1"/>
            <a:r>
              <a:rPr lang="en-US" dirty="0" smtClean="0"/>
              <a:t>Tiny tube that originates as a ball-shaped coil</a:t>
            </a:r>
          </a:p>
          <a:p>
            <a:pPr lvl="2"/>
            <a:r>
              <a:rPr lang="en-US" dirty="0" smtClean="0"/>
              <a:t>Coiled portion of the gland is closed and is lined with sweat-secreting epithelial cells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Glands</a:t>
            </a:r>
            <a:endParaRPr lang="en-US" dirty="0"/>
          </a:p>
        </p:txBody>
      </p:sp>
      <p:pic>
        <p:nvPicPr>
          <p:cNvPr id="12290" name="Picture 2" descr="http://www.scf-online.com/german/25_d/images25_d/sweat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839544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Eccrine Glands: most numerous</a:t>
            </a:r>
          </a:p>
          <a:p>
            <a:pPr lvl="1"/>
            <a:r>
              <a:rPr lang="en-US" dirty="0" smtClean="0"/>
              <a:t>Respond to temperature</a:t>
            </a:r>
          </a:p>
          <a:p>
            <a:pPr lvl="1"/>
            <a:r>
              <a:rPr lang="en-US" dirty="0" smtClean="0"/>
              <a:t>Forehead, neck, and back</a:t>
            </a:r>
          </a:p>
          <a:p>
            <a:pPr lvl="1"/>
            <a:r>
              <a:rPr lang="en-US" dirty="0" smtClean="0"/>
              <a:t>Sweat is carried to a pore</a:t>
            </a:r>
          </a:p>
          <a:p>
            <a:pPr lvl="2"/>
            <a:r>
              <a:rPr lang="en-US" dirty="0" smtClean="0"/>
              <a:t>Mostly water with small quantities of salts and wastes</a:t>
            </a:r>
          </a:p>
          <a:p>
            <a:r>
              <a:rPr lang="en-US" dirty="0" smtClean="0"/>
              <a:t>Apocrine Glands: activate with emotional distress, fright, or pain</a:t>
            </a:r>
          </a:p>
          <a:p>
            <a:pPr lvl="1"/>
            <a:r>
              <a:rPr lang="en-US" dirty="0" smtClean="0"/>
              <a:t>Axillary regions and groin</a:t>
            </a:r>
          </a:p>
          <a:p>
            <a:pPr lvl="1"/>
            <a:r>
              <a:rPr lang="en-US" dirty="0" smtClean="0"/>
              <a:t>Connect to hair follicles</a:t>
            </a:r>
          </a:p>
          <a:p>
            <a:r>
              <a:rPr lang="en-US" dirty="0" smtClean="0"/>
              <a:t>Ceruminous Glands: ear wax</a:t>
            </a:r>
          </a:p>
          <a:p>
            <a:r>
              <a:rPr lang="en-US" dirty="0" smtClean="0"/>
              <a:t>Female mammary glands: milk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Sweat Glands</a:t>
            </a:r>
            <a:endParaRPr lang="en-US" dirty="0"/>
          </a:p>
        </p:txBody>
      </p:sp>
      <p:pic>
        <p:nvPicPr>
          <p:cNvPr id="11266" name="Picture 2" descr="http://upload.wikimedia.org/wikipedia/commons/c/ca/Cyclist_L_Georget_LOC_04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62400"/>
            <a:ext cx="2743200" cy="272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Regulation of Body Temperature and Wound Healing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dirty="0" smtClean="0"/>
              <a:t>Slight shifts in body temperature disrupts metabolic reaction rates</a:t>
            </a:r>
          </a:p>
          <a:p>
            <a:r>
              <a:rPr lang="en-US" dirty="0" smtClean="0"/>
              <a:t>Deep body temp.: 37ºC or 98.6ºF</a:t>
            </a:r>
          </a:p>
          <a:p>
            <a:pPr lvl="1"/>
            <a:r>
              <a:rPr lang="en-US" dirty="0" smtClean="0"/>
              <a:t>Maintain by balancing heat lose with heat gain</a:t>
            </a:r>
          </a:p>
          <a:p>
            <a:r>
              <a:rPr lang="en-US" dirty="0" smtClean="0"/>
              <a:t>Heat: product of cellular metabolism</a:t>
            </a:r>
          </a:p>
          <a:p>
            <a:pPr lvl="1"/>
            <a:r>
              <a:rPr lang="en-US" dirty="0" smtClean="0"/>
              <a:t>Higher activity </a:t>
            </a:r>
            <a:r>
              <a:rPr lang="en-US" dirty="0" smtClean="0">
                <a:sym typeface="Wingdings" pitchFamily="2" charset="2"/>
              </a:rPr>
              <a:t> more heat produced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Skeletal and cardiac muscle and liver cells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Body Temperature</a:t>
            </a:r>
            <a:endParaRPr lang="en-US" dirty="0"/>
          </a:p>
        </p:txBody>
      </p:sp>
      <p:pic>
        <p:nvPicPr>
          <p:cNvPr id="10242" name="Picture 2" descr="http://taisiat.googlepages.com/EGYPT2006561.jpg/EGYPT200656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3200400" cy="2400300"/>
          </a:xfrm>
          <a:prstGeom prst="rect">
            <a:avLst/>
          </a:prstGeom>
          <a:noFill/>
        </p:spPr>
      </p:pic>
      <p:pic>
        <p:nvPicPr>
          <p:cNvPr id="10244" name="Picture 4" descr="http://lh3.ggpht.com/_MxoiJq-kbsw/RzlvFm6_GbI/AAAAAAAACdo/wIgU2D8-5XI/Southern+India+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3140121" cy="2354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Nerve impulses stimulate structures in the skin and other organs to release heat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Physical exercise: muscle release heat to the blood which is carried away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Blood vessels dilate and heat escapes to outside</a:t>
            </a:r>
          </a:p>
          <a:p>
            <a:r>
              <a:rPr lang="en-US" dirty="0" smtClean="0">
                <a:sym typeface="Wingdings" pitchFamily="2" charset="2"/>
              </a:rPr>
              <a:t>Eccrine Sweat glands become active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Sweat evaporates  cools the surface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Intense Heat</a:t>
            </a:r>
            <a:endParaRPr lang="en-US" dirty="0"/>
          </a:p>
        </p:txBody>
      </p:sp>
      <p:pic>
        <p:nvPicPr>
          <p:cNvPr id="8194" name="Picture 2" descr="http://www.a2gov.org/government/safetyservices/emergencymanagement/PublishingImages/Heat%20Exhaustion%2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10000"/>
            <a:ext cx="1765306" cy="2769791"/>
          </a:xfrm>
          <a:prstGeom prst="rect">
            <a:avLst/>
          </a:prstGeom>
          <a:noFill/>
        </p:spPr>
      </p:pic>
      <p:pic>
        <p:nvPicPr>
          <p:cNvPr id="8196" name="Picture 4" descr="http://images.teamsugar.com/files/upl1/1/12981/26_2008/h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0"/>
            <a:ext cx="1722163" cy="202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754563"/>
          </a:xfrm>
        </p:spPr>
        <p:txBody>
          <a:bodyPr/>
          <a:lstStyle/>
          <a:p>
            <a:r>
              <a:rPr lang="en-US" dirty="0" smtClean="0"/>
              <a:t>If too much heat is lost:</a:t>
            </a:r>
          </a:p>
          <a:p>
            <a:pPr lvl="1"/>
            <a:r>
              <a:rPr lang="en-US" dirty="0" smtClean="0"/>
              <a:t>Muscles in the walls of dermal blood vessels are stimulated to contract</a:t>
            </a:r>
          </a:p>
          <a:p>
            <a:pPr lvl="2"/>
            <a:r>
              <a:rPr lang="en-US" dirty="0" smtClean="0"/>
              <a:t>Decreases blood flow through the skin</a:t>
            </a:r>
          </a:p>
          <a:p>
            <a:pPr lvl="1"/>
            <a:r>
              <a:rPr lang="en-US" dirty="0" smtClean="0"/>
              <a:t>Sweat gland remain inactive</a:t>
            </a:r>
          </a:p>
          <a:p>
            <a:pPr lvl="1"/>
            <a:r>
              <a:rPr lang="en-US" dirty="0" smtClean="0"/>
              <a:t>Skeletal muscle fibers contract</a:t>
            </a:r>
          </a:p>
          <a:p>
            <a:pPr lvl="2"/>
            <a:r>
              <a:rPr lang="en-US" dirty="0" smtClean="0"/>
              <a:t>Increase rate of cellular respiration  </a:t>
            </a:r>
            <a:r>
              <a:rPr lang="en-US" dirty="0" smtClean="0">
                <a:sym typeface="Wingdings" pitchFamily="2" charset="2"/>
              </a:rPr>
              <a:t> heat is a byproduct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Small groups of muscles may contract rhythmically with more force, shiver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Generates more heat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pic>
        <p:nvPicPr>
          <p:cNvPr id="7170" name="Picture 2" descr="http://pro.corbis.com/images/PG7456.jpg?size=67&amp;uid=%7B8F8D9D4F-8F26-4F43-B9E2-415A4E783BAB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344114"/>
            <a:ext cx="3581400" cy="236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4876800" cy="4995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Inflammation: area around a wound becomes red and painfully swollen</a:t>
            </a:r>
          </a:p>
          <a:p>
            <a:pPr lvl="1"/>
            <a:r>
              <a:rPr lang="en-US" dirty="0" smtClean="0"/>
              <a:t>Blood vessels dilate and become more permeable</a:t>
            </a:r>
          </a:p>
          <a:p>
            <a:pPr lvl="2"/>
            <a:r>
              <a:rPr lang="en-US" dirty="0" smtClean="0"/>
              <a:t>Forces fluids to leave the blood vessels and enter damaged tissue</a:t>
            </a:r>
          </a:p>
          <a:p>
            <a:pPr lvl="2"/>
            <a:r>
              <a:rPr lang="en-US" dirty="0" smtClean="0"/>
              <a:t>Provides more nutrients and oxygen to aid healing</a:t>
            </a:r>
          </a:p>
          <a:p>
            <a:r>
              <a:rPr lang="en-US" smtClean="0"/>
              <a:t>Extent </a:t>
            </a:r>
            <a:r>
              <a:rPr lang="en-US" dirty="0" smtClean="0"/>
              <a:t>of </a:t>
            </a:r>
            <a:r>
              <a:rPr lang="en-US" smtClean="0"/>
              <a:t>healing depends </a:t>
            </a:r>
            <a:r>
              <a:rPr lang="en-US" dirty="0" smtClean="0"/>
              <a:t>on extent of injury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Healing</a:t>
            </a:r>
            <a:endParaRPr lang="en-US" dirty="0"/>
          </a:p>
        </p:txBody>
      </p:sp>
      <p:pic>
        <p:nvPicPr>
          <p:cNvPr id="6146" name="Picture 2" descr="http://www.westernmedicalsupply.com/images2/pr/wound_p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3200400" cy="352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Serous: line body cavities that lack outside openings</a:t>
            </a:r>
          </a:p>
          <a:p>
            <a:pPr lvl="1"/>
            <a:r>
              <a:rPr lang="en-US" dirty="0" smtClean="0"/>
              <a:t>Thorax, abdomen</a:t>
            </a:r>
          </a:p>
          <a:p>
            <a:pPr lvl="1"/>
            <a:r>
              <a:rPr lang="en-US" dirty="0" smtClean="0"/>
              <a:t>Simple squamous epithelium and loose connective tissue</a:t>
            </a:r>
          </a:p>
          <a:p>
            <a:pPr lvl="2"/>
            <a:r>
              <a:rPr lang="en-US" dirty="0" smtClean="0"/>
              <a:t>Secrete watery serous fluid: lubricated membrane surface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Membranes</a:t>
            </a:r>
            <a:endParaRPr lang="en-US" dirty="0"/>
          </a:p>
        </p:txBody>
      </p:sp>
      <p:pic>
        <p:nvPicPr>
          <p:cNvPr id="11266" name="Picture 2" descr="http://www.umanitoba.ca/Biology/lab3/images/intestlay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971925"/>
            <a:ext cx="34290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Skin Break: Epithelial cells along the margin are stimulated to divide more rapidly</a:t>
            </a:r>
          </a:p>
          <a:p>
            <a:pPr lvl="1"/>
            <a:r>
              <a:rPr lang="en-US" dirty="0" smtClean="0"/>
              <a:t>Newly formed cells fill the gap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Heal</a:t>
            </a:r>
            <a:endParaRPr lang="en-US" dirty="0"/>
          </a:p>
        </p:txBody>
      </p:sp>
      <p:pic>
        <p:nvPicPr>
          <p:cNvPr id="5122" name="Picture 2" descr="http://www.anat.ucl.ac.uk/business/images/woundhealing.jpg"/>
          <p:cNvPicPr>
            <a:picLocks noChangeAspect="1" noChangeArrowheads="1"/>
          </p:cNvPicPr>
          <p:nvPr/>
        </p:nvPicPr>
        <p:blipFill>
          <a:blip r:embed="rId2" cstate="print"/>
          <a:srcRect b="8148"/>
          <a:stretch>
            <a:fillRect/>
          </a:stretch>
        </p:blipFill>
        <p:spPr bwMode="auto">
          <a:xfrm>
            <a:off x="1752600" y="2895600"/>
            <a:ext cx="5410200" cy="3727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to dermis or subcutaneous layer</a:t>
            </a:r>
          </a:p>
          <a:p>
            <a:pPr lvl="1"/>
            <a:r>
              <a:rPr lang="en-US" dirty="0" smtClean="0"/>
              <a:t>Blood vessels break and escaping blood forms a clot</a:t>
            </a:r>
          </a:p>
          <a:p>
            <a:pPr lvl="1"/>
            <a:r>
              <a:rPr lang="en-US" dirty="0" smtClean="0"/>
              <a:t>Scab: blood clot and dried tissue fluids</a:t>
            </a:r>
          </a:p>
          <a:p>
            <a:pPr lvl="2"/>
            <a:r>
              <a:rPr lang="en-US" dirty="0" smtClean="0"/>
              <a:t>Covers and protects underlying tissue</a:t>
            </a:r>
          </a:p>
          <a:p>
            <a:pPr lvl="1"/>
            <a:r>
              <a:rPr lang="en-US" dirty="0" smtClean="0"/>
              <a:t>Fibroblast migrate into region and form new collagenous fibers that bind wound edges</a:t>
            </a:r>
          </a:p>
          <a:p>
            <a:pPr lvl="1"/>
            <a:r>
              <a:rPr lang="en-US" dirty="0" smtClean="0"/>
              <a:t>Closing large wounds speeds the process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Cut</a:t>
            </a:r>
            <a:endParaRPr lang="en-US" dirty="0"/>
          </a:p>
        </p:txBody>
      </p:sp>
      <p:pic>
        <p:nvPicPr>
          <p:cNvPr id="4098" name="Picture 2" descr="https://services.epnet.com/GetImage.aspx/getImage.aspx?ImageIID=77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725445"/>
            <a:ext cx="3267075" cy="213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vessels extend to area beneath the scab</a:t>
            </a:r>
          </a:p>
          <a:p>
            <a:pPr lvl="1"/>
            <a:r>
              <a:rPr lang="en-US" dirty="0" smtClean="0"/>
              <a:t>cells remove dead cells and other debris</a:t>
            </a:r>
          </a:p>
          <a:p>
            <a:r>
              <a:rPr lang="en-US" dirty="0" smtClean="0"/>
              <a:t>Damaged tissues are replaced</a:t>
            </a:r>
          </a:p>
          <a:p>
            <a:r>
              <a:rPr lang="en-US" dirty="0" smtClean="0"/>
              <a:t>Scab sloughs off</a:t>
            </a:r>
          </a:p>
          <a:p>
            <a:r>
              <a:rPr lang="en-US" dirty="0" smtClean="0"/>
              <a:t>Scar: with extensive wounds, newly form tissue different than surroundings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to Heal</a:t>
            </a:r>
            <a:endParaRPr lang="en-US" dirty="0"/>
          </a:p>
        </p:txBody>
      </p:sp>
      <p:pic>
        <p:nvPicPr>
          <p:cNvPr id="3074" name="Picture 2" descr="http://z.about.com/d/pediatrics/1/0/r/K/scab_hea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162751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Granulations: formation of small, rounded masses in the exposed tissue</a:t>
            </a:r>
          </a:p>
          <a:p>
            <a:pPr lvl="1"/>
            <a:r>
              <a:rPr lang="en-US" dirty="0" smtClean="0"/>
              <a:t>New branch of a blood vessel </a:t>
            </a:r>
          </a:p>
          <a:p>
            <a:pPr lvl="1"/>
            <a:r>
              <a:rPr lang="en-US" dirty="0" smtClean="0"/>
              <a:t>Cluster of collagen-secreting fibroblasts</a:t>
            </a:r>
          </a:p>
          <a:p>
            <a:r>
              <a:rPr lang="en-US" dirty="0" smtClean="0"/>
              <a:t>In time, fibroblasts migrate away and blood vessels are reabsorbed</a:t>
            </a:r>
          </a:p>
          <a:p>
            <a:pPr lvl="1"/>
            <a:r>
              <a:rPr lang="en-US" dirty="0" smtClean="0"/>
              <a:t>Leaves a scar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Wounds</a:t>
            </a:r>
            <a:endParaRPr lang="en-US" dirty="0"/>
          </a:p>
        </p:txBody>
      </p:sp>
      <p:pic>
        <p:nvPicPr>
          <p:cNvPr id="2050" name="Picture 2" descr="http://www.clarian.org/ADAM/doc/graphics/images/en/1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4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Mucous : line cavities and tubes that open to the outside</a:t>
            </a:r>
          </a:p>
          <a:p>
            <a:pPr lvl="1"/>
            <a:r>
              <a:rPr lang="en-US" dirty="0" smtClean="0"/>
              <a:t>Oral and nasal cavities</a:t>
            </a:r>
          </a:p>
          <a:p>
            <a:pPr lvl="1"/>
            <a:r>
              <a:rPr lang="en-US" dirty="0" smtClean="0"/>
              <a:t>Tubes of digestive, respiratory, urinary, and reproductive systems</a:t>
            </a:r>
          </a:p>
          <a:p>
            <a:pPr lvl="1"/>
            <a:r>
              <a:rPr lang="en-US" dirty="0" smtClean="0"/>
              <a:t>Epithelium overlying loose connective tissue</a:t>
            </a:r>
          </a:p>
          <a:p>
            <a:pPr lvl="1"/>
            <a:r>
              <a:rPr lang="en-US" dirty="0" smtClean="0"/>
              <a:t>Secrete mucus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Membranes</a:t>
            </a:r>
            <a:endParaRPr lang="en-US" dirty="0"/>
          </a:p>
        </p:txBody>
      </p:sp>
      <p:pic>
        <p:nvPicPr>
          <p:cNvPr id="10242" name="Picture 2" descr="http://lomalindahealth.org/health-library/graphics/images/en/19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038600"/>
            <a:ext cx="3124200" cy="249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Synovial: form inner lining of the joint cavities</a:t>
            </a:r>
          </a:p>
          <a:p>
            <a:pPr lvl="1"/>
            <a:r>
              <a:rPr lang="en-US" dirty="0" smtClean="0"/>
              <a:t>Between bones and joints</a:t>
            </a:r>
          </a:p>
          <a:p>
            <a:pPr lvl="1"/>
            <a:r>
              <a:rPr lang="en-US" dirty="0" smtClean="0"/>
              <a:t>Dense connective tissue over loose connective tissue and adipose tissue</a:t>
            </a:r>
          </a:p>
          <a:p>
            <a:pPr lvl="1"/>
            <a:r>
              <a:rPr lang="en-US" dirty="0" smtClean="0"/>
              <a:t>Secrete a thick, colorless synovial fluid into joint cavity</a:t>
            </a:r>
          </a:p>
          <a:p>
            <a:pPr lvl="2"/>
            <a:r>
              <a:rPr lang="en-US" dirty="0" smtClean="0"/>
              <a:t>Lubricated the ends of bones within joint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Membranes</a:t>
            </a:r>
            <a:endParaRPr lang="en-US" dirty="0"/>
          </a:p>
        </p:txBody>
      </p:sp>
      <p:pic>
        <p:nvPicPr>
          <p:cNvPr id="9218" name="Picture 2" descr="http://graphics8.nytimes.com/images/2007/08/01/health/adam/19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3048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334000" cy="48432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Cutaneous membrane: skin</a:t>
            </a:r>
          </a:p>
          <a:p>
            <a:pPr lvl="1"/>
            <a:r>
              <a:rPr lang="en-US" dirty="0" smtClean="0"/>
              <a:t>One of the larger and more versatile organs</a:t>
            </a:r>
          </a:p>
          <a:p>
            <a:pPr lvl="1"/>
            <a:r>
              <a:rPr lang="en-US" dirty="0" smtClean="0"/>
              <a:t>Vital for homeostasis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Protective covering</a:t>
            </a:r>
          </a:p>
          <a:p>
            <a:pPr lvl="1"/>
            <a:r>
              <a:rPr lang="en-US" dirty="0" smtClean="0"/>
              <a:t>Regulate body temperature</a:t>
            </a:r>
          </a:p>
          <a:p>
            <a:pPr lvl="1"/>
            <a:r>
              <a:rPr lang="en-US" dirty="0" smtClean="0"/>
              <a:t>Retards water loss from deeper tissue</a:t>
            </a:r>
          </a:p>
          <a:p>
            <a:pPr lvl="1"/>
            <a:r>
              <a:rPr lang="en-US" dirty="0" smtClean="0"/>
              <a:t>Houses sensory receptors</a:t>
            </a:r>
          </a:p>
          <a:p>
            <a:pPr lvl="1"/>
            <a:r>
              <a:rPr lang="en-US" dirty="0" smtClean="0"/>
              <a:t>Synthesizes various biochemicals</a:t>
            </a:r>
          </a:p>
          <a:p>
            <a:pPr lvl="1"/>
            <a:r>
              <a:rPr lang="en-US" dirty="0" smtClean="0"/>
              <a:t>Excretes small quantities of waste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Membranes</a:t>
            </a:r>
            <a:endParaRPr lang="en-US" dirty="0"/>
          </a:p>
        </p:txBody>
      </p:sp>
      <p:pic>
        <p:nvPicPr>
          <p:cNvPr id="8194" name="Picture 2" descr="http://webs.ashlandctc.org/mflath/cutaneous%20membrane_files/image002.gif"/>
          <p:cNvPicPr>
            <a:picLocks noChangeAspect="1" noChangeArrowheads="1"/>
          </p:cNvPicPr>
          <p:nvPr/>
        </p:nvPicPr>
        <p:blipFill>
          <a:blip r:embed="rId2" cstate="print"/>
          <a:srcRect l="19660" t="4020" r="19849"/>
          <a:stretch>
            <a:fillRect/>
          </a:stretch>
        </p:blipFill>
        <p:spPr bwMode="auto">
          <a:xfrm>
            <a:off x="5715000" y="1981200"/>
            <a:ext cx="304800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Epidermis: outer layer</a:t>
            </a:r>
          </a:p>
          <a:p>
            <a:pPr lvl="1"/>
            <a:r>
              <a:rPr lang="en-US" dirty="0" smtClean="0"/>
              <a:t>Stratifies squamous epithelium</a:t>
            </a:r>
          </a:p>
          <a:p>
            <a:r>
              <a:rPr lang="en-US" dirty="0" smtClean="0"/>
              <a:t>Dermis: inner layer</a:t>
            </a:r>
          </a:p>
          <a:p>
            <a:pPr lvl="1"/>
            <a:r>
              <a:rPr lang="en-US" dirty="0" smtClean="0"/>
              <a:t>Thicker</a:t>
            </a:r>
          </a:p>
          <a:p>
            <a:pPr lvl="1"/>
            <a:r>
              <a:rPr lang="en-US" dirty="0" smtClean="0"/>
              <a:t>Connective tissue: collagenous and elastic fibers</a:t>
            </a:r>
          </a:p>
          <a:p>
            <a:pPr lvl="1"/>
            <a:r>
              <a:rPr lang="en-US" dirty="0" smtClean="0"/>
              <a:t>Epithelial, smooth muscle,  &amp; nervous tissue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Basement membrane</a:t>
            </a:r>
          </a:p>
          <a:p>
            <a:r>
              <a:rPr lang="en-US" dirty="0" smtClean="0"/>
              <a:t>Subcutaneous Layer: hypodermis</a:t>
            </a:r>
          </a:p>
          <a:p>
            <a:pPr lvl="1"/>
            <a:r>
              <a:rPr lang="en-US" dirty="0" smtClean="0"/>
              <a:t>Masses of loose connective tissue and adipose tissue</a:t>
            </a:r>
          </a:p>
          <a:p>
            <a:pPr lvl="1"/>
            <a:r>
              <a:rPr lang="en-US" dirty="0" smtClean="0"/>
              <a:t>Bind skin to underlying organs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pic>
        <p:nvPicPr>
          <p:cNvPr id="7170" name="Picture 2" descr="http://webs.ashlandctc.org/mflath/cutaneous%20membrane_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"/>
            <a:ext cx="3276600" cy="246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Lacks blood vessels</a:t>
            </a:r>
          </a:p>
          <a:p>
            <a:r>
              <a:rPr lang="en-US" dirty="0" smtClean="0"/>
              <a:t>Stratum basale: deepest layer</a:t>
            </a:r>
          </a:p>
          <a:p>
            <a:pPr lvl="1"/>
            <a:r>
              <a:rPr lang="en-US" dirty="0" smtClean="0"/>
              <a:t>Nourished by dermal blood vessels</a:t>
            </a:r>
          </a:p>
          <a:p>
            <a:pPr lvl="1"/>
            <a:r>
              <a:rPr lang="en-US" dirty="0" smtClean="0"/>
              <a:t>Cells divide and grow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older epidermal cells are pushed toward the surface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Further to the surface  fewer nutrients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 eventually they die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pic>
        <p:nvPicPr>
          <p:cNvPr id="6148" name="Picture 4" descr="http://marvistavet.com/assets/images/epidermis_draw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38600"/>
            <a:ext cx="3543300" cy="2642069"/>
          </a:xfrm>
          <a:prstGeom prst="rect">
            <a:avLst/>
          </a:prstGeom>
          <a:noFill/>
        </p:spPr>
      </p:pic>
      <p:pic>
        <p:nvPicPr>
          <p:cNvPr id="6150" name="Picture 6" descr="http://science.nationalgeographic.com/staticfiles/NGS/Shared/StaticFiles/Science/Images/Content/epidermis-sb3849-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439701"/>
            <a:ext cx="3124200" cy="234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Kertinocytes: older cells</a:t>
            </a:r>
          </a:p>
          <a:p>
            <a:pPr lvl="1"/>
            <a:r>
              <a:rPr lang="en-US" dirty="0" smtClean="0"/>
              <a:t>Keratinization: process of hardening the cells</a:t>
            </a:r>
          </a:p>
          <a:p>
            <a:pPr lvl="2"/>
            <a:r>
              <a:rPr lang="en-US" dirty="0" smtClean="0"/>
              <a:t>Cytoplasm fills with keratin protein</a:t>
            </a:r>
          </a:p>
          <a:p>
            <a:pPr lvl="3"/>
            <a:r>
              <a:rPr lang="en-US" dirty="0" smtClean="0"/>
              <a:t>Tough, waterproof fibers</a:t>
            </a:r>
          </a:p>
          <a:p>
            <a:pPr lvl="2"/>
            <a:r>
              <a:rPr lang="en-US" dirty="0" smtClean="0"/>
              <a:t>Stratum corneum: layers of tough, dead skin on the surface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</a:t>
            </a:r>
            <a:endParaRPr lang="en-US" dirty="0"/>
          </a:p>
        </p:txBody>
      </p:sp>
      <p:pic>
        <p:nvPicPr>
          <p:cNvPr id="5122" name="Picture 2" descr="http://www.vivierskin.com/img/epider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5986" y="3581400"/>
            <a:ext cx="2052714" cy="2952750"/>
          </a:xfrm>
          <a:prstGeom prst="rect">
            <a:avLst/>
          </a:prstGeom>
          <a:noFill/>
        </p:spPr>
      </p:pic>
      <p:pic>
        <p:nvPicPr>
          <p:cNvPr id="5124" name="Picture 4" descr="http://z.about.com/d/dermatology/1/5/r/4/SC_desqua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10000"/>
            <a:ext cx="348615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860</TotalTime>
  <Words>1173</Words>
  <Application>Microsoft Office PowerPoint</Application>
  <PresentationFormat>On-screen Show (4:3)</PresentationFormat>
  <Paragraphs>205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Skin and the Integumentary System</vt:lpstr>
      <vt:lpstr>Integumentary System</vt:lpstr>
      <vt:lpstr>Types of Membranes</vt:lpstr>
      <vt:lpstr>Types of Membranes</vt:lpstr>
      <vt:lpstr>Types of Membranes</vt:lpstr>
      <vt:lpstr>Types of Membranes</vt:lpstr>
      <vt:lpstr>Skin</vt:lpstr>
      <vt:lpstr>Epidermis</vt:lpstr>
      <vt:lpstr>Skin</vt:lpstr>
      <vt:lpstr>Epidermis</vt:lpstr>
      <vt:lpstr>Skin Color</vt:lpstr>
      <vt:lpstr>Skin Color Variations</vt:lpstr>
      <vt:lpstr>Dermis</vt:lpstr>
      <vt:lpstr>Dermis</vt:lpstr>
      <vt:lpstr>Subcutaneous Layer</vt:lpstr>
      <vt:lpstr>Accessory Skin Organs</vt:lpstr>
      <vt:lpstr>Hair Follicles</vt:lpstr>
      <vt:lpstr>Slide 18</vt:lpstr>
      <vt:lpstr>Hair Follicles</vt:lpstr>
      <vt:lpstr>Sebaceous Glands</vt:lpstr>
      <vt:lpstr>Nails</vt:lpstr>
      <vt:lpstr>Nails</vt:lpstr>
      <vt:lpstr>Sweat Glands</vt:lpstr>
      <vt:lpstr>Types of Sweat Glands</vt:lpstr>
      <vt:lpstr>Regulation of Body Temperature and Wound Healing</vt:lpstr>
      <vt:lpstr>Regulation of Body Temperature</vt:lpstr>
      <vt:lpstr>Intense Heat</vt:lpstr>
      <vt:lpstr>Cold</vt:lpstr>
      <vt:lpstr>Wound Healing</vt:lpstr>
      <vt:lpstr>How We Heal</vt:lpstr>
      <vt:lpstr>Deep Cut</vt:lpstr>
      <vt:lpstr>Continuing to Heal</vt:lpstr>
      <vt:lpstr>Large Wounds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and the Integumentary System</dc:title>
  <dc:creator>default</dc:creator>
  <cp:lastModifiedBy>SCS</cp:lastModifiedBy>
  <cp:revision>62</cp:revision>
  <dcterms:created xsi:type="dcterms:W3CDTF">2009-02-18T14:51:07Z</dcterms:created>
  <dcterms:modified xsi:type="dcterms:W3CDTF">2012-02-21T19:40:53Z</dcterms:modified>
</cp:coreProperties>
</file>