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7" autoAdjust="0"/>
    <p:restoredTop sz="94646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5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934A46-6225-48DF-B58E-679B3DEF21EF}" type="datetimeFigureOut">
              <a:rPr lang="en-US" smtClean="0"/>
              <a:pPr/>
              <a:t>4/24/2009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D4D85-C431-4DA6-B3EF-0CF878FD6E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Ideal Gas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And Mixtures and Movements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Graham’s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Diffusion</a:t>
            </a:r>
            <a:r>
              <a:rPr lang="en-US" dirty="0" smtClean="0"/>
              <a:t>:  the tendency of molecules to move toward areas of lower concentration until the concentration is uniform throughout.  </a:t>
            </a:r>
          </a:p>
          <a:p>
            <a:pPr lvl="1"/>
            <a:r>
              <a:rPr lang="en-US" dirty="0" smtClean="0"/>
              <a:t>perfume</a:t>
            </a:r>
          </a:p>
          <a:p>
            <a:r>
              <a:rPr lang="en-US" b="1" dirty="0" smtClean="0"/>
              <a:t>Effusion</a:t>
            </a:r>
            <a:r>
              <a:rPr lang="en-US" dirty="0" smtClean="0"/>
              <a:t>: a gas escapes through a tiny hole in its container.</a:t>
            </a:r>
          </a:p>
          <a:p>
            <a:r>
              <a:rPr lang="en-US" dirty="0" smtClean="0"/>
              <a:t>Gases of lower molar mass diffuse and effuse faster than gases of higher molar mass.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Graham’s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of effusion of a gas is inversely  proportional to the square root of the gas’s molar mass.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3048000"/>
          <a:ext cx="4019731" cy="1212850"/>
        </p:xfrm>
        <a:graphic>
          <a:graphicData uri="http://schemas.openxmlformats.org/presentationml/2006/ole">
            <p:oleObj spid="_x0000_s17410" name="Equation" r:id="rId3" imgW="14731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Graham’s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rate of effusion of nitrogen gas to helium.</a:t>
            </a:r>
          </a:p>
          <a:p>
            <a:r>
              <a:rPr lang="en-US" dirty="0" smtClean="0"/>
              <a:t>Molar Mass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: 20.8 g/mol</a:t>
            </a:r>
          </a:p>
          <a:p>
            <a:pPr lvl="1"/>
            <a:r>
              <a:rPr lang="en-US" dirty="0" smtClean="0"/>
              <a:t>He: 4.0g/mol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886200" y="2514600"/>
          <a:ext cx="3352800" cy="1011666"/>
        </p:xfrm>
        <a:graphic>
          <a:graphicData uri="http://schemas.openxmlformats.org/presentationml/2006/ole">
            <p:oleObj spid="_x0000_s18434" name="Equation" r:id="rId3" imgW="147312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4267200"/>
          <a:ext cx="5947719" cy="1447800"/>
        </p:xfrm>
        <a:graphic>
          <a:graphicData uri="http://schemas.openxmlformats.org/presentationml/2006/ole">
            <p:oleObj spid="_x0000_s18435" name="Equation" r:id="rId4" imgW="19303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the number of moles of gas</a:t>
            </a:r>
          </a:p>
          <a:p>
            <a:r>
              <a:rPr lang="en-US" dirty="0" smtClean="0"/>
              <a:t>PV = </a:t>
            </a:r>
            <a:r>
              <a:rPr lang="en-US" dirty="0" err="1" smtClean="0"/>
              <a:t>nRT</a:t>
            </a:r>
            <a:endParaRPr lang="en-US" dirty="0" smtClean="0"/>
          </a:p>
          <a:p>
            <a:r>
              <a:rPr lang="en-US" dirty="0" smtClean="0"/>
              <a:t>R : ideal gas constant</a:t>
            </a:r>
          </a:p>
          <a:p>
            <a:r>
              <a:rPr lang="en-US" dirty="0" smtClean="0"/>
              <a:t>R = 8.31 (</a:t>
            </a:r>
            <a:r>
              <a:rPr lang="en-US" dirty="0" err="1" smtClean="0"/>
              <a:t>L·kPa</a:t>
            </a:r>
            <a:r>
              <a:rPr lang="en-US" dirty="0" smtClean="0"/>
              <a:t>)/ (</a:t>
            </a:r>
            <a:r>
              <a:rPr lang="en-US" dirty="0" err="1" smtClean="0"/>
              <a:t>mol·K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Varriables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deep underground cavern contains 2.24 x 10</a:t>
            </a:r>
            <a:r>
              <a:rPr lang="en-US" baseline="30000" dirty="0" smtClean="0"/>
              <a:t>6</a:t>
            </a:r>
            <a:r>
              <a:rPr lang="en-US" dirty="0" smtClean="0"/>
              <a:t>L of methane gas (CH</a:t>
            </a:r>
            <a:r>
              <a:rPr lang="en-US" baseline="-25000" dirty="0" smtClean="0"/>
              <a:t>4</a:t>
            </a:r>
            <a:r>
              <a:rPr lang="en-US" dirty="0" smtClean="0"/>
              <a:t>) at a pressure of 1.50 x 10</a:t>
            </a:r>
            <a:r>
              <a:rPr lang="en-US" baseline="30000" dirty="0" smtClean="0"/>
              <a:t>3</a:t>
            </a:r>
            <a:r>
              <a:rPr lang="en-US" dirty="0" smtClean="0"/>
              <a:t>kPa and a temperature of 315 K.  How many kilograms of CH</a:t>
            </a:r>
            <a:r>
              <a:rPr lang="en-US" baseline="-25000" dirty="0" smtClean="0"/>
              <a:t>4</a:t>
            </a:r>
            <a:r>
              <a:rPr lang="en-US" dirty="0" smtClean="0"/>
              <a:t> does the cavern contain?</a:t>
            </a:r>
          </a:p>
          <a:p>
            <a:r>
              <a:rPr lang="en-US" dirty="0" smtClean="0"/>
              <a:t>P = 1.50 x 10</a:t>
            </a:r>
            <a:r>
              <a:rPr lang="en-US" baseline="30000" dirty="0" smtClean="0"/>
              <a:t>3</a:t>
            </a:r>
            <a:r>
              <a:rPr lang="en-US" dirty="0" smtClean="0"/>
              <a:t>kPa 		</a:t>
            </a:r>
          </a:p>
          <a:p>
            <a:r>
              <a:rPr lang="en-US" dirty="0" smtClean="0"/>
              <a:t>V = 2.24 x 10</a:t>
            </a:r>
            <a:r>
              <a:rPr lang="en-US" baseline="30000" dirty="0" smtClean="0"/>
              <a:t>6</a:t>
            </a:r>
            <a:r>
              <a:rPr lang="en-US" dirty="0" smtClean="0"/>
              <a:t>L 	</a:t>
            </a:r>
          </a:p>
          <a:p>
            <a:r>
              <a:rPr lang="en-US" dirty="0" smtClean="0"/>
              <a:t>T = 315 K</a:t>
            </a:r>
          </a:p>
          <a:p>
            <a:r>
              <a:rPr lang="en-US" dirty="0" smtClean="0"/>
              <a:t>R = 8.31 (</a:t>
            </a:r>
            <a:r>
              <a:rPr lang="en-US" dirty="0" err="1" smtClean="0"/>
              <a:t>L·kPa</a:t>
            </a:r>
            <a:r>
              <a:rPr lang="en-US" dirty="0" smtClean="0"/>
              <a:t>)/(</a:t>
            </a:r>
            <a:r>
              <a:rPr lang="en-US" dirty="0" err="1" smtClean="0"/>
              <a:t>mol·K</a:t>
            </a:r>
            <a:r>
              <a:rPr lang="en-US" dirty="0" smtClean="0"/>
              <a:t>) 	</a:t>
            </a:r>
          </a:p>
          <a:p>
            <a:r>
              <a:rPr lang="en-US" dirty="0" smtClean="0"/>
              <a:t>n = ? moles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= (PV)/(RT)	</a:t>
            </a:r>
          </a:p>
          <a:p>
            <a:r>
              <a:rPr lang="en-US" dirty="0" smtClean="0"/>
              <a:t>n = (1.50 x 10</a:t>
            </a:r>
            <a:r>
              <a:rPr lang="en-US" baseline="30000" dirty="0" smtClean="0"/>
              <a:t>3</a:t>
            </a:r>
            <a:r>
              <a:rPr lang="en-US" sz="1600" dirty="0" smtClean="0"/>
              <a:t>kPa</a:t>
            </a:r>
            <a:r>
              <a:rPr lang="en-US" dirty="0" smtClean="0"/>
              <a:t>  x 2.24 x 10</a:t>
            </a:r>
            <a:r>
              <a:rPr lang="en-US" baseline="30000" dirty="0" smtClean="0"/>
              <a:t>6</a:t>
            </a:r>
            <a:r>
              <a:rPr lang="en-US" sz="1600" dirty="0" smtClean="0"/>
              <a:t>L</a:t>
            </a:r>
            <a:r>
              <a:rPr lang="en-US" dirty="0" smtClean="0"/>
              <a:t> )/ (8.31</a:t>
            </a:r>
            <a:r>
              <a:rPr lang="en-US" sz="1600" dirty="0" smtClean="0"/>
              <a:t>(</a:t>
            </a:r>
            <a:r>
              <a:rPr lang="en-US" sz="1600" dirty="0" err="1" smtClean="0"/>
              <a:t>L·kPa</a:t>
            </a:r>
            <a:r>
              <a:rPr lang="en-US" sz="1600" dirty="0" smtClean="0"/>
              <a:t>)/(</a:t>
            </a:r>
            <a:r>
              <a:rPr lang="en-US" sz="1600" dirty="0" err="1" smtClean="0"/>
              <a:t>mol·K</a:t>
            </a:r>
            <a:r>
              <a:rPr lang="en-US" sz="1600" dirty="0" smtClean="0"/>
              <a:t>)  </a:t>
            </a:r>
            <a:r>
              <a:rPr lang="en-US" dirty="0" smtClean="0"/>
              <a:t>x 315</a:t>
            </a:r>
            <a:r>
              <a:rPr lang="en-US" sz="1600" dirty="0" smtClean="0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n = 1.28 x 10</a:t>
            </a:r>
            <a:r>
              <a:rPr lang="en-US" baseline="30000" dirty="0" smtClean="0"/>
              <a:t>6</a:t>
            </a:r>
            <a:r>
              <a:rPr lang="en-US" dirty="0" smtClean="0"/>
              <a:t> mol CH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But we need grams?   Use molar mass to convert!</a:t>
            </a:r>
          </a:p>
          <a:p>
            <a:r>
              <a:rPr lang="en-US" dirty="0" smtClean="0"/>
              <a:t>1.28 x 10</a:t>
            </a:r>
            <a:r>
              <a:rPr lang="en-US" baseline="30000" dirty="0" smtClean="0"/>
              <a:t>6</a:t>
            </a:r>
            <a:r>
              <a:rPr lang="en-US" dirty="0" smtClean="0"/>
              <a:t> mol CH</a:t>
            </a:r>
            <a:r>
              <a:rPr lang="en-US" baseline="-25000" dirty="0" smtClean="0"/>
              <a:t>4 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2.05 x 10</a:t>
            </a:r>
            <a:r>
              <a:rPr lang="en-US" baseline="30000" dirty="0" smtClean="0"/>
              <a:t>4</a:t>
            </a:r>
            <a:r>
              <a:rPr lang="en-US" dirty="0" smtClean="0"/>
              <a:t> kg CH</a:t>
            </a:r>
            <a:r>
              <a:rPr lang="en-US" baseline="-25000" dirty="0" smtClean="0"/>
              <a:t>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4419600"/>
          <a:ext cx="6019800" cy="943195"/>
        </p:xfrm>
        <a:graphic>
          <a:graphicData uri="http://schemas.openxmlformats.org/presentationml/2006/ole">
            <p:oleObj spid="_x0000_s1026" name="Equation" r:id="rId3" imgW="2755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Ideal Gas vs. Real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dirty="0" smtClean="0"/>
              <a:t>Ideal gas follows the gas laws at all temperatures and pressures.</a:t>
            </a:r>
          </a:p>
          <a:p>
            <a:pPr lvl="1"/>
            <a:r>
              <a:rPr lang="en-US" dirty="0" smtClean="0"/>
              <a:t>Must conform entirely to Kinetic Theory</a:t>
            </a:r>
          </a:p>
          <a:p>
            <a:pPr lvl="1"/>
            <a:r>
              <a:rPr lang="en-US" dirty="0" smtClean="0"/>
              <a:t>Particles could have no volume and no attractions</a:t>
            </a:r>
          </a:p>
          <a:p>
            <a:r>
              <a:rPr lang="en-US" dirty="0" smtClean="0"/>
              <a:t>This is impossible </a:t>
            </a:r>
            <a:r>
              <a:rPr lang="en-US" dirty="0" smtClean="0">
                <a:sym typeface="Wingdings" pitchFamily="2" charset="2"/>
              </a:rPr>
              <a:t> no true ideal gas</a:t>
            </a:r>
          </a:p>
          <a:p>
            <a:r>
              <a:rPr lang="en-US" dirty="0" smtClean="0">
                <a:sym typeface="Wingdings" pitchFamily="2" charset="2"/>
              </a:rPr>
              <a:t>At many temp. and pressure, gas do follow ideal gas behavior</a:t>
            </a:r>
          </a:p>
          <a:p>
            <a:endParaRPr lang="en-US" dirty="0"/>
          </a:p>
        </p:txBody>
      </p:sp>
      <p:pic>
        <p:nvPicPr>
          <p:cNvPr id="5" name="Picture 2" descr="http://www.docbrown.info/page03/3_52states/PVgraph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191000"/>
            <a:ext cx="3886200" cy="2485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Real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dirty="0" smtClean="0"/>
              <a:t>Do have volume and there are attractions between particles</a:t>
            </a:r>
          </a:p>
          <a:p>
            <a:r>
              <a:rPr lang="en-US" dirty="0" smtClean="0"/>
              <a:t>Attractions </a:t>
            </a:r>
            <a:r>
              <a:rPr lang="en-US" dirty="0" smtClean="0">
                <a:sym typeface="Wingdings" pitchFamily="2" charset="2"/>
              </a:rPr>
              <a:t> gases condense or solidify</a:t>
            </a:r>
          </a:p>
          <a:p>
            <a:r>
              <a:rPr lang="en-US" dirty="0" smtClean="0">
                <a:sym typeface="Wingdings" pitchFamily="2" charset="2"/>
              </a:rPr>
              <a:t>Real gases differ the most from ideal at low temperatures and high pressures</a:t>
            </a:r>
            <a:endParaRPr lang="en-US" dirty="0"/>
          </a:p>
        </p:txBody>
      </p:sp>
      <p:pic>
        <p:nvPicPr>
          <p:cNvPr id="5" name="Picture 2" descr="http://www.chem.tamu.edu/class/majors/tutorialnotefiles/IM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9391" y="3962400"/>
            <a:ext cx="5234609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vs. Ideal Gases</a:t>
            </a:r>
            <a:endParaRPr lang="en-US" dirty="0"/>
          </a:p>
        </p:txBody>
      </p:sp>
      <p:pic>
        <p:nvPicPr>
          <p:cNvPr id="4" name="Picture 4" descr="http://www.chem.neu.edu/Courses/1381_2000/Lectures/IMG0008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847257"/>
            <a:ext cx="6324600" cy="4858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Dalton’s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4389120"/>
          </a:xfrm>
        </p:spPr>
        <p:txBody>
          <a:bodyPr/>
          <a:lstStyle/>
          <a:p>
            <a:r>
              <a:rPr lang="en-US" dirty="0" smtClean="0"/>
              <a:t>In a mixture of gases, the total pressure in the sum of the partial pressures</a:t>
            </a:r>
          </a:p>
          <a:p>
            <a:r>
              <a:rPr lang="en-US" dirty="0" err="1" smtClean="0"/>
              <a:t>P</a:t>
            </a:r>
            <a:r>
              <a:rPr lang="en-US" baseline="-25000" dirty="0" err="1" smtClean="0"/>
              <a:t>total</a:t>
            </a:r>
            <a:r>
              <a:rPr lang="en-US" dirty="0" smtClean="0"/>
              <a:t> = P</a:t>
            </a:r>
            <a:r>
              <a:rPr lang="en-US" baseline="-25000" dirty="0" smtClean="0"/>
              <a:t>1</a:t>
            </a:r>
            <a:r>
              <a:rPr lang="en-US" dirty="0" smtClean="0"/>
              <a:t> + P</a:t>
            </a:r>
            <a:r>
              <a:rPr lang="en-US" baseline="-25000" dirty="0" smtClean="0"/>
              <a:t>2</a:t>
            </a:r>
            <a:r>
              <a:rPr lang="en-US" dirty="0" smtClean="0"/>
              <a:t> + P</a:t>
            </a:r>
            <a:r>
              <a:rPr lang="en-US" baseline="-25000" dirty="0" smtClean="0"/>
              <a:t>3</a:t>
            </a:r>
            <a:r>
              <a:rPr lang="en-US" dirty="0" smtClean="0"/>
              <a:t> …+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Example: In a container  you have gas A with a pressure of 100 </a:t>
            </a:r>
            <a:r>
              <a:rPr lang="en-US" dirty="0" err="1" smtClean="0"/>
              <a:t>kPa</a:t>
            </a:r>
            <a:r>
              <a:rPr lang="en-US" dirty="0" smtClean="0"/>
              <a:t>, gas B with a pressure of 250 </a:t>
            </a:r>
            <a:r>
              <a:rPr lang="en-US" dirty="0" err="1" smtClean="0"/>
              <a:t>kPa</a:t>
            </a:r>
            <a:r>
              <a:rPr lang="en-US" dirty="0" smtClean="0"/>
              <a:t>, and gas C with a pressure of 200 </a:t>
            </a:r>
            <a:r>
              <a:rPr lang="en-US" dirty="0" err="1" smtClean="0"/>
              <a:t>kPa</a:t>
            </a:r>
            <a:r>
              <a:rPr lang="en-US" dirty="0" smtClean="0"/>
              <a:t>.  What is the total pressure?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kPa</a:t>
            </a:r>
            <a:r>
              <a:rPr lang="en-US" dirty="0" smtClean="0"/>
              <a:t> + 250 </a:t>
            </a:r>
            <a:r>
              <a:rPr lang="en-US" dirty="0" err="1" smtClean="0"/>
              <a:t>kPa</a:t>
            </a:r>
            <a:r>
              <a:rPr lang="en-US" dirty="0" smtClean="0"/>
              <a:t> </a:t>
            </a:r>
            <a:r>
              <a:rPr lang="en-US" smtClean="0"/>
              <a:t>+ 200 </a:t>
            </a:r>
            <a:r>
              <a:rPr lang="en-US" dirty="0" err="1" smtClean="0"/>
              <a:t>kPa</a:t>
            </a:r>
            <a:r>
              <a:rPr lang="en-US" dirty="0" smtClean="0"/>
              <a:t>  = 550 </a:t>
            </a:r>
            <a:r>
              <a:rPr lang="en-US" dirty="0" err="1" smtClean="0"/>
              <a:t>kPa</a:t>
            </a:r>
            <a:endParaRPr lang="en-US" dirty="0"/>
          </a:p>
        </p:txBody>
      </p:sp>
      <p:pic>
        <p:nvPicPr>
          <p:cNvPr id="19458" name="Picture 2" descr="http://www.cofc.edu/~martine/111LectWeek7_files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571999"/>
            <a:ext cx="3352800" cy="2192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://cwx.prenhall.com/bookbind/pubbooks/hillchem3/medialib/media_portfolio/text_images/CH05/FG05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01000" cy="6163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841</TotalTime>
  <Words>354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Flow</vt:lpstr>
      <vt:lpstr>Equation</vt:lpstr>
      <vt:lpstr>Microsoft Equation 3.0</vt:lpstr>
      <vt:lpstr>Ideal Gas Law</vt:lpstr>
      <vt:lpstr>Ideal Gas Law</vt:lpstr>
      <vt:lpstr>Example Problem</vt:lpstr>
      <vt:lpstr>Problem Continued</vt:lpstr>
      <vt:lpstr>Ideal Gas vs. Real Gas</vt:lpstr>
      <vt:lpstr>Real Gases</vt:lpstr>
      <vt:lpstr>Real vs. Ideal Gases</vt:lpstr>
      <vt:lpstr>Dalton’s Law</vt:lpstr>
      <vt:lpstr>Slide 9</vt:lpstr>
      <vt:lpstr>Graham’s Law</vt:lpstr>
      <vt:lpstr>Graham’s Law</vt:lpstr>
      <vt:lpstr>Graham’s Law Problem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Ideal Gas Law</dc:title>
  <dc:creator>default</dc:creator>
  <cp:lastModifiedBy>default</cp:lastModifiedBy>
  <cp:revision>63</cp:revision>
  <dcterms:created xsi:type="dcterms:W3CDTF">2008-11-04T18:14:04Z</dcterms:created>
  <dcterms:modified xsi:type="dcterms:W3CDTF">2009-04-24T15:41:29Z</dcterms:modified>
</cp:coreProperties>
</file>