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476924-C101-4449-A8C3-56BD5657AE22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504684-0835-4B4C-86DD-D4E4C261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Humans in the Biosphere</a:t>
            </a:r>
            <a:endParaRPr lang="en-US" dirty="0"/>
          </a:p>
        </p:txBody>
      </p:sp>
      <p:pic>
        <p:nvPicPr>
          <p:cNvPr id="9218" name="Picture 2" descr="http://farm1.static.flickr.com/66/218226966_bc77e74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71800"/>
            <a:ext cx="2743200" cy="3657600"/>
          </a:xfrm>
          <a:prstGeom prst="rect">
            <a:avLst/>
          </a:prstGeom>
          <a:noFill/>
        </p:spPr>
      </p:pic>
      <p:pic>
        <p:nvPicPr>
          <p:cNvPr id="9220" name="Picture 4" descr="http://www.duke.edu/web/nicholas/bio217/rsf4%20awc7/caribou_tun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124335" cy="2344288"/>
          </a:xfrm>
          <a:prstGeom prst="rect">
            <a:avLst/>
          </a:prstGeom>
          <a:noFill/>
        </p:spPr>
      </p:pic>
      <p:pic>
        <p:nvPicPr>
          <p:cNvPr id="9222" name="Picture 6" descr="http://www.saharamet.com/desert/photos/deser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694313"/>
            <a:ext cx="2971800" cy="190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variety of all organisms in the biosphere</a:t>
            </a:r>
          </a:p>
          <a:p>
            <a:pPr lvl="1"/>
            <a:r>
              <a:rPr lang="en-US" sz="2400" dirty="0" smtClean="0"/>
              <a:t>provides: foods, industrial products, and medicines</a:t>
            </a:r>
          </a:p>
          <a:p>
            <a:r>
              <a:rPr lang="en-US" sz="2800" dirty="0" smtClean="0"/>
              <a:t>Threats to Biodiversity</a:t>
            </a:r>
          </a:p>
          <a:p>
            <a:pPr lvl="1"/>
            <a:r>
              <a:rPr lang="en-US" sz="2400" dirty="0" smtClean="0"/>
              <a:t>Altering Habitats</a:t>
            </a:r>
          </a:p>
          <a:p>
            <a:pPr lvl="2"/>
            <a:r>
              <a:rPr lang="en-US" dirty="0" smtClean="0"/>
              <a:t>	Habitat Fragmentation – split ecosystems into pieces, leave biological islands</a:t>
            </a:r>
          </a:p>
          <a:p>
            <a:pPr lvl="1"/>
            <a:r>
              <a:rPr lang="en-US" sz="2400" dirty="0" smtClean="0"/>
              <a:t>Hunting Species to Extinction</a:t>
            </a:r>
          </a:p>
          <a:p>
            <a:pPr lvl="2"/>
            <a:r>
              <a:rPr lang="en-US" dirty="0" smtClean="0"/>
              <a:t>	Extinction – species disappears</a:t>
            </a:r>
          </a:p>
          <a:p>
            <a:pPr lvl="2"/>
            <a:r>
              <a:rPr lang="en-US" dirty="0" smtClean="0"/>
              <a:t>	Endangered – species size is extremely low</a:t>
            </a:r>
          </a:p>
          <a:p>
            <a:pPr lvl="1"/>
            <a:r>
              <a:rPr lang="en-US" sz="2400" dirty="0" smtClean="0"/>
              <a:t>Introducing Toxic Compounds</a:t>
            </a:r>
          </a:p>
          <a:p>
            <a:pPr lvl="2"/>
            <a:r>
              <a:rPr lang="en-US" dirty="0" smtClean="0"/>
              <a:t>	Biological Magnification – concentrations of harmful substance increase in organism at higher </a:t>
            </a:r>
            <a:r>
              <a:rPr lang="en-US" dirty="0" err="1" smtClean="0"/>
              <a:t>trophic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	DDT – widely used pesticide</a:t>
            </a:r>
          </a:p>
          <a:p>
            <a:pPr lvl="1"/>
            <a:r>
              <a:rPr lang="en-US" sz="2400" dirty="0" smtClean="0"/>
              <a:t>Introducing Foreign Species to a New Environment</a:t>
            </a:r>
          </a:p>
          <a:p>
            <a:pPr lvl="2"/>
            <a:r>
              <a:rPr lang="en-US" dirty="0" smtClean="0"/>
              <a:t>	Invasive Species – reproduce rapidly because they lack parasites and predators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Conserving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900" dirty="0" smtClean="0"/>
              <a:t>Conservation – wise management of natural resources</a:t>
            </a:r>
          </a:p>
          <a:p>
            <a:pPr lvl="1"/>
            <a:r>
              <a:rPr lang="en-US" dirty="0" smtClean="0"/>
              <a:t>Preservation of wildlife and habitats </a:t>
            </a:r>
          </a:p>
          <a:p>
            <a:pPr lvl="1"/>
            <a:r>
              <a:rPr lang="en-US" dirty="0" smtClean="0"/>
              <a:t>Hot Spots – place where significant numbers of habitats and species are in immediate danger of extinction as a result of human activity</a:t>
            </a:r>
          </a:p>
          <a:p>
            <a:endParaRPr lang="en-US" dirty="0"/>
          </a:p>
        </p:txBody>
      </p:sp>
      <p:pic>
        <p:nvPicPr>
          <p:cNvPr id="1026" name="Picture 2" descr="http://www.tc.umn.edu/~allch001/1815/pestcide/sim/good4-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200400" cy="2447366"/>
          </a:xfrm>
          <a:prstGeom prst="rect">
            <a:avLst/>
          </a:prstGeom>
          <a:noFill/>
        </p:spPr>
      </p:pic>
      <p:pic>
        <p:nvPicPr>
          <p:cNvPr id="1028" name="Picture 4" descr="http://www.tc.umn.edu/~allch001/1815/pestcide/sim/ddt-long-isl-1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3429000" cy="250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Changing Landscape: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i="1" dirty="0" smtClean="0"/>
              <a:t>In </a:t>
            </a:r>
            <a:r>
              <a:rPr lang="en-US" sz="2600" i="1" dirty="0" smtClean="0"/>
              <a:t>the 1700’s, Europeans and Asians settled in Hawaii </a:t>
            </a:r>
            <a:endParaRPr lang="en-US" sz="2600" i="1" dirty="0" smtClean="0"/>
          </a:p>
          <a:p>
            <a:r>
              <a:rPr lang="en-US" sz="2600" i="1" dirty="0" smtClean="0"/>
              <a:t>Farmers</a:t>
            </a:r>
            <a:r>
              <a:rPr lang="en-US" sz="2600" i="1" dirty="0" smtClean="0"/>
              <a:t> </a:t>
            </a:r>
            <a:r>
              <a:rPr lang="en-US" sz="2600" i="1" dirty="0" smtClean="0"/>
              <a:t>cleared </a:t>
            </a:r>
            <a:r>
              <a:rPr lang="en-US" sz="2600" i="1" dirty="0" smtClean="0"/>
              <a:t>vast areas for sugar cane, pineapples </a:t>
            </a:r>
            <a:endParaRPr lang="en-US" sz="2600" i="1" dirty="0" smtClean="0"/>
          </a:p>
          <a:p>
            <a:r>
              <a:rPr lang="en-US" sz="2600" i="1" dirty="0" smtClean="0"/>
              <a:t>used </a:t>
            </a:r>
            <a:r>
              <a:rPr lang="en-US" sz="2600" i="1" dirty="0" smtClean="0"/>
              <a:t>large amounts of water for agriculture </a:t>
            </a:r>
            <a:endParaRPr lang="en-US" sz="2600" i="1" dirty="0" smtClean="0"/>
          </a:p>
          <a:p>
            <a:pPr lvl="1"/>
            <a:r>
              <a:rPr lang="en-US" i="1" dirty="0" smtClean="0"/>
              <a:t>many </a:t>
            </a:r>
            <a:r>
              <a:rPr lang="en-US" i="1" dirty="0" smtClean="0"/>
              <a:t>native birds and fish are now scares </a:t>
            </a:r>
            <a:endParaRPr lang="en-US" i="1" dirty="0" smtClean="0"/>
          </a:p>
          <a:p>
            <a:pPr lvl="1"/>
            <a:r>
              <a:rPr lang="en-US" i="1" dirty="0" smtClean="0"/>
              <a:t>drinking </a:t>
            </a:r>
            <a:r>
              <a:rPr lang="en-US" i="1" dirty="0" smtClean="0"/>
              <a:t>water is depleted </a:t>
            </a:r>
            <a:endParaRPr lang="en-US" i="1" dirty="0" smtClean="0"/>
          </a:p>
          <a:p>
            <a:pPr lvl="1"/>
            <a:r>
              <a:rPr lang="en-US" i="1" dirty="0" smtClean="0"/>
              <a:t>food </a:t>
            </a:r>
            <a:r>
              <a:rPr lang="en-US" i="1" dirty="0" smtClean="0"/>
              <a:t>is now imported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go-travel-blog.com/wp-content/uploads/2009/01/hawa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280" y="3810000"/>
            <a:ext cx="333756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Humans use as much energy and transport almost as much material as all other </a:t>
            </a:r>
            <a:r>
              <a:rPr lang="en-US" sz="2500" dirty="0" err="1" smtClean="0"/>
              <a:t>multicellular</a:t>
            </a:r>
            <a:r>
              <a:rPr lang="en-US" sz="2500" dirty="0" smtClean="0"/>
              <a:t> species combined.</a:t>
            </a:r>
          </a:p>
          <a:p>
            <a:r>
              <a:rPr lang="en-US" sz="2500" dirty="0" smtClean="0"/>
              <a:t>Human are the most important source of environmental change</a:t>
            </a:r>
          </a:p>
          <a:p>
            <a:r>
              <a:rPr lang="en-US" sz="2500" dirty="0" smtClean="0"/>
              <a:t>North America’s Extinct Species: cheetahs, zebras, wooly mammoths, and saber-toothed cats</a:t>
            </a:r>
          </a:p>
          <a:p>
            <a:endParaRPr lang="en-US" dirty="0"/>
          </a:p>
        </p:txBody>
      </p:sp>
      <p:pic>
        <p:nvPicPr>
          <p:cNvPr id="7170" name="Picture 2" descr="http://bluepyramid.org/ia/woolma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0"/>
            <a:ext cx="3208683" cy="2064327"/>
          </a:xfrm>
          <a:prstGeom prst="rect">
            <a:avLst/>
          </a:prstGeom>
          <a:noFill/>
        </p:spPr>
      </p:pic>
      <p:pic>
        <p:nvPicPr>
          <p:cNvPr id="7172" name="Picture 4" descr="http://i.livescience.com/images/ig52_beasts_saber_toothed_tiger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19600"/>
            <a:ext cx="2895600" cy="223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Green Revolution: governments and scientist began a major  effort to increase food production in areas with food shortages</a:t>
            </a:r>
          </a:p>
          <a:p>
            <a:pPr lvl="1"/>
            <a:r>
              <a:rPr lang="en-US" dirty="0" smtClean="0"/>
              <a:t>monoculture and chemical fertilizers</a:t>
            </a:r>
          </a:p>
          <a:p>
            <a:pPr lvl="1"/>
            <a:r>
              <a:rPr lang="en-US" dirty="0" smtClean="0"/>
              <a:t>In the last 50 years, world food production has doubled</a:t>
            </a:r>
          </a:p>
          <a:p>
            <a:pPr lvl="1"/>
            <a:r>
              <a:rPr lang="en-US" dirty="0" smtClean="0"/>
              <a:t>Industry &amp; urban development</a:t>
            </a:r>
          </a:p>
          <a:p>
            <a:pPr lvl="1"/>
            <a:r>
              <a:rPr lang="en-US" dirty="0" smtClean="0"/>
              <a:t>Pollutes the air, water, &amp; soil</a:t>
            </a:r>
          </a:p>
          <a:p>
            <a:endParaRPr lang="en-US" dirty="0"/>
          </a:p>
        </p:txBody>
      </p:sp>
      <p:pic>
        <p:nvPicPr>
          <p:cNvPr id="6146" name="Picture 2" descr="http://www.scientificamerican.com/media/inline/FD6F3117-E7F2-99DF-344D7916906A65CF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468" y="3733800"/>
            <a:ext cx="2830932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and 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Tragedy of the Commons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Classifying </a:t>
            </a:r>
            <a:r>
              <a:rPr lang="en-US" sz="2800" dirty="0" smtClean="0"/>
              <a:t>Resources</a:t>
            </a:r>
          </a:p>
          <a:p>
            <a:pPr lvl="0"/>
            <a:r>
              <a:rPr lang="en-US" sz="2800" dirty="0" smtClean="0"/>
              <a:t>renewable resource – can regenerate or be replenished, but not unlimited </a:t>
            </a:r>
          </a:p>
          <a:p>
            <a:pPr lvl="2"/>
            <a:r>
              <a:rPr lang="en-US" dirty="0" smtClean="0"/>
              <a:t>fresh water, trees </a:t>
            </a:r>
          </a:p>
          <a:p>
            <a:pPr lvl="0"/>
            <a:r>
              <a:rPr lang="en-US" sz="2800" dirty="0" smtClean="0"/>
              <a:t>Nonrenewable resource – cannot be replenished</a:t>
            </a:r>
          </a:p>
          <a:p>
            <a:pPr lvl="1"/>
            <a:r>
              <a:rPr lang="en-US" sz="2300" dirty="0" smtClean="0"/>
              <a:t> fossil fuels, oil</a:t>
            </a:r>
          </a:p>
          <a:p>
            <a:endParaRPr lang="en-US" dirty="0"/>
          </a:p>
        </p:txBody>
      </p:sp>
      <p:pic>
        <p:nvPicPr>
          <p:cNvPr id="5124" name="Picture 4" descr="http://www.gosolarenergyforlife.com/wp-content/uploads/2009/12/burning-fossil-fu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19600"/>
            <a:ext cx="3257550" cy="216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712913"/>
            <a:ext cx="4762500" cy="3533776"/>
          </a:xfrm>
          <a:prstGeom prst="rect">
            <a:avLst/>
          </a:prstGeom>
          <a:noFill/>
        </p:spPr>
      </p:pic>
      <p:pic>
        <p:nvPicPr>
          <p:cNvPr id="22532" name="Picture 4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712913"/>
            <a:ext cx="4762500" cy="3533776"/>
          </a:xfrm>
          <a:prstGeom prst="rect">
            <a:avLst/>
          </a:prstGeom>
          <a:noFill/>
        </p:spPr>
      </p:pic>
      <p:pic>
        <p:nvPicPr>
          <p:cNvPr id="22536" name="Picture 8" descr="http://www.scientificamerican.com/media/inline/are-old-growth-forest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3048000" cy="3048000"/>
          </a:xfrm>
          <a:prstGeom prst="rect">
            <a:avLst/>
          </a:prstGeom>
          <a:noFill/>
        </p:spPr>
      </p:pic>
      <p:pic>
        <p:nvPicPr>
          <p:cNvPr id="22538" name="Picture 10" descr="http://www.image-archeology.com/Chandelier_Tree_Giant_Redwood_PC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3362325" cy="5381625"/>
          </a:xfrm>
          <a:prstGeom prst="rect">
            <a:avLst/>
          </a:prstGeom>
          <a:noFill/>
        </p:spPr>
      </p:pic>
      <p:pic>
        <p:nvPicPr>
          <p:cNvPr id="22540" name="Picture 12" descr="http://www.chemistryland.com/CHM107/AirWeBreathe/Comp/Redwood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352800"/>
            <a:ext cx="4152900" cy="313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method of using natural resources without depleting them and without causing long-term environmental damage</a:t>
            </a:r>
          </a:p>
          <a:p>
            <a:pPr lvl="1"/>
            <a:r>
              <a:rPr lang="en-US" dirty="0" smtClean="0"/>
              <a:t>Insects to control pests</a:t>
            </a:r>
          </a:p>
          <a:p>
            <a:r>
              <a:rPr lang="en-US" sz="2800" dirty="0" smtClean="0"/>
              <a:t>Land Resource – space from communities and raw materials</a:t>
            </a:r>
          </a:p>
          <a:p>
            <a:pPr lvl="1"/>
            <a:r>
              <a:rPr lang="en-US" sz="2300" dirty="0" smtClean="0"/>
              <a:t>soil erosion – wearing away of the surface soil by water and wind</a:t>
            </a:r>
          </a:p>
          <a:p>
            <a:pPr lvl="1"/>
            <a:r>
              <a:rPr lang="en-US" sz="2400" dirty="0" smtClean="0"/>
              <a:t>desertification – productive land being turned into deserts</a:t>
            </a:r>
          </a:p>
          <a:p>
            <a:r>
              <a:rPr lang="en-US" sz="2800" dirty="0" smtClean="0"/>
              <a:t>Forest Resources – remove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produce 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lvl="1"/>
            <a:r>
              <a:rPr lang="en-US" sz="2400" dirty="0" smtClean="0"/>
              <a:t>Deforestation – Loss of Forests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log.lib.umn.edu/healy082/architecture/deforest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885881" cy="3143250"/>
          </a:xfrm>
          <a:prstGeom prst="rect">
            <a:avLst/>
          </a:prstGeom>
          <a:noFill/>
        </p:spPr>
      </p:pic>
      <p:pic>
        <p:nvPicPr>
          <p:cNvPr id="23554" name="Picture 2" descr="http://www.leeroo.com/images/337_desertification_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290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867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Fishery: aquaculture – raising of aquatic animals for human consumption</a:t>
            </a:r>
          </a:p>
          <a:p>
            <a:r>
              <a:rPr lang="en-US" sz="2800" dirty="0" smtClean="0"/>
              <a:t>Air Resource – affects people’s health</a:t>
            </a:r>
          </a:p>
          <a:p>
            <a:pPr lvl="1"/>
            <a:r>
              <a:rPr lang="en-US" sz="2400" dirty="0" smtClean="0"/>
              <a:t>Smog – mixture of chemicals that occurs as a gray-brown haze in the atmosphere</a:t>
            </a:r>
          </a:p>
          <a:p>
            <a:pPr lvl="1"/>
            <a:r>
              <a:rPr lang="en-US" sz="2400" dirty="0" smtClean="0"/>
              <a:t>Pollutant -  harmful material that can enter the biosphere through the land, air or water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3074" name="Picture 2" descr="http://disc.sci.gsfc.nasa.gov/oceancolor/additional/science-focus/locus/images/LA-smo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271" y="4800600"/>
            <a:ext cx="2993572" cy="1676400"/>
          </a:xfrm>
          <a:prstGeom prst="rect">
            <a:avLst/>
          </a:prstGeom>
          <a:noFill/>
        </p:spPr>
      </p:pic>
      <p:pic>
        <p:nvPicPr>
          <p:cNvPr id="3076" name="Picture 4" descr="http://www.aerialarchives.com/stock/img/AHLB4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5061" y="304800"/>
            <a:ext cx="2890339" cy="4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269</TotalTime>
  <Words>348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Humans in the Biosphere</vt:lpstr>
      <vt:lpstr>Changing Landscape:</vt:lpstr>
      <vt:lpstr>Human Activities</vt:lpstr>
      <vt:lpstr>Agriculture</vt:lpstr>
      <vt:lpstr>Renewable and Nonrenewable Resources</vt:lpstr>
      <vt:lpstr>Slide 6</vt:lpstr>
      <vt:lpstr>Sustainable Development</vt:lpstr>
      <vt:lpstr>Slide 8</vt:lpstr>
      <vt:lpstr>Sustainable Development</vt:lpstr>
      <vt:lpstr>Biodiversity</vt:lpstr>
      <vt:lpstr>Conserving Biodiversity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in the Biosphere</dc:title>
  <dc:creator>default</dc:creator>
  <cp:lastModifiedBy>default</cp:lastModifiedBy>
  <cp:revision>21</cp:revision>
  <dcterms:created xsi:type="dcterms:W3CDTF">2009-08-24T14:30:39Z</dcterms:created>
  <dcterms:modified xsi:type="dcterms:W3CDTF">2010-02-15T17:43:53Z</dcterms:modified>
</cp:coreProperties>
</file>