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60" r:id="rId3"/>
    <p:sldId id="261" r:id="rId4"/>
    <p:sldId id="262" r:id="rId5"/>
    <p:sldId id="263" r:id="rId6"/>
    <p:sldId id="275"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927100"/>
            <a:ext cx="8991600" cy="4495800"/>
            <a:chOff x="0" y="584"/>
            <a:chExt cx="5664" cy="2832"/>
          </a:xfrm>
        </p:grpSpPr>
        <p:sp>
          <p:nvSpPr>
            <p:cNvPr id="60419"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en-US" sz="2400">
                <a:latin typeface="Times New Roman" pitchFamily="18" charset="0"/>
              </a:endParaRPr>
            </a:p>
          </p:txBody>
        </p:sp>
        <p:sp>
          <p:nvSpPr>
            <p:cNvPr id="60420"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en-US" sz="2400">
                <a:latin typeface="Times New Roman" pitchFamily="18" charset="0"/>
              </a:endParaRPr>
            </a:p>
          </p:txBody>
        </p:sp>
        <p:sp>
          <p:nvSpPr>
            <p:cNvPr id="60421"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en-US" sz="2400">
                <a:latin typeface="Times New Roman" pitchFamily="18" charset="0"/>
              </a:endParaRPr>
            </a:p>
          </p:txBody>
        </p:sp>
        <p:sp>
          <p:nvSpPr>
            <p:cNvPr id="60422"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n-US"/>
            </a:p>
          </p:txBody>
        </p:sp>
      </p:grpSp>
      <p:sp>
        <p:nvSpPr>
          <p:cNvPr id="60423"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6042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60425" name="Rectangle 9"/>
          <p:cNvSpPr>
            <a:spLocks noGrp="1" noChangeArrowheads="1"/>
          </p:cNvSpPr>
          <p:nvPr>
            <p:ph type="dt" sz="half" idx="2"/>
          </p:nvPr>
        </p:nvSpPr>
        <p:spPr>
          <a:xfrm>
            <a:off x="457200" y="6248400"/>
            <a:ext cx="2133600" cy="471488"/>
          </a:xfrm>
        </p:spPr>
        <p:txBody>
          <a:bodyPr/>
          <a:lstStyle>
            <a:lvl1pPr>
              <a:defRPr/>
            </a:lvl1pPr>
          </a:lstStyle>
          <a:p>
            <a:endParaRPr lang="en-US"/>
          </a:p>
        </p:txBody>
      </p:sp>
      <p:sp>
        <p:nvSpPr>
          <p:cNvPr id="60426" name="Rectangle 10"/>
          <p:cNvSpPr>
            <a:spLocks noGrp="1" noChangeArrowheads="1"/>
          </p:cNvSpPr>
          <p:nvPr>
            <p:ph type="ftr" sz="quarter" idx="3"/>
          </p:nvPr>
        </p:nvSpPr>
        <p:spPr>
          <a:xfrm>
            <a:off x="3124200" y="6253163"/>
            <a:ext cx="2895600" cy="457200"/>
          </a:xfrm>
        </p:spPr>
        <p:txBody>
          <a:bodyPr/>
          <a:lstStyle>
            <a:lvl1pPr>
              <a:defRPr/>
            </a:lvl1pPr>
          </a:lstStyle>
          <a:p>
            <a:endParaRPr lang="en-US"/>
          </a:p>
        </p:txBody>
      </p:sp>
      <p:sp>
        <p:nvSpPr>
          <p:cNvPr id="60427" name="Rectangle 11"/>
          <p:cNvSpPr>
            <a:spLocks noGrp="1" noChangeArrowheads="1"/>
          </p:cNvSpPr>
          <p:nvPr>
            <p:ph type="sldNum" sz="quarter" idx="4"/>
          </p:nvPr>
        </p:nvSpPr>
        <p:spPr>
          <a:xfrm>
            <a:off x="6553200" y="6248400"/>
            <a:ext cx="2133600" cy="471488"/>
          </a:xfrm>
        </p:spPr>
        <p:txBody>
          <a:bodyPr/>
          <a:lstStyle>
            <a:lvl1pPr>
              <a:defRPr/>
            </a:lvl1pPr>
          </a:lstStyle>
          <a:p>
            <a:fld id="{EE2A9F95-1595-4295-B7EA-24FA94C2E6C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F3F789-36CE-4F18-8ACB-926D917DB4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121FC8-E2F7-47D1-A7F8-676A0699B07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79248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3886200"/>
            <a:ext cx="79248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80701A95-B067-4C3A-926B-D2175C15F5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5901A1-AE77-443A-B19E-9B5C28D1DA3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29D299-C20D-4074-BCA2-7132A8A54A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0386A7-76D5-4E4C-BD13-D775561E0D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454B57-4631-4BFF-A41F-0B0758F3A20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AD33105-9CF7-4C71-A54A-BB4A089ED16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BCBA75-7AF2-4642-9788-61C9D13CAB2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67DAE4-E313-4AA6-A481-5957CFB395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BC5D70-1E82-4E80-A361-BADBD80867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152400"/>
            <a:ext cx="8686800" cy="6096000"/>
            <a:chOff x="0" y="96"/>
            <a:chExt cx="5472" cy="3840"/>
          </a:xfrm>
        </p:grpSpPr>
        <p:sp>
          <p:nvSpPr>
            <p:cNvPr id="5939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en-US" sz="2400">
                <a:latin typeface="Times New Roman" pitchFamily="18" charset="0"/>
              </a:endParaRPr>
            </a:p>
          </p:txBody>
        </p:sp>
        <p:sp>
          <p:nvSpPr>
            <p:cNvPr id="5939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en-US" sz="2400">
                <a:latin typeface="Times New Roman" pitchFamily="18" charset="0"/>
              </a:endParaRPr>
            </a:p>
          </p:txBody>
        </p:sp>
        <p:sp>
          <p:nvSpPr>
            <p:cNvPr id="5939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n-US"/>
            </a:p>
          </p:txBody>
        </p:sp>
      </p:grpSp>
      <p:sp>
        <p:nvSpPr>
          <p:cNvPr id="59398"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9399"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4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94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US"/>
          </a:p>
        </p:txBody>
      </p:sp>
      <p:sp>
        <p:nvSpPr>
          <p:cNvPr id="594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380A1D2D-4194-4F68-BBA9-1E9313E73B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cs typeface="Arial" charset="0"/>
        </a:defRPr>
      </a:lvl2pPr>
      <a:lvl3pPr algn="l" rtl="0" fontAlgn="base">
        <a:spcBef>
          <a:spcPct val="0"/>
        </a:spcBef>
        <a:spcAft>
          <a:spcPct val="0"/>
        </a:spcAft>
        <a:defRPr sz="4200">
          <a:solidFill>
            <a:schemeClr val="tx2"/>
          </a:solidFill>
          <a:latin typeface="Arial" charset="0"/>
          <a:cs typeface="Arial" charset="0"/>
        </a:defRPr>
      </a:lvl3pPr>
      <a:lvl4pPr algn="l" rtl="0" fontAlgn="base">
        <a:spcBef>
          <a:spcPct val="0"/>
        </a:spcBef>
        <a:spcAft>
          <a:spcPct val="0"/>
        </a:spcAft>
        <a:defRPr sz="4200">
          <a:solidFill>
            <a:schemeClr val="tx2"/>
          </a:solidFill>
          <a:latin typeface="Arial" charset="0"/>
          <a:cs typeface="Arial" charset="0"/>
        </a:defRPr>
      </a:lvl4pPr>
      <a:lvl5pPr algn="l" rtl="0" fontAlgn="base">
        <a:spcBef>
          <a:spcPct val="0"/>
        </a:spcBef>
        <a:spcAft>
          <a:spcPct val="0"/>
        </a:spcAft>
        <a:defRPr sz="4200">
          <a:solidFill>
            <a:schemeClr val="tx2"/>
          </a:solidFill>
          <a:latin typeface="Arial" charset="0"/>
          <a:cs typeface="Arial" charset="0"/>
        </a:defRPr>
      </a:lvl5pPr>
      <a:lvl6pPr marL="457200" algn="l" rtl="0" fontAlgn="base">
        <a:spcBef>
          <a:spcPct val="0"/>
        </a:spcBef>
        <a:spcAft>
          <a:spcPct val="0"/>
        </a:spcAft>
        <a:defRPr sz="4200">
          <a:solidFill>
            <a:schemeClr val="tx2"/>
          </a:solidFill>
          <a:latin typeface="Arial" charset="0"/>
          <a:cs typeface="Arial" charset="0"/>
        </a:defRPr>
      </a:lvl6pPr>
      <a:lvl7pPr marL="914400" algn="l" rtl="0" fontAlgn="base">
        <a:spcBef>
          <a:spcPct val="0"/>
        </a:spcBef>
        <a:spcAft>
          <a:spcPct val="0"/>
        </a:spcAft>
        <a:defRPr sz="4200">
          <a:solidFill>
            <a:schemeClr val="tx2"/>
          </a:solidFill>
          <a:latin typeface="Arial" charset="0"/>
          <a:cs typeface="Arial" charset="0"/>
        </a:defRPr>
      </a:lvl7pPr>
      <a:lvl8pPr marL="1371600" algn="l" rtl="0" fontAlgn="base">
        <a:spcBef>
          <a:spcPct val="0"/>
        </a:spcBef>
        <a:spcAft>
          <a:spcPct val="0"/>
        </a:spcAft>
        <a:defRPr sz="4200">
          <a:solidFill>
            <a:schemeClr val="tx2"/>
          </a:solidFill>
          <a:latin typeface="Arial" charset="0"/>
          <a:cs typeface="Arial" charset="0"/>
        </a:defRPr>
      </a:lvl8pPr>
      <a:lvl9pPr marL="1828800" algn="l" rtl="0" fontAlgn="base">
        <a:spcBef>
          <a:spcPct val="0"/>
        </a:spcBef>
        <a:spcAft>
          <a:spcPct val="0"/>
        </a:spcAft>
        <a:defRPr sz="42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Check Writing</a:t>
            </a:r>
          </a:p>
        </p:txBody>
      </p:sp>
      <p:sp>
        <p:nvSpPr>
          <p:cNvPr id="2051" name="Rectangle 3"/>
          <p:cNvSpPr>
            <a:spLocks noGrp="1" noChangeArrowheads="1"/>
          </p:cNvSpPr>
          <p:nvPr>
            <p:ph type="subTitle" idx="1"/>
          </p:nvPr>
        </p:nvSpPr>
        <p:spPr/>
        <p:txBody>
          <a:bodyPr/>
          <a:lstStyle/>
          <a:p>
            <a:r>
              <a:rPr lang="en-US"/>
              <a:t>All About Checks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Check Writing</a:t>
            </a:r>
          </a:p>
        </p:txBody>
      </p:sp>
      <p:sp>
        <p:nvSpPr>
          <p:cNvPr id="75779" name="Rectangle 3"/>
          <p:cNvSpPr>
            <a:spLocks noGrp="1" noChangeArrowheads="1"/>
          </p:cNvSpPr>
          <p:nvPr>
            <p:ph type="body" sz="half" idx="1"/>
          </p:nvPr>
        </p:nvSpPr>
        <p:spPr/>
        <p:txBody>
          <a:bodyPr/>
          <a:lstStyle/>
          <a:p>
            <a:r>
              <a:rPr lang="en-US" sz="2800"/>
              <a:t>ACCOUNT NUMBER:  The number used to identify your unique account within the bank.</a:t>
            </a:r>
          </a:p>
        </p:txBody>
      </p:sp>
      <p:pic>
        <p:nvPicPr>
          <p:cNvPr id="75780"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5781" name="Oval 5"/>
          <p:cNvSpPr>
            <a:spLocks noChangeArrowheads="1"/>
          </p:cNvSpPr>
          <p:nvPr/>
        </p:nvSpPr>
        <p:spPr bwMode="auto">
          <a:xfrm>
            <a:off x="2133600" y="5715000"/>
            <a:ext cx="1447800" cy="381000"/>
          </a:xfrm>
          <a:prstGeom prst="ellipse">
            <a:avLst/>
          </a:prstGeom>
          <a:noFill/>
          <a:ln w="2540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Check Writing</a:t>
            </a:r>
          </a:p>
        </p:txBody>
      </p:sp>
      <p:sp>
        <p:nvSpPr>
          <p:cNvPr id="76803" name="Rectangle 3"/>
          <p:cNvSpPr>
            <a:spLocks noGrp="1" noChangeArrowheads="1"/>
          </p:cNvSpPr>
          <p:nvPr>
            <p:ph type="body" sz="half" idx="1"/>
          </p:nvPr>
        </p:nvSpPr>
        <p:spPr/>
        <p:txBody>
          <a:bodyPr/>
          <a:lstStyle/>
          <a:p>
            <a:r>
              <a:rPr lang="en-US" sz="2800"/>
              <a:t>CHECK NUMBER:  The number used to identify a specific check within the sequence of the register.  It usually includes 3 or 4 digits.  </a:t>
            </a:r>
          </a:p>
        </p:txBody>
      </p:sp>
      <p:pic>
        <p:nvPicPr>
          <p:cNvPr id="76804"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6805" name="Oval 5"/>
          <p:cNvSpPr>
            <a:spLocks noChangeArrowheads="1"/>
          </p:cNvSpPr>
          <p:nvPr/>
        </p:nvSpPr>
        <p:spPr bwMode="auto">
          <a:xfrm>
            <a:off x="3429000" y="5715000"/>
            <a:ext cx="609600" cy="381000"/>
          </a:xfrm>
          <a:prstGeom prst="ellipse">
            <a:avLst/>
          </a:prstGeom>
          <a:noFill/>
          <a:ln w="25400">
            <a:solidFill>
              <a:srgbClr val="FF0000"/>
            </a:solidFill>
            <a:round/>
            <a:headEnd/>
            <a:tailEnd/>
          </a:ln>
          <a:effectLst/>
        </p:spPr>
        <p:txBody>
          <a:bodyPr wrap="none" anchor="ctr"/>
          <a:lstStyle/>
          <a:p>
            <a:endParaRPr lang="en-US"/>
          </a:p>
        </p:txBody>
      </p:sp>
      <p:sp>
        <p:nvSpPr>
          <p:cNvPr id="76806" name="Oval 6"/>
          <p:cNvSpPr>
            <a:spLocks noChangeArrowheads="1"/>
          </p:cNvSpPr>
          <p:nvPr/>
        </p:nvSpPr>
        <p:spPr bwMode="auto">
          <a:xfrm>
            <a:off x="6553200" y="3124200"/>
            <a:ext cx="685800" cy="381000"/>
          </a:xfrm>
          <a:prstGeom prst="ellipse">
            <a:avLst/>
          </a:prstGeom>
          <a:noFill/>
          <a:ln w="2540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Check Writing</a:t>
            </a:r>
          </a:p>
        </p:txBody>
      </p:sp>
      <p:sp>
        <p:nvSpPr>
          <p:cNvPr id="77827" name="Rectangle 3"/>
          <p:cNvSpPr>
            <a:spLocks noGrp="1" noChangeArrowheads="1"/>
          </p:cNvSpPr>
          <p:nvPr>
            <p:ph type="body" sz="half" idx="1"/>
          </p:nvPr>
        </p:nvSpPr>
        <p:spPr/>
        <p:txBody>
          <a:bodyPr/>
          <a:lstStyle/>
          <a:p>
            <a:r>
              <a:rPr lang="en-US" sz="2800"/>
              <a:t>TRANSIT NUMBER:  Used to list checks for deposit.</a:t>
            </a:r>
          </a:p>
        </p:txBody>
      </p:sp>
      <p:pic>
        <p:nvPicPr>
          <p:cNvPr id="77828"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7829" name="Oval 5"/>
          <p:cNvSpPr>
            <a:spLocks noChangeArrowheads="1"/>
          </p:cNvSpPr>
          <p:nvPr/>
        </p:nvSpPr>
        <p:spPr bwMode="auto">
          <a:xfrm>
            <a:off x="6553200" y="3352800"/>
            <a:ext cx="838200" cy="304800"/>
          </a:xfrm>
          <a:prstGeom prst="ellipse">
            <a:avLst/>
          </a:prstGeom>
          <a:noFill/>
          <a:ln w="2540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r>
              <a:rPr lang="en-US"/>
              <a:t>Check Writing</a:t>
            </a:r>
          </a:p>
        </p:txBody>
      </p:sp>
      <p:sp>
        <p:nvSpPr>
          <p:cNvPr id="78851" name="Rectangle 3"/>
          <p:cNvSpPr>
            <a:spLocks noGrp="1" noChangeArrowheads="1"/>
          </p:cNvSpPr>
          <p:nvPr>
            <p:ph type="subTitle" idx="1"/>
          </p:nvPr>
        </p:nvSpPr>
        <p:spPr/>
        <p:txBody>
          <a:bodyPr/>
          <a:lstStyle/>
          <a:p>
            <a:r>
              <a:rPr lang="en-US"/>
              <a:t>How to Write Checks:  You should fill out the following 6 items.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Check Writing</a:t>
            </a:r>
          </a:p>
        </p:txBody>
      </p:sp>
      <p:sp>
        <p:nvSpPr>
          <p:cNvPr id="79875" name="Rectangle 3"/>
          <p:cNvSpPr>
            <a:spLocks noGrp="1" noChangeArrowheads="1"/>
          </p:cNvSpPr>
          <p:nvPr>
            <p:ph type="body" sz="half" idx="1"/>
          </p:nvPr>
        </p:nvSpPr>
        <p:spPr/>
        <p:txBody>
          <a:bodyPr/>
          <a:lstStyle/>
          <a:p>
            <a:r>
              <a:rPr lang="en-US" sz="2800"/>
              <a:t>DATE:  Include the month, day and year you are writing the check.</a:t>
            </a:r>
          </a:p>
        </p:txBody>
      </p:sp>
      <p:pic>
        <p:nvPicPr>
          <p:cNvPr id="79876"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9877" name="AutoShape 5"/>
          <p:cNvSpPr>
            <a:spLocks noChangeArrowheads="1"/>
          </p:cNvSpPr>
          <p:nvPr/>
        </p:nvSpPr>
        <p:spPr bwMode="auto">
          <a:xfrm rot="-1354449">
            <a:off x="7848600" y="32766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79878" name="Text Box 6"/>
          <p:cNvSpPr txBox="1">
            <a:spLocks noChangeArrowheads="1"/>
          </p:cNvSpPr>
          <p:nvPr/>
        </p:nvSpPr>
        <p:spPr bwMode="auto">
          <a:xfrm>
            <a:off x="6248400" y="3581400"/>
            <a:ext cx="1600200" cy="366713"/>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09/15        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Check Writing</a:t>
            </a:r>
          </a:p>
        </p:txBody>
      </p:sp>
      <p:sp>
        <p:nvSpPr>
          <p:cNvPr id="80899" name="Rectangle 3"/>
          <p:cNvSpPr>
            <a:spLocks noGrp="1" noChangeArrowheads="1"/>
          </p:cNvSpPr>
          <p:nvPr>
            <p:ph type="body" sz="half" idx="1"/>
          </p:nvPr>
        </p:nvSpPr>
        <p:spPr/>
        <p:txBody>
          <a:bodyPr/>
          <a:lstStyle/>
          <a:p>
            <a:r>
              <a:rPr lang="en-US" sz="2800"/>
              <a:t>PAYEE:  Write the name of the person or business on the line, </a:t>
            </a:r>
            <a:r>
              <a:rPr lang="en-US" sz="2800" i="1"/>
              <a:t>“Pay to the order of.”</a:t>
            </a:r>
          </a:p>
        </p:txBody>
      </p:sp>
      <p:pic>
        <p:nvPicPr>
          <p:cNvPr id="80900"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80901" name="AutoShape 5"/>
          <p:cNvSpPr>
            <a:spLocks noChangeArrowheads="1"/>
          </p:cNvSpPr>
          <p:nvPr/>
        </p:nvSpPr>
        <p:spPr bwMode="auto">
          <a:xfrm rot="-1354449">
            <a:off x="4724400" y="37338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80902" name="Text Box 6"/>
          <p:cNvSpPr txBox="1">
            <a:spLocks noChangeArrowheads="1"/>
          </p:cNvSpPr>
          <p:nvPr/>
        </p:nvSpPr>
        <p:spPr bwMode="auto">
          <a:xfrm>
            <a:off x="6248400" y="3581400"/>
            <a:ext cx="1600200" cy="366713"/>
          </a:xfrm>
          <a:prstGeom prst="rect">
            <a:avLst/>
          </a:prstGeom>
          <a:noFill/>
          <a:ln w="9525">
            <a:noFill/>
            <a:miter lim="800000"/>
            <a:headEnd/>
            <a:tailEnd/>
          </a:ln>
          <a:effectLst/>
        </p:spPr>
        <p:txBody>
          <a:bodyPr>
            <a:spAutoFit/>
          </a:bodyPr>
          <a:lstStyle/>
          <a:p>
            <a:pPr>
              <a:spcBef>
                <a:spcPct val="50000"/>
              </a:spcBef>
            </a:pPr>
            <a:r>
              <a:rPr lang="en-US"/>
              <a:t>09/15        06</a:t>
            </a:r>
          </a:p>
        </p:txBody>
      </p:sp>
      <p:sp>
        <p:nvSpPr>
          <p:cNvPr id="80903" name="Text Box 7"/>
          <p:cNvSpPr txBox="1">
            <a:spLocks noChangeArrowheads="1"/>
          </p:cNvSpPr>
          <p:nvPr/>
        </p:nvSpPr>
        <p:spPr bwMode="auto">
          <a:xfrm>
            <a:off x="2209800" y="4038600"/>
            <a:ext cx="3962400" cy="366713"/>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Athletic Shoe Company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Check Writing</a:t>
            </a:r>
          </a:p>
        </p:txBody>
      </p:sp>
      <p:sp>
        <p:nvSpPr>
          <p:cNvPr id="81923" name="Rectangle 3"/>
          <p:cNvSpPr>
            <a:spLocks noGrp="1" noChangeArrowheads="1"/>
          </p:cNvSpPr>
          <p:nvPr>
            <p:ph type="body" sz="half" idx="1"/>
          </p:nvPr>
        </p:nvSpPr>
        <p:spPr/>
        <p:txBody>
          <a:bodyPr/>
          <a:lstStyle/>
          <a:p>
            <a:r>
              <a:rPr lang="en-US" sz="2800"/>
              <a:t>AMOUNT IN NUMBERS:  Write the amount of the check in numbers.</a:t>
            </a:r>
          </a:p>
        </p:txBody>
      </p:sp>
      <p:pic>
        <p:nvPicPr>
          <p:cNvPr id="81924"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81925" name="AutoShape 5"/>
          <p:cNvSpPr>
            <a:spLocks noChangeArrowheads="1"/>
          </p:cNvSpPr>
          <p:nvPr/>
        </p:nvSpPr>
        <p:spPr bwMode="auto">
          <a:xfrm rot="-1354449">
            <a:off x="7848600" y="37338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81926" name="Text Box 6"/>
          <p:cNvSpPr txBox="1">
            <a:spLocks noChangeArrowheads="1"/>
          </p:cNvSpPr>
          <p:nvPr/>
        </p:nvSpPr>
        <p:spPr bwMode="auto">
          <a:xfrm>
            <a:off x="6248400" y="3581400"/>
            <a:ext cx="1600200" cy="366713"/>
          </a:xfrm>
          <a:prstGeom prst="rect">
            <a:avLst/>
          </a:prstGeom>
          <a:noFill/>
          <a:ln w="9525">
            <a:noFill/>
            <a:miter lim="800000"/>
            <a:headEnd/>
            <a:tailEnd/>
          </a:ln>
          <a:effectLst/>
        </p:spPr>
        <p:txBody>
          <a:bodyPr>
            <a:spAutoFit/>
          </a:bodyPr>
          <a:lstStyle/>
          <a:p>
            <a:pPr>
              <a:spcBef>
                <a:spcPct val="50000"/>
              </a:spcBef>
            </a:pPr>
            <a:r>
              <a:rPr lang="en-US"/>
              <a:t>09/15        06</a:t>
            </a:r>
          </a:p>
        </p:txBody>
      </p:sp>
      <p:sp>
        <p:nvSpPr>
          <p:cNvPr id="81927" name="Text Box 7"/>
          <p:cNvSpPr txBox="1">
            <a:spLocks noChangeArrowheads="1"/>
          </p:cNvSpPr>
          <p:nvPr/>
        </p:nvSpPr>
        <p:spPr bwMode="auto">
          <a:xfrm>
            <a:off x="2209800" y="4038600"/>
            <a:ext cx="3962400" cy="366713"/>
          </a:xfrm>
          <a:prstGeom prst="rect">
            <a:avLst/>
          </a:prstGeom>
          <a:noFill/>
          <a:ln w="9525">
            <a:noFill/>
            <a:miter lim="800000"/>
            <a:headEnd/>
            <a:tailEnd/>
          </a:ln>
          <a:effectLst/>
        </p:spPr>
        <p:txBody>
          <a:bodyPr>
            <a:spAutoFit/>
          </a:bodyPr>
          <a:lstStyle/>
          <a:p>
            <a:pPr>
              <a:spcBef>
                <a:spcPct val="50000"/>
              </a:spcBef>
            </a:pPr>
            <a:r>
              <a:rPr lang="en-US"/>
              <a:t>Athletic Shoe Company</a:t>
            </a:r>
          </a:p>
        </p:txBody>
      </p:sp>
      <p:sp>
        <p:nvSpPr>
          <p:cNvPr id="81928" name="Text Box 8"/>
          <p:cNvSpPr txBox="1">
            <a:spLocks noChangeArrowheads="1"/>
          </p:cNvSpPr>
          <p:nvPr/>
        </p:nvSpPr>
        <p:spPr bwMode="auto">
          <a:xfrm>
            <a:off x="6858000" y="4038600"/>
            <a:ext cx="838200" cy="366713"/>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55.63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Check Writing</a:t>
            </a:r>
          </a:p>
        </p:txBody>
      </p:sp>
      <p:sp>
        <p:nvSpPr>
          <p:cNvPr id="82947" name="Rectangle 3"/>
          <p:cNvSpPr>
            <a:spLocks noGrp="1" noChangeArrowheads="1"/>
          </p:cNvSpPr>
          <p:nvPr>
            <p:ph type="body" sz="half" idx="1"/>
          </p:nvPr>
        </p:nvSpPr>
        <p:spPr/>
        <p:txBody>
          <a:bodyPr/>
          <a:lstStyle/>
          <a:p>
            <a:r>
              <a:rPr lang="en-US" sz="2800"/>
              <a:t>AMOUNT IN WORDS:  Write the amount in words.  Start at the left, write any cents as a fraction, and draw a line in the extra space.</a:t>
            </a:r>
          </a:p>
        </p:txBody>
      </p:sp>
      <p:pic>
        <p:nvPicPr>
          <p:cNvPr id="82948"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82949" name="AutoShape 5"/>
          <p:cNvSpPr>
            <a:spLocks noChangeArrowheads="1"/>
          </p:cNvSpPr>
          <p:nvPr/>
        </p:nvSpPr>
        <p:spPr bwMode="auto">
          <a:xfrm rot="-1354449">
            <a:off x="1219200" y="40386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82950" name="Text Box 6"/>
          <p:cNvSpPr txBox="1">
            <a:spLocks noChangeArrowheads="1"/>
          </p:cNvSpPr>
          <p:nvPr/>
        </p:nvSpPr>
        <p:spPr bwMode="auto">
          <a:xfrm>
            <a:off x="6248400" y="3581400"/>
            <a:ext cx="1600200" cy="366713"/>
          </a:xfrm>
          <a:prstGeom prst="rect">
            <a:avLst/>
          </a:prstGeom>
          <a:noFill/>
          <a:ln w="9525">
            <a:noFill/>
            <a:miter lim="800000"/>
            <a:headEnd/>
            <a:tailEnd/>
          </a:ln>
          <a:effectLst/>
        </p:spPr>
        <p:txBody>
          <a:bodyPr>
            <a:spAutoFit/>
          </a:bodyPr>
          <a:lstStyle/>
          <a:p>
            <a:pPr>
              <a:spcBef>
                <a:spcPct val="50000"/>
              </a:spcBef>
            </a:pPr>
            <a:r>
              <a:rPr lang="en-US"/>
              <a:t>09/15        06</a:t>
            </a:r>
          </a:p>
        </p:txBody>
      </p:sp>
      <p:sp>
        <p:nvSpPr>
          <p:cNvPr id="82951" name="Text Box 7"/>
          <p:cNvSpPr txBox="1">
            <a:spLocks noChangeArrowheads="1"/>
          </p:cNvSpPr>
          <p:nvPr/>
        </p:nvSpPr>
        <p:spPr bwMode="auto">
          <a:xfrm>
            <a:off x="2209800" y="4038600"/>
            <a:ext cx="3962400" cy="366713"/>
          </a:xfrm>
          <a:prstGeom prst="rect">
            <a:avLst/>
          </a:prstGeom>
          <a:noFill/>
          <a:ln w="9525">
            <a:noFill/>
            <a:miter lim="800000"/>
            <a:headEnd/>
            <a:tailEnd/>
          </a:ln>
          <a:effectLst/>
        </p:spPr>
        <p:txBody>
          <a:bodyPr>
            <a:spAutoFit/>
          </a:bodyPr>
          <a:lstStyle/>
          <a:p>
            <a:pPr>
              <a:spcBef>
                <a:spcPct val="50000"/>
              </a:spcBef>
            </a:pPr>
            <a:r>
              <a:rPr lang="en-US"/>
              <a:t>Athletic Shoe Company</a:t>
            </a:r>
          </a:p>
        </p:txBody>
      </p:sp>
      <p:sp>
        <p:nvSpPr>
          <p:cNvPr id="82952" name="Text Box 8"/>
          <p:cNvSpPr txBox="1">
            <a:spLocks noChangeArrowheads="1"/>
          </p:cNvSpPr>
          <p:nvPr/>
        </p:nvSpPr>
        <p:spPr bwMode="auto">
          <a:xfrm>
            <a:off x="6858000" y="4038600"/>
            <a:ext cx="838200" cy="366713"/>
          </a:xfrm>
          <a:prstGeom prst="rect">
            <a:avLst/>
          </a:prstGeom>
          <a:noFill/>
          <a:ln w="9525">
            <a:noFill/>
            <a:miter lim="800000"/>
            <a:headEnd/>
            <a:tailEnd/>
          </a:ln>
          <a:effectLst/>
        </p:spPr>
        <p:txBody>
          <a:bodyPr>
            <a:spAutoFit/>
          </a:bodyPr>
          <a:lstStyle/>
          <a:p>
            <a:pPr>
              <a:spcBef>
                <a:spcPct val="50000"/>
              </a:spcBef>
            </a:pPr>
            <a:r>
              <a:rPr lang="en-US"/>
              <a:t>55.63</a:t>
            </a:r>
          </a:p>
        </p:txBody>
      </p:sp>
      <p:sp>
        <p:nvSpPr>
          <p:cNvPr id="82953" name="Text Box 9"/>
          <p:cNvSpPr txBox="1">
            <a:spLocks noChangeArrowheads="1"/>
          </p:cNvSpPr>
          <p:nvPr/>
        </p:nvSpPr>
        <p:spPr bwMode="auto">
          <a:xfrm>
            <a:off x="1066800" y="4343400"/>
            <a:ext cx="5943600" cy="366713"/>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Fifty-Five and 63/100 ----------------------------------------------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Check Writing</a:t>
            </a:r>
          </a:p>
        </p:txBody>
      </p:sp>
      <p:sp>
        <p:nvSpPr>
          <p:cNvPr id="84995" name="Rectangle 3"/>
          <p:cNvSpPr>
            <a:spLocks noGrp="1" noChangeArrowheads="1"/>
          </p:cNvSpPr>
          <p:nvPr>
            <p:ph type="body" sz="half" idx="1"/>
          </p:nvPr>
        </p:nvSpPr>
        <p:spPr/>
        <p:txBody>
          <a:bodyPr/>
          <a:lstStyle/>
          <a:p>
            <a:r>
              <a:rPr lang="en-US" sz="2800"/>
              <a:t>SIGNATURE:  Sign all checks the way you sign the signature card.</a:t>
            </a:r>
          </a:p>
        </p:txBody>
      </p:sp>
      <p:pic>
        <p:nvPicPr>
          <p:cNvPr id="84996"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84997" name="AutoShape 5"/>
          <p:cNvSpPr>
            <a:spLocks noChangeArrowheads="1"/>
          </p:cNvSpPr>
          <p:nvPr/>
        </p:nvSpPr>
        <p:spPr bwMode="auto">
          <a:xfrm rot="-1354449">
            <a:off x="7467600" y="50292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84998" name="Text Box 6"/>
          <p:cNvSpPr txBox="1">
            <a:spLocks noChangeArrowheads="1"/>
          </p:cNvSpPr>
          <p:nvPr/>
        </p:nvSpPr>
        <p:spPr bwMode="auto">
          <a:xfrm>
            <a:off x="6248400" y="3581400"/>
            <a:ext cx="1600200" cy="366713"/>
          </a:xfrm>
          <a:prstGeom prst="rect">
            <a:avLst/>
          </a:prstGeom>
          <a:noFill/>
          <a:ln w="9525">
            <a:noFill/>
            <a:miter lim="800000"/>
            <a:headEnd/>
            <a:tailEnd/>
          </a:ln>
          <a:effectLst/>
        </p:spPr>
        <p:txBody>
          <a:bodyPr>
            <a:spAutoFit/>
          </a:bodyPr>
          <a:lstStyle/>
          <a:p>
            <a:pPr>
              <a:spcBef>
                <a:spcPct val="50000"/>
              </a:spcBef>
            </a:pPr>
            <a:r>
              <a:rPr lang="en-US"/>
              <a:t>09/15        06</a:t>
            </a:r>
          </a:p>
        </p:txBody>
      </p:sp>
      <p:sp>
        <p:nvSpPr>
          <p:cNvPr id="84999" name="Text Box 7"/>
          <p:cNvSpPr txBox="1">
            <a:spLocks noChangeArrowheads="1"/>
          </p:cNvSpPr>
          <p:nvPr/>
        </p:nvSpPr>
        <p:spPr bwMode="auto">
          <a:xfrm>
            <a:off x="2209800" y="4038600"/>
            <a:ext cx="3962400" cy="366713"/>
          </a:xfrm>
          <a:prstGeom prst="rect">
            <a:avLst/>
          </a:prstGeom>
          <a:noFill/>
          <a:ln w="9525">
            <a:noFill/>
            <a:miter lim="800000"/>
            <a:headEnd/>
            <a:tailEnd/>
          </a:ln>
          <a:effectLst/>
        </p:spPr>
        <p:txBody>
          <a:bodyPr>
            <a:spAutoFit/>
          </a:bodyPr>
          <a:lstStyle/>
          <a:p>
            <a:pPr>
              <a:spcBef>
                <a:spcPct val="50000"/>
              </a:spcBef>
            </a:pPr>
            <a:r>
              <a:rPr lang="en-US"/>
              <a:t>Athletic Shoe Company</a:t>
            </a:r>
          </a:p>
        </p:txBody>
      </p:sp>
      <p:sp>
        <p:nvSpPr>
          <p:cNvPr id="85000" name="Text Box 8"/>
          <p:cNvSpPr txBox="1">
            <a:spLocks noChangeArrowheads="1"/>
          </p:cNvSpPr>
          <p:nvPr/>
        </p:nvSpPr>
        <p:spPr bwMode="auto">
          <a:xfrm>
            <a:off x="6858000" y="4038600"/>
            <a:ext cx="838200" cy="366713"/>
          </a:xfrm>
          <a:prstGeom prst="rect">
            <a:avLst/>
          </a:prstGeom>
          <a:noFill/>
          <a:ln w="9525">
            <a:noFill/>
            <a:miter lim="800000"/>
            <a:headEnd/>
            <a:tailEnd/>
          </a:ln>
          <a:effectLst/>
        </p:spPr>
        <p:txBody>
          <a:bodyPr>
            <a:spAutoFit/>
          </a:bodyPr>
          <a:lstStyle/>
          <a:p>
            <a:pPr>
              <a:spcBef>
                <a:spcPct val="50000"/>
              </a:spcBef>
            </a:pPr>
            <a:r>
              <a:rPr lang="en-US"/>
              <a:t>55.63</a:t>
            </a:r>
          </a:p>
        </p:txBody>
      </p:sp>
      <p:sp>
        <p:nvSpPr>
          <p:cNvPr id="85001" name="Text Box 9"/>
          <p:cNvSpPr txBox="1">
            <a:spLocks noChangeArrowheads="1"/>
          </p:cNvSpPr>
          <p:nvPr/>
        </p:nvSpPr>
        <p:spPr bwMode="auto">
          <a:xfrm>
            <a:off x="1066800" y="4343400"/>
            <a:ext cx="5943600" cy="366713"/>
          </a:xfrm>
          <a:prstGeom prst="rect">
            <a:avLst/>
          </a:prstGeom>
          <a:noFill/>
          <a:ln w="9525">
            <a:noFill/>
            <a:miter lim="800000"/>
            <a:headEnd/>
            <a:tailEnd/>
          </a:ln>
          <a:effectLst/>
        </p:spPr>
        <p:txBody>
          <a:bodyPr>
            <a:spAutoFit/>
          </a:bodyPr>
          <a:lstStyle/>
          <a:p>
            <a:pPr>
              <a:spcBef>
                <a:spcPct val="50000"/>
              </a:spcBef>
            </a:pPr>
            <a:r>
              <a:rPr lang="en-US"/>
              <a:t>Fifty-Five and 63/100 ----------------------------------------------</a:t>
            </a:r>
          </a:p>
        </p:txBody>
      </p:sp>
      <p:sp>
        <p:nvSpPr>
          <p:cNvPr id="85002" name="Text Box 10"/>
          <p:cNvSpPr txBox="1">
            <a:spLocks noChangeArrowheads="1"/>
          </p:cNvSpPr>
          <p:nvPr/>
        </p:nvSpPr>
        <p:spPr bwMode="auto">
          <a:xfrm>
            <a:off x="4648200" y="5410200"/>
            <a:ext cx="3048000" cy="366713"/>
          </a:xfrm>
          <a:prstGeom prst="rect">
            <a:avLst/>
          </a:prstGeom>
          <a:noFill/>
          <a:ln w="9525">
            <a:noFill/>
            <a:miter lim="800000"/>
            <a:headEnd/>
            <a:tailEnd/>
          </a:ln>
          <a:effectLst/>
        </p:spPr>
        <p:txBody>
          <a:bodyPr>
            <a:spAutoFit/>
          </a:bodyPr>
          <a:lstStyle/>
          <a:p>
            <a:pPr>
              <a:spcBef>
                <a:spcPct val="50000"/>
              </a:spcBef>
            </a:pPr>
            <a:r>
              <a:rPr lang="en-US" i="1">
                <a:solidFill>
                  <a:srgbClr val="FF0000"/>
                </a:solidFill>
                <a:latin typeface="Brush Script MT" pitchFamily="66" charset="0"/>
              </a:rPr>
              <a:t>George Washington Doe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Check Writing</a:t>
            </a:r>
          </a:p>
        </p:txBody>
      </p:sp>
      <p:sp>
        <p:nvSpPr>
          <p:cNvPr id="86019" name="Rectangle 3"/>
          <p:cNvSpPr>
            <a:spLocks noGrp="1" noChangeArrowheads="1"/>
          </p:cNvSpPr>
          <p:nvPr>
            <p:ph type="body" sz="half" idx="1"/>
          </p:nvPr>
        </p:nvSpPr>
        <p:spPr/>
        <p:txBody>
          <a:bodyPr/>
          <a:lstStyle/>
          <a:p>
            <a:r>
              <a:rPr lang="en-US" sz="2800"/>
              <a:t>MEMO:  Use the memo area to note the reason for the check.  </a:t>
            </a:r>
          </a:p>
        </p:txBody>
      </p:sp>
      <p:pic>
        <p:nvPicPr>
          <p:cNvPr id="86020"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86021" name="AutoShape 5"/>
          <p:cNvSpPr>
            <a:spLocks noChangeArrowheads="1"/>
          </p:cNvSpPr>
          <p:nvPr/>
        </p:nvSpPr>
        <p:spPr bwMode="auto">
          <a:xfrm rot="-1354449">
            <a:off x="3276600" y="51054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86022" name="Text Box 6"/>
          <p:cNvSpPr txBox="1">
            <a:spLocks noChangeArrowheads="1"/>
          </p:cNvSpPr>
          <p:nvPr/>
        </p:nvSpPr>
        <p:spPr bwMode="auto">
          <a:xfrm>
            <a:off x="6248400" y="3581400"/>
            <a:ext cx="1600200" cy="366713"/>
          </a:xfrm>
          <a:prstGeom prst="rect">
            <a:avLst/>
          </a:prstGeom>
          <a:noFill/>
          <a:ln w="9525">
            <a:noFill/>
            <a:miter lim="800000"/>
            <a:headEnd/>
            <a:tailEnd/>
          </a:ln>
          <a:effectLst/>
        </p:spPr>
        <p:txBody>
          <a:bodyPr>
            <a:spAutoFit/>
          </a:bodyPr>
          <a:lstStyle/>
          <a:p>
            <a:pPr>
              <a:spcBef>
                <a:spcPct val="50000"/>
              </a:spcBef>
            </a:pPr>
            <a:r>
              <a:rPr lang="en-US"/>
              <a:t>09/15        06</a:t>
            </a:r>
          </a:p>
        </p:txBody>
      </p:sp>
      <p:sp>
        <p:nvSpPr>
          <p:cNvPr id="86023" name="Text Box 7"/>
          <p:cNvSpPr txBox="1">
            <a:spLocks noChangeArrowheads="1"/>
          </p:cNvSpPr>
          <p:nvPr/>
        </p:nvSpPr>
        <p:spPr bwMode="auto">
          <a:xfrm>
            <a:off x="2209800" y="4038600"/>
            <a:ext cx="3962400" cy="366713"/>
          </a:xfrm>
          <a:prstGeom prst="rect">
            <a:avLst/>
          </a:prstGeom>
          <a:noFill/>
          <a:ln w="9525">
            <a:noFill/>
            <a:miter lim="800000"/>
            <a:headEnd/>
            <a:tailEnd/>
          </a:ln>
          <a:effectLst/>
        </p:spPr>
        <p:txBody>
          <a:bodyPr>
            <a:spAutoFit/>
          </a:bodyPr>
          <a:lstStyle/>
          <a:p>
            <a:pPr>
              <a:spcBef>
                <a:spcPct val="50000"/>
              </a:spcBef>
            </a:pPr>
            <a:r>
              <a:rPr lang="en-US"/>
              <a:t>Athletic Shoe Company</a:t>
            </a:r>
          </a:p>
        </p:txBody>
      </p:sp>
      <p:sp>
        <p:nvSpPr>
          <p:cNvPr id="86024" name="Text Box 8"/>
          <p:cNvSpPr txBox="1">
            <a:spLocks noChangeArrowheads="1"/>
          </p:cNvSpPr>
          <p:nvPr/>
        </p:nvSpPr>
        <p:spPr bwMode="auto">
          <a:xfrm>
            <a:off x="6858000" y="4038600"/>
            <a:ext cx="838200" cy="366713"/>
          </a:xfrm>
          <a:prstGeom prst="rect">
            <a:avLst/>
          </a:prstGeom>
          <a:noFill/>
          <a:ln w="9525">
            <a:noFill/>
            <a:miter lim="800000"/>
            <a:headEnd/>
            <a:tailEnd/>
          </a:ln>
          <a:effectLst/>
        </p:spPr>
        <p:txBody>
          <a:bodyPr>
            <a:spAutoFit/>
          </a:bodyPr>
          <a:lstStyle/>
          <a:p>
            <a:pPr>
              <a:spcBef>
                <a:spcPct val="50000"/>
              </a:spcBef>
            </a:pPr>
            <a:r>
              <a:rPr lang="en-US"/>
              <a:t>55.63</a:t>
            </a:r>
          </a:p>
        </p:txBody>
      </p:sp>
      <p:sp>
        <p:nvSpPr>
          <p:cNvPr id="86025" name="Text Box 9"/>
          <p:cNvSpPr txBox="1">
            <a:spLocks noChangeArrowheads="1"/>
          </p:cNvSpPr>
          <p:nvPr/>
        </p:nvSpPr>
        <p:spPr bwMode="auto">
          <a:xfrm>
            <a:off x="1066800" y="4343400"/>
            <a:ext cx="5943600" cy="366713"/>
          </a:xfrm>
          <a:prstGeom prst="rect">
            <a:avLst/>
          </a:prstGeom>
          <a:noFill/>
          <a:ln w="9525">
            <a:noFill/>
            <a:miter lim="800000"/>
            <a:headEnd/>
            <a:tailEnd/>
          </a:ln>
          <a:effectLst/>
        </p:spPr>
        <p:txBody>
          <a:bodyPr>
            <a:spAutoFit/>
          </a:bodyPr>
          <a:lstStyle/>
          <a:p>
            <a:pPr>
              <a:spcBef>
                <a:spcPct val="50000"/>
              </a:spcBef>
            </a:pPr>
            <a:r>
              <a:rPr lang="en-US"/>
              <a:t>Fifty-Five and 63/100 ----------------------------------------------</a:t>
            </a:r>
          </a:p>
        </p:txBody>
      </p:sp>
      <p:sp>
        <p:nvSpPr>
          <p:cNvPr id="86026" name="Text Box 10"/>
          <p:cNvSpPr txBox="1">
            <a:spLocks noChangeArrowheads="1"/>
          </p:cNvSpPr>
          <p:nvPr/>
        </p:nvSpPr>
        <p:spPr bwMode="auto">
          <a:xfrm>
            <a:off x="5181600" y="5410200"/>
            <a:ext cx="1981200" cy="366713"/>
          </a:xfrm>
          <a:prstGeom prst="rect">
            <a:avLst/>
          </a:prstGeom>
          <a:noFill/>
          <a:ln w="9525">
            <a:noFill/>
            <a:miter lim="800000"/>
            <a:headEnd/>
            <a:tailEnd/>
          </a:ln>
          <a:effectLst/>
        </p:spPr>
        <p:txBody>
          <a:bodyPr>
            <a:spAutoFit/>
          </a:bodyPr>
          <a:lstStyle/>
          <a:p>
            <a:pPr>
              <a:spcBef>
                <a:spcPct val="50000"/>
              </a:spcBef>
            </a:pPr>
            <a:r>
              <a:rPr lang="en-US" i="1">
                <a:latin typeface="Brush Script MT" pitchFamily="66" charset="0"/>
              </a:rPr>
              <a:t>George</a:t>
            </a:r>
            <a:r>
              <a:rPr lang="en-US" i="1">
                <a:solidFill>
                  <a:srgbClr val="FF0000"/>
                </a:solidFill>
                <a:latin typeface="Brush Script MT" pitchFamily="66" charset="0"/>
              </a:rPr>
              <a:t> </a:t>
            </a:r>
            <a:r>
              <a:rPr lang="en-US" i="1">
                <a:latin typeface="Brush Script MT" pitchFamily="66" charset="0"/>
              </a:rPr>
              <a:t>Washington Doe</a:t>
            </a:r>
          </a:p>
        </p:txBody>
      </p:sp>
      <p:sp>
        <p:nvSpPr>
          <p:cNvPr id="86027" name="Text Box 11"/>
          <p:cNvSpPr txBox="1">
            <a:spLocks noChangeArrowheads="1"/>
          </p:cNvSpPr>
          <p:nvPr/>
        </p:nvSpPr>
        <p:spPr bwMode="auto">
          <a:xfrm>
            <a:off x="1676400" y="5410200"/>
            <a:ext cx="1981200" cy="366713"/>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Running Shoes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Check Writing</a:t>
            </a:r>
          </a:p>
        </p:txBody>
      </p:sp>
      <p:sp>
        <p:nvSpPr>
          <p:cNvPr id="68611" name="Rectangle 3"/>
          <p:cNvSpPr>
            <a:spLocks noGrp="1" noChangeArrowheads="1"/>
          </p:cNvSpPr>
          <p:nvPr>
            <p:ph type="body" sz="half" idx="1"/>
          </p:nvPr>
        </p:nvSpPr>
        <p:spPr/>
        <p:txBody>
          <a:bodyPr/>
          <a:lstStyle/>
          <a:p>
            <a:r>
              <a:rPr lang="en-US" sz="2800"/>
              <a:t>Checks include the following information:</a:t>
            </a:r>
          </a:p>
        </p:txBody>
      </p:sp>
      <p:pic>
        <p:nvPicPr>
          <p:cNvPr id="68612"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Check Writing</a:t>
            </a:r>
          </a:p>
        </p:txBody>
      </p:sp>
      <p:sp>
        <p:nvSpPr>
          <p:cNvPr id="87043" name="Rectangle 3"/>
          <p:cNvSpPr>
            <a:spLocks noGrp="1" noChangeArrowheads="1"/>
          </p:cNvSpPr>
          <p:nvPr>
            <p:ph type="body" sz="half" idx="1"/>
          </p:nvPr>
        </p:nvSpPr>
        <p:spPr/>
        <p:txBody>
          <a:bodyPr/>
          <a:lstStyle/>
          <a:p>
            <a:r>
              <a:rPr lang="en-US" sz="2800"/>
              <a:t>Check Register:  Don’t forget to balance your checkbook by filling out the check register.</a:t>
            </a:r>
          </a:p>
        </p:txBody>
      </p:sp>
      <p:pic>
        <p:nvPicPr>
          <p:cNvPr id="87054" name="Picture 14" descr="Check Register"/>
          <p:cNvPicPr>
            <a:picLocks noChangeAspect="1" noChangeArrowheads="1"/>
          </p:cNvPicPr>
          <p:nvPr/>
        </p:nvPicPr>
        <p:blipFill>
          <a:blip r:embed="rId2" cstate="print"/>
          <a:srcRect/>
          <a:stretch>
            <a:fillRect/>
          </a:stretch>
        </p:blipFill>
        <p:spPr bwMode="auto">
          <a:xfrm>
            <a:off x="1295400" y="2895600"/>
            <a:ext cx="6299200" cy="2971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p:txBody>
          <a:bodyPr/>
          <a:lstStyle/>
          <a:p>
            <a:r>
              <a:rPr lang="en-US"/>
              <a:t>Check Writing</a:t>
            </a:r>
          </a:p>
        </p:txBody>
      </p:sp>
      <p:sp>
        <p:nvSpPr>
          <p:cNvPr id="88067" name="Rectangle 3"/>
          <p:cNvSpPr>
            <a:spLocks noGrp="1" noChangeArrowheads="1"/>
          </p:cNvSpPr>
          <p:nvPr>
            <p:ph type="subTitle" idx="1"/>
          </p:nvPr>
        </p:nvSpPr>
        <p:spPr/>
        <p:txBody>
          <a:bodyPr/>
          <a:lstStyle/>
          <a:p>
            <a:r>
              <a:rPr lang="en-US"/>
              <a:t>12 Rules About Checking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12 Rules About Checking</a:t>
            </a:r>
          </a:p>
        </p:txBody>
      </p:sp>
      <p:sp>
        <p:nvSpPr>
          <p:cNvPr id="89091" name="Rectangle 3"/>
          <p:cNvSpPr>
            <a:spLocks noGrp="1" noChangeArrowheads="1"/>
          </p:cNvSpPr>
          <p:nvPr>
            <p:ph type="body" idx="1"/>
          </p:nvPr>
        </p:nvSpPr>
        <p:spPr/>
        <p:txBody>
          <a:bodyPr/>
          <a:lstStyle/>
          <a:p>
            <a:pPr marL="609600" indent="-609600">
              <a:buClr>
                <a:schemeClr val="tx1"/>
              </a:buClr>
              <a:buFont typeface="Wingdings" pitchFamily="2" charset="2"/>
              <a:buAutoNum type="arabicParenR"/>
            </a:pPr>
            <a:r>
              <a:rPr lang="en-US"/>
              <a:t>Only write checks when you have enough money in your account. </a:t>
            </a:r>
          </a:p>
          <a:p>
            <a:pPr marL="609600" indent="-609600">
              <a:buClr>
                <a:schemeClr val="tx1"/>
              </a:buClr>
              <a:buFont typeface="Wingdings" pitchFamily="2" charset="2"/>
              <a:buAutoNum type="arabicParenR"/>
            </a:pPr>
            <a:r>
              <a:rPr lang="en-US"/>
              <a:t>Write checks legibly. </a:t>
            </a:r>
          </a:p>
          <a:p>
            <a:pPr marL="609600" indent="-609600">
              <a:buClr>
                <a:schemeClr val="tx1"/>
              </a:buClr>
              <a:buFont typeface="Wingdings" pitchFamily="2" charset="2"/>
              <a:buAutoNum type="arabicParenR"/>
            </a:pPr>
            <a:r>
              <a:rPr lang="en-US"/>
              <a:t>Write the check amount as far to the left as possible. </a:t>
            </a:r>
          </a:p>
          <a:p>
            <a:pPr marL="609600" indent="-609600">
              <a:buClr>
                <a:schemeClr val="tx1"/>
              </a:buClr>
              <a:buFont typeface="Wingdings" pitchFamily="2" charset="2"/>
              <a:buAutoNum type="arabicParenR"/>
            </a:pPr>
            <a:r>
              <a:rPr lang="en-US"/>
              <a:t>Always use a </a:t>
            </a:r>
            <a:r>
              <a:rPr lang="en-US" b="1"/>
              <a:t>pen</a:t>
            </a:r>
            <a:r>
              <a:rPr lang="en-US"/>
              <a:t> to write checks.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12 Rules About Checking</a:t>
            </a:r>
          </a:p>
        </p:txBody>
      </p:sp>
      <p:sp>
        <p:nvSpPr>
          <p:cNvPr id="90115" name="Rectangle 3"/>
          <p:cNvSpPr>
            <a:spLocks noGrp="1" noChangeArrowheads="1"/>
          </p:cNvSpPr>
          <p:nvPr>
            <p:ph type="body" idx="1"/>
          </p:nvPr>
        </p:nvSpPr>
        <p:spPr/>
        <p:txBody>
          <a:bodyPr/>
          <a:lstStyle/>
          <a:p>
            <a:pPr marL="609600" indent="-609600">
              <a:buClr>
                <a:schemeClr val="tx1"/>
              </a:buClr>
              <a:buFont typeface="Wingdings" pitchFamily="2" charset="2"/>
              <a:buAutoNum type="arabicParenR" startAt="5"/>
            </a:pPr>
            <a:r>
              <a:rPr lang="en-US"/>
              <a:t>Don’t erase mistakes on a check. </a:t>
            </a:r>
          </a:p>
          <a:p>
            <a:pPr marL="609600" indent="-609600">
              <a:buClr>
                <a:schemeClr val="tx1"/>
              </a:buClr>
              <a:buFont typeface="Wingdings" pitchFamily="2" charset="2"/>
              <a:buAutoNum type="arabicParenR" startAt="5"/>
            </a:pPr>
            <a:r>
              <a:rPr lang="en-US"/>
              <a:t>Don’t sign blank checks. </a:t>
            </a:r>
          </a:p>
          <a:p>
            <a:pPr marL="609600" indent="-609600">
              <a:buClr>
                <a:schemeClr val="tx1"/>
              </a:buClr>
              <a:buFont typeface="Wingdings" pitchFamily="2" charset="2"/>
              <a:buAutoNum type="arabicParenR" startAt="5"/>
            </a:pPr>
            <a:r>
              <a:rPr lang="en-US"/>
              <a:t>Use restrictive endorsements. </a:t>
            </a:r>
          </a:p>
          <a:p>
            <a:pPr marL="609600" indent="-609600">
              <a:buClr>
                <a:schemeClr val="tx1"/>
              </a:buClr>
              <a:buFont typeface="Wingdings" pitchFamily="2" charset="2"/>
              <a:buAutoNum type="arabicParenR" startAt="5"/>
            </a:pPr>
            <a:r>
              <a:rPr lang="en-US"/>
              <a:t>Print the right date on a check.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12 Rules About Checking</a:t>
            </a:r>
          </a:p>
        </p:txBody>
      </p:sp>
      <p:sp>
        <p:nvSpPr>
          <p:cNvPr id="91139" name="Rectangle 3"/>
          <p:cNvSpPr>
            <a:spLocks noGrp="1" noChangeArrowheads="1"/>
          </p:cNvSpPr>
          <p:nvPr>
            <p:ph type="body" idx="1"/>
          </p:nvPr>
        </p:nvSpPr>
        <p:spPr/>
        <p:txBody>
          <a:bodyPr/>
          <a:lstStyle/>
          <a:p>
            <a:pPr marL="609600" indent="-609600">
              <a:buClr>
                <a:schemeClr val="tx1"/>
              </a:buClr>
              <a:buFont typeface="Wingdings" pitchFamily="2" charset="2"/>
              <a:buAutoNum type="arabicParenR" startAt="9"/>
            </a:pPr>
            <a:r>
              <a:rPr lang="en-US"/>
              <a:t>Always keep checks in a safe place. </a:t>
            </a:r>
          </a:p>
          <a:p>
            <a:pPr marL="609600" indent="-609600">
              <a:buClr>
                <a:schemeClr val="tx1"/>
              </a:buClr>
              <a:buFont typeface="Wingdings" pitchFamily="2" charset="2"/>
              <a:buAutoNum type="arabicParenR" startAt="9"/>
            </a:pPr>
            <a:r>
              <a:rPr lang="en-US"/>
              <a:t>Destroy voided or unused checks and deposit slips. </a:t>
            </a:r>
          </a:p>
          <a:p>
            <a:pPr marL="609600" indent="-609600">
              <a:buClr>
                <a:schemeClr val="tx1"/>
              </a:buClr>
              <a:buFont typeface="Wingdings" pitchFamily="2" charset="2"/>
              <a:buAutoNum type="arabicParenR" startAt="9"/>
            </a:pPr>
            <a:r>
              <a:rPr lang="en-US"/>
              <a:t>Record every transaction in the checkbook register. </a:t>
            </a:r>
          </a:p>
          <a:p>
            <a:pPr marL="609600" indent="-609600">
              <a:buClr>
                <a:schemeClr val="tx1"/>
              </a:buClr>
              <a:buFont typeface="Wingdings" pitchFamily="2" charset="2"/>
              <a:buAutoNum type="arabicParenR" startAt="9"/>
            </a:pPr>
            <a:r>
              <a:rPr lang="en-US"/>
              <a:t>Keep a running balance in the checkbook register.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p:txBody>
          <a:bodyPr/>
          <a:lstStyle/>
          <a:p>
            <a:r>
              <a:rPr lang="en-US"/>
              <a:t>Check Writing</a:t>
            </a:r>
          </a:p>
        </p:txBody>
      </p:sp>
      <p:sp>
        <p:nvSpPr>
          <p:cNvPr id="92163" name="Rectangle 3"/>
          <p:cNvSpPr>
            <a:spLocks noGrp="1" noChangeArrowheads="1"/>
          </p:cNvSpPr>
          <p:nvPr>
            <p:ph type="subTitle" idx="1"/>
          </p:nvPr>
        </p:nvSpPr>
        <p:spPr/>
        <p:txBody>
          <a:bodyPr/>
          <a:lstStyle/>
          <a:p>
            <a:r>
              <a:rPr lang="en-US"/>
              <a:t>How to Cash a Check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p:txBody>
          <a:bodyPr/>
          <a:lstStyle/>
          <a:p>
            <a:r>
              <a:rPr lang="en-US" sz="3800"/>
              <a:t>How to Cash a Check</a:t>
            </a:r>
            <a:br>
              <a:rPr lang="en-US" sz="3800"/>
            </a:br>
            <a:endParaRPr lang="en-US" sz="3800"/>
          </a:p>
        </p:txBody>
      </p:sp>
      <p:sp>
        <p:nvSpPr>
          <p:cNvPr id="93189" name="Rectangle 5"/>
          <p:cNvSpPr>
            <a:spLocks noGrp="1" noChangeArrowheads="1"/>
          </p:cNvSpPr>
          <p:nvPr>
            <p:ph type="body" sz="half" idx="1"/>
          </p:nvPr>
        </p:nvSpPr>
        <p:spPr/>
        <p:txBody>
          <a:bodyPr/>
          <a:lstStyle/>
          <a:p>
            <a:r>
              <a:rPr lang="en-US" sz="2800"/>
              <a:t>BLANK ENDORSEMENT: Sign your name the same way it is written on the front of the check.  </a:t>
            </a:r>
          </a:p>
        </p:txBody>
      </p:sp>
      <p:pic>
        <p:nvPicPr>
          <p:cNvPr id="93191" name="Picture 7" descr="Check Back"/>
          <p:cNvPicPr>
            <a:picLocks noGrp="1" noChangeAspect="1" noChangeArrowheads="1"/>
          </p:cNvPicPr>
          <p:nvPr>
            <p:ph sz="half" idx="2"/>
          </p:nvPr>
        </p:nvPicPr>
        <p:blipFill>
          <a:blip r:embed="rId2" cstate="print"/>
          <a:srcRect/>
          <a:stretch>
            <a:fillRect/>
          </a:stretch>
        </p:blipFill>
        <p:spPr>
          <a:xfrm>
            <a:off x="3505200" y="3810000"/>
            <a:ext cx="2087563" cy="2133600"/>
          </a:xfrm>
        </p:spPr>
      </p:pic>
      <p:sp>
        <p:nvSpPr>
          <p:cNvPr id="93192" name="AutoShape 8"/>
          <p:cNvSpPr>
            <a:spLocks noChangeArrowheads="1"/>
          </p:cNvSpPr>
          <p:nvPr/>
        </p:nvSpPr>
        <p:spPr bwMode="auto">
          <a:xfrm rot="-1354449">
            <a:off x="5638800" y="35814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93193" name="Text Box 9"/>
          <p:cNvSpPr txBox="1">
            <a:spLocks noChangeArrowheads="1"/>
          </p:cNvSpPr>
          <p:nvPr/>
        </p:nvSpPr>
        <p:spPr bwMode="auto">
          <a:xfrm>
            <a:off x="3505200" y="3962400"/>
            <a:ext cx="1981200" cy="304800"/>
          </a:xfrm>
          <a:prstGeom prst="rect">
            <a:avLst/>
          </a:prstGeom>
          <a:noFill/>
          <a:ln w="9525">
            <a:noFill/>
            <a:miter lim="800000"/>
            <a:headEnd/>
            <a:tailEnd/>
          </a:ln>
          <a:effectLst/>
        </p:spPr>
        <p:txBody>
          <a:bodyPr>
            <a:spAutoFit/>
          </a:bodyPr>
          <a:lstStyle/>
          <a:p>
            <a:pPr>
              <a:spcBef>
                <a:spcPct val="50000"/>
              </a:spcBef>
            </a:pPr>
            <a:r>
              <a:rPr lang="en-US" sz="1400" i="1">
                <a:solidFill>
                  <a:srgbClr val="FF0000"/>
                </a:solidFill>
                <a:latin typeface="Brush Script MT" pitchFamily="66" charset="0"/>
              </a:rPr>
              <a:t>George W. Doe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3800"/>
              <a:t>How to Cash a Check</a:t>
            </a:r>
            <a:br>
              <a:rPr lang="en-US" sz="3800"/>
            </a:br>
            <a:endParaRPr lang="en-US" sz="3800"/>
          </a:p>
        </p:txBody>
      </p:sp>
      <p:sp>
        <p:nvSpPr>
          <p:cNvPr id="95235" name="Rectangle 3"/>
          <p:cNvSpPr>
            <a:spLocks noGrp="1" noChangeArrowheads="1"/>
          </p:cNvSpPr>
          <p:nvPr>
            <p:ph type="body" sz="half" idx="1"/>
          </p:nvPr>
        </p:nvSpPr>
        <p:spPr/>
        <p:txBody>
          <a:bodyPr/>
          <a:lstStyle/>
          <a:p>
            <a:pPr>
              <a:lnSpc>
                <a:spcPct val="90000"/>
              </a:lnSpc>
            </a:pPr>
            <a:r>
              <a:rPr lang="en-US" sz="2800"/>
              <a:t>SPECIAL ENDORSEMENT: Do this when you want to give someone else the money.  Write “pay to the order of” and that person’s name.  Then sign it.  Now that person is the only one that can cash the check.  </a:t>
            </a:r>
          </a:p>
        </p:txBody>
      </p:sp>
      <p:pic>
        <p:nvPicPr>
          <p:cNvPr id="95236" name="Picture 4" descr="Check Back"/>
          <p:cNvPicPr>
            <a:picLocks noGrp="1" noChangeAspect="1" noChangeArrowheads="1"/>
          </p:cNvPicPr>
          <p:nvPr>
            <p:ph sz="half" idx="2"/>
          </p:nvPr>
        </p:nvPicPr>
        <p:blipFill>
          <a:blip r:embed="rId2" cstate="print"/>
          <a:srcRect/>
          <a:stretch>
            <a:fillRect/>
          </a:stretch>
        </p:blipFill>
        <p:spPr>
          <a:xfrm>
            <a:off x="3505200" y="3810000"/>
            <a:ext cx="2087563" cy="2133600"/>
          </a:xfrm>
        </p:spPr>
      </p:pic>
      <p:sp>
        <p:nvSpPr>
          <p:cNvPr id="95237" name="AutoShape 5"/>
          <p:cNvSpPr>
            <a:spLocks noChangeArrowheads="1"/>
          </p:cNvSpPr>
          <p:nvPr/>
        </p:nvSpPr>
        <p:spPr bwMode="auto">
          <a:xfrm rot="-1354449">
            <a:off x="5638800" y="35814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95238" name="Text Box 6"/>
          <p:cNvSpPr txBox="1">
            <a:spLocks noChangeArrowheads="1"/>
          </p:cNvSpPr>
          <p:nvPr/>
        </p:nvSpPr>
        <p:spPr bwMode="auto">
          <a:xfrm>
            <a:off x="3581400" y="4267200"/>
            <a:ext cx="1905000" cy="304800"/>
          </a:xfrm>
          <a:prstGeom prst="rect">
            <a:avLst/>
          </a:prstGeom>
          <a:noFill/>
          <a:ln w="9525">
            <a:noFill/>
            <a:miter lim="800000"/>
            <a:headEnd/>
            <a:tailEnd/>
          </a:ln>
          <a:effectLst/>
        </p:spPr>
        <p:txBody>
          <a:bodyPr>
            <a:spAutoFit/>
          </a:bodyPr>
          <a:lstStyle/>
          <a:p>
            <a:pPr>
              <a:spcBef>
                <a:spcPct val="50000"/>
              </a:spcBef>
            </a:pPr>
            <a:r>
              <a:rPr lang="en-US" sz="1400" i="1">
                <a:solidFill>
                  <a:srgbClr val="FF0000"/>
                </a:solidFill>
                <a:latin typeface="Brush Script MT" pitchFamily="66" charset="0"/>
              </a:rPr>
              <a:t>William J. Doe</a:t>
            </a:r>
          </a:p>
        </p:txBody>
      </p:sp>
      <p:sp>
        <p:nvSpPr>
          <p:cNvPr id="95239" name="Text Box 7"/>
          <p:cNvSpPr txBox="1">
            <a:spLocks noChangeArrowheads="1"/>
          </p:cNvSpPr>
          <p:nvPr/>
        </p:nvSpPr>
        <p:spPr bwMode="auto">
          <a:xfrm>
            <a:off x="3581400" y="3962400"/>
            <a:ext cx="1981200" cy="304800"/>
          </a:xfrm>
          <a:prstGeom prst="rect">
            <a:avLst/>
          </a:prstGeom>
          <a:noFill/>
          <a:ln w="9525">
            <a:noFill/>
            <a:miter lim="800000"/>
            <a:headEnd/>
            <a:tailEnd/>
          </a:ln>
          <a:effectLst/>
        </p:spPr>
        <p:txBody>
          <a:bodyPr>
            <a:spAutoFit/>
          </a:bodyPr>
          <a:lstStyle/>
          <a:p>
            <a:pPr>
              <a:spcBef>
                <a:spcPct val="50000"/>
              </a:spcBef>
            </a:pPr>
            <a:r>
              <a:rPr lang="en-US" sz="1400" i="1">
                <a:solidFill>
                  <a:srgbClr val="FF0000"/>
                </a:solidFill>
                <a:latin typeface="Brush Script MT" pitchFamily="66" charset="0"/>
              </a:rPr>
              <a:t>Pay to the order of</a:t>
            </a:r>
          </a:p>
        </p:txBody>
      </p:sp>
      <p:sp>
        <p:nvSpPr>
          <p:cNvPr id="95241" name="Text Box 9"/>
          <p:cNvSpPr txBox="1">
            <a:spLocks noChangeArrowheads="1"/>
          </p:cNvSpPr>
          <p:nvPr/>
        </p:nvSpPr>
        <p:spPr bwMode="auto">
          <a:xfrm>
            <a:off x="3581400" y="4648200"/>
            <a:ext cx="1981200" cy="304800"/>
          </a:xfrm>
          <a:prstGeom prst="rect">
            <a:avLst/>
          </a:prstGeom>
          <a:noFill/>
          <a:ln w="9525">
            <a:noFill/>
            <a:miter lim="800000"/>
            <a:headEnd/>
            <a:tailEnd/>
          </a:ln>
          <a:effectLst/>
        </p:spPr>
        <p:txBody>
          <a:bodyPr>
            <a:spAutoFit/>
          </a:bodyPr>
          <a:lstStyle/>
          <a:p>
            <a:pPr>
              <a:spcBef>
                <a:spcPct val="50000"/>
              </a:spcBef>
            </a:pPr>
            <a:r>
              <a:rPr lang="en-US" sz="1400" i="1">
                <a:solidFill>
                  <a:srgbClr val="FF0000"/>
                </a:solidFill>
                <a:latin typeface="Brush Script MT" pitchFamily="66" charset="0"/>
              </a:rPr>
              <a:t>George W. Doe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p:bldP spid="95239" grpId="0"/>
      <p:bldP spid="9524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z="3800"/>
              <a:t>How to Cash a Check</a:t>
            </a:r>
            <a:br>
              <a:rPr lang="en-US" sz="3800"/>
            </a:br>
            <a:endParaRPr lang="en-US" sz="3800"/>
          </a:p>
        </p:txBody>
      </p:sp>
      <p:sp>
        <p:nvSpPr>
          <p:cNvPr id="96259" name="Rectangle 3"/>
          <p:cNvSpPr>
            <a:spLocks noGrp="1" noChangeArrowheads="1"/>
          </p:cNvSpPr>
          <p:nvPr>
            <p:ph type="body" sz="half" idx="1"/>
          </p:nvPr>
        </p:nvSpPr>
        <p:spPr/>
        <p:txBody>
          <a:bodyPr/>
          <a:lstStyle/>
          <a:p>
            <a:pPr>
              <a:lnSpc>
                <a:spcPct val="90000"/>
              </a:lnSpc>
            </a:pPr>
            <a:r>
              <a:rPr lang="en-US" sz="2800"/>
              <a:t>RESTRICTIVE: When you want your check to be very safe, like when you send it by mail to your bank, use this type of endorsement.  Then , it can only be deposited into your account.  </a:t>
            </a:r>
          </a:p>
        </p:txBody>
      </p:sp>
      <p:pic>
        <p:nvPicPr>
          <p:cNvPr id="96260" name="Picture 4" descr="Check Back"/>
          <p:cNvPicPr>
            <a:picLocks noGrp="1" noChangeAspect="1" noChangeArrowheads="1"/>
          </p:cNvPicPr>
          <p:nvPr>
            <p:ph sz="half" idx="2"/>
          </p:nvPr>
        </p:nvPicPr>
        <p:blipFill>
          <a:blip r:embed="rId2" cstate="print"/>
          <a:srcRect/>
          <a:stretch>
            <a:fillRect/>
          </a:stretch>
        </p:blipFill>
        <p:spPr>
          <a:xfrm>
            <a:off x="3505200" y="3810000"/>
            <a:ext cx="2087563" cy="2133600"/>
          </a:xfrm>
        </p:spPr>
      </p:pic>
      <p:sp>
        <p:nvSpPr>
          <p:cNvPr id="96261" name="AutoShape 5"/>
          <p:cNvSpPr>
            <a:spLocks noChangeArrowheads="1"/>
          </p:cNvSpPr>
          <p:nvPr/>
        </p:nvSpPr>
        <p:spPr bwMode="auto">
          <a:xfrm rot="-1354449">
            <a:off x="5638800" y="35814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
        <p:nvSpPr>
          <p:cNvPr id="96262" name="Text Box 6"/>
          <p:cNvSpPr txBox="1">
            <a:spLocks noChangeArrowheads="1"/>
          </p:cNvSpPr>
          <p:nvPr/>
        </p:nvSpPr>
        <p:spPr bwMode="auto">
          <a:xfrm>
            <a:off x="3581400" y="4267200"/>
            <a:ext cx="1905000" cy="304800"/>
          </a:xfrm>
          <a:prstGeom prst="rect">
            <a:avLst/>
          </a:prstGeom>
          <a:noFill/>
          <a:ln w="9525">
            <a:noFill/>
            <a:miter lim="800000"/>
            <a:headEnd/>
            <a:tailEnd/>
          </a:ln>
          <a:effectLst/>
        </p:spPr>
        <p:txBody>
          <a:bodyPr>
            <a:spAutoFit/>
          </a:bodyPr>
          <a:lstStyle/>
          <a:p>
            <a:pPr>
              <a:spcBef>
                <a:spcPct val="50000"/>
              </a:spcBef>
            </a:pPr>
            <a:r>
              <a:rPr lang="en-US" sz="1400" i="1">
                <a:solidFill>
                  <a:srgbClr val="FF0000"/>
                </a:solidFill>
                <a:latin typeface="Brush Script MT" pitchFamily="66" charset="0"/>
              </a:rPr>
              <a:t>George W. Doe</a:t>
            </a:r>
          </a:p>
        </p:txBody>
      </p:sp>
      <p:sp>
        <p:nvSpPr>
          <p:cNvPr id="96263" name="Text Box 7"/>
          <p:cNvSpPr txBox="1">
            <a:spLocks noChangeArrowheads="1"/>
          </p:cNvSpPr>
          <p:nvPr/>
        </p:nvSpPr>
        <p:spPr bwMode="auto">
          <a:xfrm>
            <a:off x="3581400" y="3962400"/>
            <a:ext cx="1981200" cy="304800"/>
          </a:xfrm>
          <a:prstGeom prst="rect">
            <a:avLst/>
          </a:prstGeom>
          <a:noFill/>
          <a:ln w="9525">
            <a:noFill/>
            <a:miter lim="800000"/>
            <a:headEnd/>
            <a:tailEnd/>
          </a:ln>
          <a:effectLst/>
        </p:spPr>
        <p:txBody>
          <a:bodyPr>
            <a:spAutoFit/>
          </a:bodyPr>
          <a:lstStyle/>
          <a:p>
            <a:pPr>
              <a:spcBef>
                <a:spcPct val="50000"/>
              </a:spcBef>
            </a:pPr>
            <a:r>
              <a:rPr lang="en-US" sz="1400" i="1">
                <a:solidFill>
                  <a:srgbClr val="FF0000"/>
                </a:solidFill>
                <a:latin typeface="Brush Script MT" pitchFamily="66" charset="0"/>
              </a:rPr>
              <a:t>For Deposit Only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p:bldP spid="9626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p:txBody>
          <a:bodyPr/>
          <a:lstStyle/>
          <a:p>
            <a:r>
              <a:rPr lang="en-US"/>
              <a:t>Check Writing</a:t>
            </a:r>
          </a:p>
        </p:txBody>
      </p:sp>
      <p:sp>
        <p:nvSpPr>
          <p:cNvPr id="97283" name="Rectangle 3"/>
          <p:cNvSpPr>
            <a:spLocks noGrp="1" noChangeArrowheads="1"/>
          </p:cNvSpPr>
          <p:nvPr>
            <p:ph type="subTitle" idx="1"/>
          </p:nvPr>
        </p:nvSpPr>
        <p:spPr/>
        <p:txBody>
          <a:bodyPr/>
          <a:lstStyle/>
          <a:p>
            <a:r>
              <a:rPr lang="en-US"/>
              <a:t>The 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Check Writing</a:t>
            </a:r>
          </a:p>
        </p:txBody>
      </p:sp>
      <p:sp>
        <p:nvSpPr>
          <p:cNvPr id="69635" name="Rectangle 3"/>
          <p:cNvSpPr>
            <a:spLocks noGrp="1" noChangeArrowheads="1"/>
          </p:cNvSpPr>
          <p:nvPr>
            <p:ph type="body" sz="half" idx="1"/>
          </p:nvPr>
        </p:nvSpPr>
        <p:spPr/>
        <p:txBody>
          <a:bodyPr/>
          <a:lstStyle/>
          <a:p>
            <a:r>
              <a:rPr lang="en-US" sz="2800"/>
              <a:t>DATE:  Include the month, day and year you are writing the check.</a:t>
            </a:r>
          </a:p>
        </p:txBody>
      </p:sp>
      <p:pic>
        <p:nvPicPr>
          <p:cNvPr id="69636"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69637" name="AutoShape 5"/>
          <p:cNvSpPr>
            <a:spLocks noChangeArrowheads="1"/>
          </p:cNvSpPr>
          <p:nvPr/>
        </p:nvSpPr>
        <p:spPr bwMode="auto">
          <a:xfrm rot="-1354449">
            <a:off x="7467600" y="32766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Check Writing</a:t>
            </a:r>
          </a:p>
        </p:txBody>
      </p:sp>
      <p:sp>
        <p:nvSpPr>
          <p:cNvPr id="70659" name="Rectangle 3"/>
          <p:cNvSpPr>
            <a:spLocks noGrp="1" noChangeArrowheads="1"/>
          </p:cNvSpPr>
          <p:nvPr>
            <p:ph type="body" sz="half" idx="1"/>
          </p:nvPr>
        </p:nvSpPr>
        <p:spPr/>
        <p:txBody>
          <a:bodyPr/>
          <a:lstStyle/>
          <a:p>
            <a:r>
              <a:rPr lang="en-US" sz="2800"/>
              <a:t>PAYEE:  Write the name of the person or business on the line, </a:t>
            </a:r>
            <a:r>
              <a:rPr lang="en-US" sz="2800" i="1"/>
              <a:t>“Pay to the order of.”</a:t>
            </a:r>
          </a:p>
        </p:txBody>
      </p:sp>
      <p:pic>
        <p:nvPicPr>
          <p:cNvPr id="70660"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0661" name="AutoShape 5"/>
          <p:cNvSpPr>
            <a:spLocks noChangeArrowheads="1"/>
          </p:cNvSpPr>
          <p:nvPr/>
        </p:nvSpPr>
        <p:spPr bwMode="auto">
          <a:xfrm rot="-1354449">
            <a:off x="2819400" y="38100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Check Writing</a:t>
            </a:r>
          </a:p>
        </p:txBody>
      </p:sp>
      <p:sp>
        <p:nvSpPr>
          <p:cNvPr id="71683" name="Rectangle 3"/>
          <p:cNvSpPr>
            <a:spLocks noGrp="1" noChangeArrowheads="1"/>
          </p:cNvSpPr>
          <p:nvPr>
            <p:ph type="body" sz="half" idx="1"/>
          </p:nvPr>
        </p:nvSpPr>
        <p:spPr/>
        <p:txBody>
          <a:bodyPr/>
          <a:lstStyle/>
          <a:p>
            <a:r>
              <a:rPr lang="en-US" sz="2800"/>
              <a:t>AMOUNT IN NUMBERS:  Write the amount of the check in numbers.  </a:t>
            </a:r>
          </a:p>
        </p:txBody>
      </p:sp>
      <p:pic>
        <p:nvPicPr>
          <p:cNvPr id="71684"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1685" name="AutoShape 5"/>
          <p:cNvSpPr>
            <a:spLocks noChangeArrowheads="1"/>
          </p:cNvSpPr>
          <p:nvPr/>
        </p:nvSpPr>
        <p:spPr bwMode="auto">
          <a:xfrm rot="-1354449">
            <a:off x="7010400" y="38100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Check Writing</a:t>
            </a:r>
          </a:p>
        </p:txBody>
      </p:sp>
      <p:sp>
        <p:nvSpPr>
          <p:cNvPr id="83971" name="Rectangle 3"/>
          <p:cNvSpPr>
            <a:spLocks noGrp="1" noChangeArrowheads="1"/>
          </p:cNvSpPr>
          <p:nvPr>
            <p:ph type="body" sz="half" idx="1"/>
          </p:nvPr>
        </p:nvSpPr>
        <p:spPr/>
        <p:txBody>
          <a:bodyPr/>
          <a:lstStyle/>
          <a:p>
            <a:r>
              <a:rPr lang="en-US" sz="2800"/>
              <a:t>AMOUNT IN WORDS:  Write the amount of the check in words.  </a:t>
            </a:r>
          </a:p>
        </p:txBody>
      </p:sp>
      <p:pic>
        <p:nvPicPr>
          <p:cNvPr id="83972"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83973" name="AutoShape 5"/>
          <p:cNvSpPr>
            <a:spLocks noChangeArrowheads="1"/>
          </p:cNvSpPr>
          <p:nvPr/>
        </p:nvSpPr>
        <p:spPr bwMode="auto">
          <a:xfrm rot="-1354449">
            <a:off x="2057400" y="41148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Check Writing</a:t>
            </a:r>
          </a:p>
        </p:txBody>
      </p:sp>
      <p:sp>
        <p:nvSpPr>
          <p:cNvPr id="72707" name="Rectangle 3"/>
          <p:cNvSpPr>
            <a:spLocks noGrp="1" noChangeArrowheads="1"/>
          </p:cNvSpPr>
          <p:nvPr>
            <p:ph type="body" sz="half" idx="1"/>
          </p:nvPr>
        </p:nvSpPr>
        <p:spPr/>
        <p:txBody>
          <a:bodyPr/>
          <a:lstStyle/>
          <a:p>
            <a:r>
              <a:rPr lang="en-US" sz="2800"/>
              <a:t>SIGNATURE:  Sign all checks the way you sign the signature card.  </a:t>
            </a:r>
          </a:p>
        </p:txBody>
      </p:sp>
      <p:pic>
        <p:nvPicPr>
          <p:cNvPr id="72708"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2709" name="AutoShape 5"/>
          <p:cNvSpPr>
            <a:spLocks noChangeArrowheads="1"/>
          </p:cNvSpPr>
          <p:nvPr/>
        </p:nvSpPr>
        <p:spPr bwMode="auto">
          <a:xfrm rot="-1354449">
            <a:off x="6172200" y="52578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Check Writing</a:t>
            </a:r>
          </a:p>
        </p:txBody>
      </p:sp>
      <p:sp>
        <p:nvSpPr>
          <p:cNvPr id="73731" name="Rectangle 3"/>
          <p:cNvSpPr>
            <a:spLocks noGrp="1" noChangeArrowheads="1"/>
          </p:cNvSpPr>
          <p:nvPr>
            <p:ph type="body" sz="half" idx="1"/>
          </p:nvPr>
        </p:nvSpPr>
        <p:spPr/>
        <p:txBody>
          <a:bodyPr/>
          <a:lstStyle/>
          <a:p>
            <a:r>
              <a:rPr lang="en-US" sz="2800"/>
              <a:t>MEMO:  Use the memo area to note the reason for the check.  </a:t>
            </a:r>
          </a:p>
        </p:txBody>
      </p:sp>
      <p:pic>
        <p:nvPicPr>
          <p:cNvPr id="73732"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3733" name="AutoShape 5"/>
          <p:cNvSpPr>
            <a:spLocks noChangeArrowheads="1"/>
          </p:cNvSpPr>
          <p:nvPr/>
        </p:nvSpPr>
        <p:spPr bwMode="auto">
          <a:xfrm rot="-1354449">
            <a:off x="2667000" y="5181600"/>
            <a:ext cx="1066800" cy="304800"/>
          </a:xfrm>
          <a:prstGeom prst="leftArrow">
            <a:avLst>
              <a:gd name="adj1" fmla="val 50000"/>
              <a:gd name="adj2" fmla="val 87500"/>
            </a:avLst>
          </a:prstGeom>
          <a:solidFill>
            <a:srgbClr val="FF0000"/>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Check Writing</a:t>
            </a:r>
          </a:p>
        </p:txBody>
      </p:sp>
      <p:sp>
        <p:nvSpPr>
          <p:cNvPr id="74755" name="Rectangle 3"/>
          <p:cNvSpPr>
            <a:spLocks noGrp="1" noChangeArrowheads="1"/>
          </p:cNvSpPr>
          <p:nvPr>
            <p:ph type="body" sz="half" idx="1"/>
          </p:nvPr>
        </p:nvSpPr>
        <p:spPr/>
        <p:txBody>
          <a:bodyPr/>
          <a:lstStyle/>
          <a:p>
            <a:r>
              <a:rPr lang="en-US" sz="2800"/>
              <a:t>ROUTING NUMBERS:  The nine-digit string of numbers used to identify your bank to process the transaction  </a:t>
            </a:r>
          </a:p>
        </p:txBody>
      </p:sp>
      <p:pic>
        <p:nvPicPr>
          <p:cNvPr id="74756" name="Picture 4" descr="Write a Check 4"/>
          <p:cNvPicPr>
            <a:picLocks noGrp="1" noChangeAspect="1" noChangeArrowheads="1"/>
          </p:cNvPicPr>
          <p:nvPr>
            <p:ph sz="half" idx="2"/>
          </p:nvPr>
        </p:nvPicPr>
        <p:blipFill>
          <a:blip r:embed="rId2" cstate="print"/>
          <a:srcRect/>
          <a:stretch>
            <a:fillRect/>
          </a:stretch>
        </p:blipFill>
        <p:spPr>
          <a:xfrm>
            <a:off x="914400" y="3048000"/>
            <a:ext cx="7162800" cy="3055938"/>
          </a:xfrm>
        </p:spPr>
      </p:pic>
      <p:sp>
        <p:nvSpPr>
          <p:cNvPr id="74759" name="Oval 7"/>
          <p:cNvSpPr>
            <a:spLocks noChangeArrowheads="1"/>
          </p:cNvSpPr>
          <p:nvPr/>
        </p:nvSpPr>
        <p:spPr bwMode="auto">
          <a:xfrm>
            <a:off x="914400" y="5715000"/>
            <a:ext cx="1447800" cy="381000"/>
          </a:xfrm>
          <a:prstGeom prst="ellipse">
            <a:avLst/>
          </a:prstGeom>
          <a:noFill/>
          <a:ln w="2540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Radial</Template>
  <TotalTime>221</TotalTime>
  <Words>660</Words>
  <Application>Microsoft Office PowerPoint</Application>
  <PresentationFormat>On-screen Show (4:3)</PresentationFormat>
  <Paragraphs>94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Times New Roman</vt:lpstr>
      <vt:lpstr>Wingdings</vt:lpstr>
      <vt:lpstr>Arial Black</vt:lpstr>
      <vt:lpstr>Brush Script MT</vt:lpstr>
      <vt:lpstr>Radial</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Check Writing</vt:lpstr>
      <vt:lpstr>12 Rules About Checking</vt:lpstr>
      <vt:lpstr>12 Rules About Checking</vt:lpstr>
      <vt:lpstr>12 Rules About Checking</vt:lpstr>
      <vt:lpstr>Check Writing</vt:lpstr>
      <vt:lpstr>How to Cash a Check </vt:lpstr>
      <vt:lpstr>How to Cash a Check </vt:lpstr>
      <vt:lpstr>How to Cash a Check </vt:lpstr>
      <vt:lpstr>Check Writing</vt:lpstr>
    </vt:vector>
  </TitlesOfParts>
  <Company>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 Writing</dc:title>
  <dc:creator>Fabrikam</dc:creator>
  <cp:lastModifiedBy>SCS</cp:lastModifiedBy>
  <cp:revision>19</cp:revision>
  <dcterms:created xsi:type="dcterms:W3CDTF">2006-09-15T14:20:31Z</dcterms:created>
  <dcterms:modified xsi:type="dcterms:W3CDTF">2013-01-03T16:07:32Z</dcterms:modified>
</cp:coreProperties>
</file>