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47" autoAdjust="0"/>
    <p:restoredTop sz="94646" autoAdjust="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3512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85854-C90A-4C91-9892-FD25FEB5D5DC}" type="datetimeFigureOut">
              <a:rPr lang="en-US" smtClean="0"/>
              <a:pPr/>
              <a:t>12/2/2008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5259C-EFA0-4DBD-8F93-CFFEF44430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85854-C90A-4C91-9892-FD25FEB5D5DC}" type="datetimeFigureOut">
              <a:rPr lang="en-US" smtClean="0"/>
              <a:pPr/>
              <a:t>12/2/2008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5259C-EFA0-4DBD-8F93-CFFEF44430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85854-C90A-4C91-9892-FD25FEB5D5DC}" type="datetimeFigureOut">
              <a:rPr lang="en-US" smtClean="0"/>
              <a:pPr/>
              <a:t>12/2/2008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5259C-EFA0-4DBD-8F93-CFFEF44430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85854-C90A-4C91-9892-FD25FEB5D5DC}" type="datetimeFigureOut">
              <a:rPr lang="en-US" smtClean="0"/>
              <a:pPr/>
              <a:t>12/2/2008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5259C-EFA0-4DBD-8F93-CFFEF44430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85854-C90A-4C91-9892-FD25FEB5D5DC}" type="datetimeFigureOut">
              <a:rPr lang="en-US" smtClean="0"/>
              <a:pPr/>
              <a:t>12/2/2008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5259C-EFA0-4DBD-8F93-CFFEF44430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85854-C90A-4C91-9892-FD25FEB5D5DC}" type="datetimeFigureOut">
              <a:rPr lang="en-US" smtClean="0"/>
              <a:pPr/>
              <a:t>12/2/2008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5259C-EFA0-4DBD-8F93-CFFEF44430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85854-C90A-4C91-9892-FD25FEB5D5DC}" type="datetimeFigureOut">
              <a:rPr lang="en-US" smtClean="0"/>
              <a:pPr/>
              <a:t>12/2/2008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5259C-EFA0-4DBD-8F93-CFFEF44430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85854-C90A-4C91-9892-FD25FEB5D5DC}" type="datetimeFigureOut">
              <a:rPr lang="en-US" smtClean="0"/>
              <a:pPr/>
              <a:t>12/2/2008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5259C-EFA0-4DBD-8F93-CFFEF44430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85854-C90A-4C91-9892-FD25FEB5D5DC}" type="datetimeFigureOut">
              <a:rPr lang="en-US" smtClean="0"/>
              <a:pPr/>
              <a:t>12/2/2008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5259C-EFA0-4DBD-8F93-CFFEF44430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85854-C90A-4C91-9892-FD25FEB5D5DC}" type="datetimeFigureOut">
              <a:rPr lang="en-US" smtClean="0"/>
              <a:pPr/>
              <a:t>12/2/2008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5259C-EFA0-4DBD-8F93-CFFEF44430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85854-C90A-4C91-9892-FD25FEB5D5DC}" type="datetimeFigureOut">
              <a:rPr lang="en-US" smtClean="0"/>
              <a:pPr/>
              <a:t>12/2/2008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A65259C-EFA0-4DBD-8F93-CFFEF44430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9285854-C90A-4C91-9892-FD25FEB5D5DC}" type="datetimeFigureOut">
              <a:rPr lang="en-US" smtClean="0"/>
              <a:pPr/>
              <a:t>12/2/2008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A65259C-EFA0-4DBD-8F93-CFFEF444303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0"/>
            <a:ext cx="7851648" cy="1828800"/>
          </a:xfrm>
        </p:spPr>
        <p:txBody>
          <a:bodyPr>
            <a:normAutofit fontScale="90000"/>
          </a:bodyPr>
          <a:lstStyle/>
          <a:p>
            <a:r>
              <a:rPr smtClean="0"/>
              <a:t>Heat in Changes of State  and Calculating Heat of Reaction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Heat of 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latin typeface="Times New Roman"/>
                <a:cs typeface="Times New Roman"/>
              </a:rPr>
              <a:t>Δ</a:t>
            </a:r>
            <a:r>
              <a:rPr lang="en-US" dirty="0" smtClean="0">
                <a:latin typeface="Times New Roman"/>
                <a:cs typeface="Times New Roman"/>
              </a:rPr>
              <a:t>H</a:t>
            </a:r>
            <a:r>
              <a:rPr lang="en-US" baseline="-25000" dirty="0" smtClean="0">
                <a:latin typeface="Times New Roman"/>
                <a:cs typeface="Times New Roman"/>
              </a:rPr>
              <a:t>f</a:t>
            </a:r>
            <a:r>
              <a:rPr lang="en-US" dirty="0" smtClean="0">
                <a:latin typeface="Times New Roman"/>
                <a:cs typeface="Times New Roman"/>
              </a:rPr>
              <a:t>º: change in enthalpy with the formation of one mole of a compound from its elements with all substances in their standard states at 25ºC. </a:t>
            </a:r>
          </a:p>
          <a:p>
            <a:endParaRPr lang="en-US" dirty="0" smtClean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The </a:t>
            </a:r>
            <a:r>
              <a:rPr lang="el-GR" dirty="0" smtClean="0">
                <a:latin typeface="Times New Roman"/>
                <a:cs typeface="Times New Roman"/>
              </a:rPr>
              <a:t>Δ</a:t>
            </a:r>
            <a:r>
              <a:rPr lang="en-US" dirty="0" smtClean="0">
                <a:latin typeface="Times New Roman"/>
                <a:cs typeface="Times New Roman"/>
              </a:rPr>
              <a:t>H</a:t>
            </a:r>
            <a:r>
              <a:rPr lang="en-US" baseline="-25000" dirty="0" smtClean="0">
                <a:latin typeface="Times New Roman"/>
                <a:cs typeface="Times New Roman"/>
              </a:rPr>
              <a:t>f</a:t>
            </a:r>
            <a:r>
              <a:rPr lang="en-US" dirty="0" smtClean="0">
                <a:latin typeface="Times New Roman"/>
                <a:cs typeface="Times New Roman"/>
              </a:rPr>
              <a:t>º of free elements is set at zero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Diatomic (H</a:t>
            </a:r>
            <a:r>
              <a:rPr lang="en-US" baseline="-25000" dirty="0" smtClean="0">
                <a:latin typeface="Times New Roman"/>
                <a:cs typeface="Times New Roman"/>
              </a:rPr>
              <a:t>2</a:t>
            </a:r>
            <a:r>
              <a:rPr lang="en-US" dirty="0" smtClean="0">
                <a:latin typeface="Times New Roman"/>
                <a:cs typeface="Times New Roman"/>
              </a:rPr>
              <a:t>,Cl</a:t>
            </a:r>
            <a:r>
              <a:rPr lang="en-US" baseline="-25000" dirty="0" smtClean="0">
                <a:latin typeface="Times New Roman"/>
                <a:cs typeface="Times New Roman"/>
              </a:rPr>
              <a:t>2</a:t>
            </a:r>
            <a:r>
              <a:rPr lang="en-US" dirty="0" smtClean="0">
                <a:latin typeface="Times New Roman"/>
                <a:cs typeface="Times New Roman"/>
              </a:rPr>
              <a:t>) and C(s, graphite)</a:t>
            </a:r>
          </a:p>
          <a:p>
            <a:endParaRPr lang="en-US" dirty="0" smtClean="0">
              <a:latin typeface="Times New Roman"/>
              <a:cs typeface="Times New Roman"/>
            </a:endParaRPr>
          </a:p>
          <a:p>
            <a:r>
              <a:rPr lang="el-GR" dirty="0" smtClean="0">
                <a:latin typeface="Times New Roman"/>
                <a:cs typeface="Times New Roman"/>
              </a:rPr>
              <a:t>Δ</a:t>
            </a:r>
            <a:r>
              <a:rPr lang="en-US" dirty="0" smtClean="0">
                <a:latin typeface="Times New Roman"/>
                <a:cs typeface="Times New Roman"/>
              </a:rPr>
              <a:t>Hº</a:t>
            </a:r>
            <a:r>
              <a:rPr lang="el-GR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= </a:t>
            </a:r>
            <a:r>
              <a:rPr lang="el-GR" dirty="0" smtClean="0">
                <a:latin typeface="Times New Roman"/>
                <a:cs typeface="Times New Roman"/>
              </a:rPr>
              <a:t>Δ</a:t>
            </a:r>
            <a:r>
              <a:rPr lang="en-US" dirty="0" smtClean="0">
                <a:latin typeface="Times New Roman"/>
                <a:cs typeface="Times New Roman"/>
              </a:rPr>
              <a:t>H</a:t>
            </a:r>
            <a:r>
              <a:rPr lang="en-US" baseline="-25000" dirty="0" smtClean="0">
                <a:latin typeface="Times New Roman"/>
                <a:cs typeface="Times New Roman"/>
              </a:rPr>
              <a:t>f</a:t>
            </a:r>
            <a:r>
              <a:rPr lang="en-US" dirty="0" smtClean="0">
                <a:latin typeface="Times New Roman"/>
                <a:cs typeface="Times New Roman"/>
              </a:rPr>
              <a:t>º(products) - </a:t>
            </a:r>
            <a:r>
              <a:rPr lang="el-GR" dirty="0" smtClean="0">
                <a:latin typeface="Times New Roman"/>
                <a:cs typeface="Times New Roman"/>
              </a:rPr>
              <a:t>Δ</a:t>
            </a:r>
            <a:r>
              <a:rPr lang="en-US" dirty="0" smtClean="0">
                <a:latin typeface="Times New Roman"/>
                <a:cs typeface="Times New Roman"/>
              </a:rPr>
              <a:t>H</a:t>
            </a:r>
            <a:r>
              <a:rPr lang="en-US" baseline="-25000" dirty="0" smtClean="0">
                <a:latin typeface="Times New Roman"/>
                <a:cs typeface="Times New Roman"/>
              </a:rPr>
              <a:t>f</a:t>
            </a:r>
            <a:r>
              <a:rPr lang="en-US" dirty="0" smtClean="0">
                <a:latin typeface="Times New Roman"/>
                <a:cs typeface="Times New Roman"/>
              </a:rPr>
              <a:t>º(reactants)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04088"/>
            <a:ext cx="8763000" cy="1143000"/>
          </a:xfrm>
        </p:spPr>
        <p:txBody>
          <a:bodyPr>
            <a:noAutofit/>
          </a:bodyPr>
          <a:lstStyle/>
          <a:p>
            <a:r>
              <a:rPr lang="en-US" sz="3300" dirty="0" smtClean="0"/>
              <a:t>What is the standard heat of reaction(</a:t>
            </a:r>
            <a:r>
              <a:rPr lang="el-GR" sz="3300" dirty="0" smtClean="0">
                <a:latin typeface="Times New Roman"/>
                <a:cs typeface="Times New Roman"/>
              </a:rPr>
              <a:t>Δ</a:t>
            </a:r>
            <a:r>
              <a:rPr lang="en-US" sz="3300" dirty="0" smtClean="0">
                <a:latin typeface="Times New Roman"/>
                <a:cs typeface="Times New Roman"/>
              </a:rPr>
              <a:t>Hº) for the reaction of CO(g) with O</a:t>
            </a:r>
            <a:r>
              <a:rPr lang="en-US" sz="3300" baseline="-25000" dirty="0" smtClean="0">
                <a:latin typeface="Times New Roman"/>
                <a:cs typeface="Times New Roman"/>
              </a:rPr>
              <a:t>2</a:t>
            </a:r>
            <a:r>
              <a:rPr lang="en-US" sz="3300" dirty="0" smtClean="0">
                <a:latin typeface="Times New Roman"/>
                <a:cs typeface="Times New Roman"/>
              </a:rPr>
              <a:t>(g) to form CO</a:t>
            </a:r>
            <a:r>
              <a:rPr lang="en-US" sz="3300" baseline="-25000" dirty="0" smtClean="0">
                <a:latin typeface="Times New Roman"/>
                <a:cs typeface="Times New Roman"/>
              </a:rPr>
              <a:t>2</a:t>
            </a:r>
            <a:r>
              <a:rPr lang="en-US" sz="3300" dirty="0" smtClean="0">
                <a:latin typeface="Times New Roman"/>
                <a:cs typeface="Times New Roman"/>
              </a:rPr>
              <a:t>(g)?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89120"/>
          </a:xfrm>
        </p:spPr>
        <p:txBody>
          <a:bodyPr>
            <a:normAutofit/>
          </a:bodyPr>
          <a:lstStyle/>
          <a:p>
            <a:pPr lvl="1"/>
            <a:r>
              <a:rPr lang="el-GR" dirty="0" smtClean="0">
                <a:latin typeface="Times New Roman"/>
                <a:cs typeface="Times New Roman"/>
              </a:rPr>
              <a:t>Δ</a:t>
            </a:r>
            <a:r>
              <a:rPr lang="en-US" dirty="0" smtClean="0">
                <a:latin typeface="Times New Roman"/>
                <a:cs typeface="Times New Roman"/>
              </a:rPr>
              <a:t>H</a:t>
            </a:r>
            <a:r>
              <a:rPr lang="en-US" baseline="-25000" dirty="0" smtClean="0">
                <a:latin typeface="Times New Roman"/>
                <a:cs typeface="Times New Roman"/>
              </a:rPr>
              <a:t>f</a:t>
            </a:r>
            <a:r>
              <a:rPr lang="en-US" dirty="0" smtClean="0">
                <a:latin typeface="Times New Roman"/>
                <a:cs typeface="Times New Roman"/>
              </a:rPr>
              <a:t>º</a:t>
            </a:r>
            <a:r>
              <a:rPr lang="el-GR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O</a:t>
            </a:r>
            <a:r>
              <a:rPr lang="en-US" baseline="-25000" dirty="0" smtClean="0">
                <a:latin typeface="Times New Roman"/>
                <a:cs typeface="Times New Roman"/>
              </a:rPr>
              <a:t>2</a:t>
            </a:r>
            <a:r>
              <a:rPr lang="en-US" dirty="0" smtClean="0">
                <a:latin typeface="Times New Roman"/>
                <a:cs typeface="Times New Roman"/>
              </a:rPr>
              <a:t>(g</a:t>
            </a:r>
            <a:r>
              <a:rPr lang="en-US" dirty="0" smtClean="0">
                <a:latin typeface="Times New Roman"/>
                <a:cs typeface="Times New Roman"/>
              </a:rPr>
              <a:t>)  = 0 </a:t>
            </a:r>
            <a:r>
              <a:rPr lang="en-US" dirty="0" smtClean="0">
                <a:latin typeface="Times New Roman"/>
                <a:cs typeface="Times New Roman"/>
              </a:rPr>
              <a:t>kJ/mol		</a:t>
            </a:r>
            <a:r>
              <a:rPr lang="el-GR" dirty="0" smtClean="0">
                <a:latin typeface="Times New Roman"/>
                <a:cs typeface="Times New Roman"/>
              </a:rPr>
              <a:t> Δ</a:t>
            </a:r>
            <a:r>
              <a:rPr lang="en-US" dirty="0" smtClean="0">
                <a:latin typeface="Times New Roman"/>
                <a:cs typeface="Times New Roman"/>
              </a:rPr>
              <a:t>Hº = ? kJ</a:t>
            </a:r>
          </a:p>
          <a:p>
            <a:pPr lvl="1"/>
            <a:r>
              <a:rPr lang="el-GR" dirty="0" smtClean="0">
                <a:latin typeface="Times New Roman"/>
                <a:cs typeface="Times New Roman"/>
              </a:rPr>
              <a:t>Δ</a:t>
            </a:r>
            <a:r>
              <a:rPr lang="en-US" dirty="0" smtClean="0">
                <a:latin typeface="Times New Roman"/>
                <a:cs typeface="Times New Roman"/>
              </a:rPr>
              <a:t>H</a:t>
            </a:r>
            <a:r>
              <a:rPr lang="en-US" baseline="-25000" dirty="0" smtClean="0">
                <a:latin typeface="Times New Roman"/>
                <a:cs typeface="Times New Roman"/>
              </a:rPr>
              <a:t>f</a:t>
            </a:r>
            <a:r>
              <a:rPr lang="en-US" dirty="0" smtClean="0">
                <a:latin typeface="Times New Roman"/>
                <a:cs typeface="Times New Roman"/>
              </a:rPr>
              <a:t>º CO(g) = -110.5kJ		</a:t>
            </a:r>
            <a:r>
              <a:rPr lang="el-GR" dirty="0" smtClean="0">
                <a:latin typeface="Times New Roman"/>
                <a:cs typeface="Times New Roman"/>
              </a:rPr>
              <a:t>Δ</a:t>
            </a:r>
            <a:r>
              <a:rPr lang="en-US" dirty="0" smtClean="0">
                <a:latin typeface="Times New Roman"/>
                <a:cs typeface="Times New Roman"/>
              </a:rPr>
              <a:t>H</a:t>
            </a:r>
            <a:r>
              <a:rPr lang="en-US" baseline="-25000" dirty="0" smtClean="0">
                <a:latin typeface="Times New Roman"/>
                <a:cs typeface="Times New Roman"/>
              </a:rPr>
              <a:t>f</a:t>
            </a:r>
            <a:r>
              <a:rPr lang="en-US" dirty="0" smtClean="0">
                <a:latin typeface="Times New Roman"/>
                <a:cs typeface="Times New Roman"/>
              </a:rPr>
              <a:t>º</a:t>
            </a:r>
            <a:r>
              <a:rPr lang="el-GR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CO</a:t>
            </a:r>
            <a:r>
              <a:rPr lang="en-US" baseline="-25000" dirty="0" smtClean="0">
                <a:latin typeface="Times New Roman"/>
                <a:cs typeface="Times New Roman"/>
              </a:rPr>
              <a:t>2</a:t>
            </a:r>
            <a:r>
              <a:rPr lang="en-US" dirty="0" smtClean="0">
                <a:latin typeface="Times New Roman"/>
                <a:cs typeface="Times New Roman"/>
              </a:rPr>
              <a:t>(g) = -393.5kJ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2CO(g) + O</a:t>
            </a:r>
            <a:r>
              <a:rPr lang="en-US" baseline="-25000" dirty="0" smtClean="0">
                <a:latin typeface="Times New Roman"/>
                <a:cs typeface="Times New Roman"/>
              </a:rPr>
              <a:t>2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  <a:sym typeface="Wingdings" pitchFamily="2" charset="2"/>
              </a:rPr>
              <a:t> 2CO</a:t>
            </a:r>
            <a:r>
              <a:rPr lang="en-US" baseline="-25000" dirty="0" smtClean="0">
                <a:latin typeface="Times New Roman"/>
                <a:cs typeface="Times New Roman"/>
                <a:sym typeface="Wingdings" pitchFamily="2" charset="2"/>
              </a:rPr>
              <a:t>2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819150" y="3505200"/>
          <a:ext cx="6843713" cy="739775"/>
        </p:xfrm>
        <a:graphic>
          <a:graphicData uri="http://schemas.openxmlformats.org/presentationml/2006/ole">
            <p:oleObj spid="_x0000_s19458" name="Equation" r:id="rId3" imgW="3644640" imgH="39348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9459" name="Equation" r:id="rId4" imgW="114120" imgH="215640" progId="Equation.3">
              <p:embed/>
            </p:oleObj>
          </a:graphicData>
        </a:graphic>
      </p:graphicFrame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895350" y="4419600"/>
          <a:ext cx="6413500" cy="811213"/>
        </p:xfrm>
        <a:graphic>
          <a:graphicData uri="http://schemas.openxmlformats.org/presentationml/2006/ole">
            <p:oleObj spid="_x0000_s19460" name="Equation" r:id="rId5" imgW="3416040" imgH="43164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990600" y="5715000"/>
          <a:ext cx="6248400" cy="487620"/>
        </p:xfrm>
        <a:graphic>
          <a:graphicData uri="http://schemas.openxmlformats.org/presentationml/2006/ole">
            <p:oleObj spid="_x0000_s19461" name="Equation" r:id="rId6" imgW="26542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mtClean="0"/>
              <a:t>Heat of Fusion and Solidification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Whenever a change of state occurs by a gain or loss of heat, the temperature of the substance undergoing the change remains constant</a:t>
            </a:r>
          </a:p>
          <a:p>
            <a:pPr lvl="1"/>
            <a:r>
              <a:rPr lang="en-US" dirty="0" smtClean="0"/>
              <a:t>When an ice cube melts, the temperature of the ice and the liquid remain at 0ºC until all of the ice has melted </a:t>
            </a:r>
            <a:endParaRPr lang="en-US" dirty="0"/>
          </a:p>
        </p:txBody>
      </p:sp>
      <p:pic>
        <p:nvPicPr>
          <p:cNvPr id="22530" name="Picture 2" descr="http://drdavescience.files.wordpress.com/2007/08/melting-ic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4114800"/>
            <a:ext cx="2381250" cy="2381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Molar Heat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Molar Heat of Fusion (</a:t>
            </a:r>
            <a:r>
              <a:rPr lang="el-GR" dirty="0" smtClean="0">
                <a:latin typeface="Times New Roman"/>
                <a:cs typeface="Times New Roman"/>
              </a:rPr>
              <a:t>Δ</a:t>
            </a:r>
            <a:r>
              <a:rPr lang="en-US" dirty="0" smtClean="0">
                <a:latin typeface="Times New Roman"/>
                <a:cs typeface="Times New Roman"/>
              </a:rPr>
              <a:t>H</a:t>
            </a:r>
            <a:r>
              <a:rPr lang="en-US" baseline="-25000" dirty="0" smtClean="0">
                <a:latin typeface="Times New Roman"/>
                <a:cs typeface="Times New Roman"/>
              </a:rPr>
              <a:t>fus</a:t>
            </a:r>
            <a:r>
              <a:rPr lang="en-US" dirty="0" smtClean="0">
                <a:latin typeface="Times New Roman"/>
                <a:cs typeface="Times New Roman"/>
              </a:rPr>
              <a:t>): heat absorbed by one mole of a solid substance as it melts at a constant temperature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Molar Heat of Solidification (</a:t>
            </a:r>
            <a:r>
              <a:rPr lang="el-GR" dirty="0" smtClean="0">
                <a:latin typeface="Times New Roman"/>
                <a:cs typeface="Times New Roman"/>
              </a:rPr>
              <a:t>Δ</a:t>
            </a:r>
            <a:r>
              <a:rPr lang="en-US" dirty="0" smtClean="0">
                <a:latin typeface="Times New Roman"/>
                <a:cs typeface="Times New Roman"/>
              </a:rPr>
              <a:t>H</a:t>
            </a:r>
            <a:r>
              <a:rPr lang="en-US" baseline="-25000" dirty="0" smtClean="0">
                <a:latin typeface="Times New Roman"/>
                <a:cs typeface="Times New Roman"/>
              </a:rPr>
              <a:t>solid</a:t>
            </a:r>
            <a:r>
              <a:rPr lang="en-US" dirty="0" smtClean="0">
                <a:latin typeface="Times New Roman"/>
                <a:cs typeface="Times New Roman"/>
              </a:rPr>
              <a:t>): the heat lost when one mole of a liquid solidifies at a constant temperature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heat absorbed by melting = heat released from solidifying</a:t>
            </a:r>
          </a:p>
          <a:p>
            <a:pPr lvl="1"/>
            <a:r>
              <a:rPr lang="el-GR" dirty="0" smtClean="0">
                <a:latin typeface="Times New Roman"/>
                <a:cs typeface="Times New Roman"/>
              </a:rPr>
              <a:t>Δ</a:t>
            </a:r>
            <a:r>
              <a:rPr lang="en-US" dirty="0" smtClean="0">
                <a:latin typeface="Times New Roman"/>
                <a:cs typeface="Times New Roman"/>
              </a:rPr>
              <a:t>H</a:t>
            </a:r>
            <a:r>
              <a:rPr lang="en-US" baseline="-25000" dirty="0" smtClean="0">
                <a:latin typeface="Times New Roman"/>
                <a:cs typeface="Times New Roman"/>
              </a:rPr>
              <a:t>fus </a:t>
            </a:r>
            <a:r>
              <a:rPr lang="en-US" dirty="0" smtClean="0">
                <a:latin typeface="Times New Roman"/>
                <a:cs typeface="Times New Roman"/>
              </a:rPr>
              <a:t>=</a:t>
            </a:r>
            <a:r>
              <a:rPr lang="en-US" baseline="-2500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-</a:t>
            </a:r>
            <a:r>
              <a:rPr lang="el-GR" dirty="0" smtClean="0">
                <a:latin typeface="Times New Roman"/>
                <a:cs typeface="Times New Roman"/>
              </a:rPr>
              <a:t>Δ</a:t>
            </a:r>
            <a:r>
              <a:rPr lang="en-US" dirty="0" smtClean="0">
                <a:latin typeface="Times New Roman"/>
                <a:cs typeface="Times New Roman"/>
              </a:rPr>
              <a:t>H</a:t>
            </a:r>
            <a:r>
              <a:rPr lang="en-US" baseline="-25000" dirty="0" smtClean="0">
                <a:latin typeface="Times New Roman"/>
                <a:cs typeface="Times New Roman"/>
              </a:rPr>
              <a:t>solid</a:t>
            </a:r>
          </a:p>
          <a:p>
            <a:pPr lvl="1"/>
            <a:endParaRPr lang="en-US" dirty="0" smtClean="0">
              <a:latin typeface="Times New Roman"/>
              <a:cs typeface="Times New Roman"/>
            </a:endParaRPr>
          </a:p>
          <a:p>
            <a:endParaRPr lang="en-US" dirty="0"/>
          </a:p>
        </p:txBody>
      </p:sp>
      <p:pic>
        <p:nvPicPr>
          <p:cNvPr id="21506" name="Picture 2" descr="http://volcanoes.usgs.gov/Imgs/Jpg/Photoglossary/20011005-0039_DAS_lar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4343400"/>
            <a:ext cx="3505200" cy="2190750"/>
          </a:xfrm>
          <a:prstGeom prst="rect">
            <a:avLst/>
          </a:prstGeom>
          <a:noFill/>
        </p:spPr>
      </p:pic>
      <p:pic>
        <p:nvPicPr>
          <p:cNvPr id="21508" name="Picture 4" descr="http://keetsa.com/blog/wp-content/uploads/2007/06/melting-ic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4705350"/>
            <a:ext cx="2667000" cy="2000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Vaporization and Condensation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Molar Heat of Vaporization (</a:t>
            </a:r>
            <a:r>
              <a:rPr lang="el-GR" dirty="0" smtClean="0">
                <a:latin typeface="Times New Roman"/>
                <a:cs typeface="Times New Roman"/>
              </a:rPr>
              <a:t>Δ</a:t>
            </a:r>
            <a:r>
              <a:rPr lang="en-US" dirty="0" smtClean="0">
                <a:latin typeface="Times New Roman"/>
                <a:cs typeface="Times New Roman"/>
              </a:rPr>
              <a:t>H</a:t>
            </a:r>
            <a:r>
              <a:rPr lang="en-US" baseline="-25000" dirty="0" smtClean="0">
                <a:latin typeface="Times New Roman"/>
                <a:cs typeface="Times New Roman"/>
              </a:rPr>
              <a:t>vap</a:t>
            </a:r>
            <a:r>
              <a:rPr lang="en-US" dirty="0" smtClean="0">
                <a:latin typeface="Times New Roman"/>
                <a:cs typeface="Times New Roman"/>
              </a:rPr>
              <a:t>): amount of heat necessary to vaporize one mole of a liquid</a:t>
            </a:r>
          </a:p>
          <a:p>
            <a:pPr lvl="1"/>
            <a:r>
              <a:rPr lang="el-GR" dirty="0" smtClean="0">
                <a:latin typeface="Times New Roman"/>
                <a:cs typeface="Times New Roman"/>
              </a:rPr>
              <a:t>Δ</a:t>
            </a:r>
            <a:r>
              <a:rPr lang="en-US" dirty="0" smtClean="0">
                <a:latin typeface="Times New Roman"/>
                <a:cs typeface="Times New Roman"/>
              </a:rPr>
              <a:t>H</a:t>
            </a:r>
            <a:r>
              <a:rPr lang="en-US" baseline="-25000" dirty="0" smtClean="0">
                <a:latin typeface="Times New Roman"/>
                <a:cs typeface="Times New Roman"/>
              </a:rPr>
              <a:t>vap </a:t>
            </a:r>
            <a:r>
              <a:rPr lang="en-US" dirty="0" smtClean="0">
                <a:latin typeface="Times New Roman"/>
                <a:cs typeface="Times New Roman"/>
              </a:rPr>
              <a:t>Water: 40.7 kJ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H</a:t>
            </a:r>
            <a:r>
              <a:rPr lang="en-US" baseline="-25000" dirty="0" smtClean="0">
                <a:latin typeface="Times New Roman"/>
                <a:cs typeface="Times New Roman"/>
              </a:rPr>
              <a:t>2</a:t>
            </a:r>
            <a:r>
              <a:rPr lang="en-US" dirty="0" smtClean="0">
                <a:latin typeface="Times New Roman"/>
                <a:cs typeface="Times New Roman"/>
              </a:rPr>
              <a:t>O(l) </a:t>
            </a:r>
            <a:r>
              <a:rPr lang="en-US" dirty="0" smtClean="0">
                <a:latin typeface="Times New Roman"/>
                <a:cs typeface="Times New Roman"/>
                <a:sym typeface="Wingdings" pitchFamily="2" charset="2"/>
              </a:rPr>
              <a:t> H</a:t>
            </a:r>
            <a:r>
              <a:rPr lang="en-US" baseline="-25000" dirty="0" smtClean="0">
                <a:latin typeface="Times New Roman"/>
                <a:cs typeface="Times New Roman"/>
                <a:sym typeface="Wingdings" pitchFamily="2" charset="2"/>
              </a:rPr>
              <a:t>2</a:t>
            </a:r>
            <a:r>
              <a:rPr lang="en-US" dirty="0" smtClean="0">
                <a:latin typeface="Times New Roman"/>
                <a:cs typeface="Times New Roman"/>
                <a:sym typeface="Wingdings" pitchFamily="2" charset="2"/>
              </a:rPr>
              <a:t>O (g) 	</a:t>
            </a:r>
            <a:r>
              <a:rPr lang="el-GR" dirty="0" smtClean="0">
                <a:latin typeface="Times New Roman"/>
                <a:cs typeface="Times New Roman"/>
              </a:rPr>
              <a:t>Δ</a:t>
            </a:r>
            <a:r>
              <a:rPr lang="en-US" dirty="0" smtClean="0">
                <a:latin typeface="Times New Roman"/>
                <a:cs typeface="Times New Roman"/>
              </a:rPr>
              <a:t>H</a:t>
            </a:r>
            <a:r>
              <a:rPr lang="en-US" baseline="-25000" dirty="0" smtClean="0">
                <a:latin typeface="Times New Roman"/>
                <a:cs typeface="Times New Roman"/>
              </a:rPr>
              <a:t>vap </a:t>
            </a:r>
            <a:r>
              <a:rPr lang="en-US" dirty="0" smtClean="0">
                <a:latin typeface="Times New Roman"/>
                <a:cs typeface="Times New Roman"/>
              </a:rPr>
              <a:t>= 40.7 kJ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Molar Heat of Condensation (</a:t>
            </a:r>
            <a:r>
              <a:rPr lang="el-GR" dirty="0" smtClean="0">
                <a:latin typeface="Times New Roman"/>
                <a:cs typeface="Times New Roman"/>
              </a:rPr>
              <a:t>Δ</a:t>
            </a:r>
            <a:r>
              <a:rPr lang="en-US" dirty="0" err="1" smtClean="0">
                <a:latin typeface="Times New Roman"/>
                <a:cs typeface="Times New Roman"/>
              </a:rPr>
              <a:t>H</a:t>
            </a:r>
            <a:r>
              <a:rPr lang="en-US" baseline="-25000" dirty="0" err="1" smtClean="0">
                <a:latin typeface="Times New Roman"/>
                <a:cs typeface="Times New Roman"/>
              </a:rPr>
              <a:t>cond</a:t>
            </a:r>
            <a:r>
              <a:rPr lang="en-US" dirty="0" smtClean="0">
                <a:latin typeface="Times New Roman"/>
                <a:cs typeface="Times New Roman"/>
              </a:rPr>
              <a:t>): amount of heat released when 1 mol of vapor condenses at the normal boiling point</a:t>
            </a:r>
          </a:p>
          <a:p>
            <a:pPr lvl="1"/>
            <a:r>
              <a:rPr lang="el-GR" dirty="0" smtClean="0">
                <a:latin typeface="Times New Roman"/>
                <a:cs typeface="Times New Roman"/>
              </a:rPr>
              <a:t>Δ</a:t>
            </a:r>
            <a:r>
              <a:rPr lang="en-US" dirty="0" err="1" smtClean="0">
                <a:latin typeface="Times New Roman"/>
                <a:cs typeface="Times New Roman"/>
              </a:rPr>
              <a:t>H</a:t>
            </a:r>
            <a:r>
              <a:rPr lang="en-US" baseline="-25000" dirty="0" err="1" smtClean="0">
                <a:latin typeface="Times New Roman"/>
                <a:cs typeface="Times New Roman"/>
              </a:rPr>
              <a:t>cond</a:t>
            </a:r>
            <a:r>
              <a:rPr lang="el-GR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= -</a:t>
            </a:r>
            <a:r>
              <a:rPr lang="el-GR" dirty="0" smtClean="0">
                <a:latin typeface="Times New Roman"/>
                <a:cs typeface="Times New Roman"/>
              </a:rPr>
              <a:t>Δ</a:t>
            </a:r>
            <a:r>
              <a:rPr lang="en-US" dirty="0" smtClean="0">
                <a:latin typeface="Times New Roman"/>
                <a:cs typeface="Times New Roman"/>
              </a:rPr>
              <a:t>H</a:t>
            </a:r>
            <a:r>
              <a:rPr lang="en-US" baseline="-25000" dirty="0" smtClean="0">
                <a:latin typeface="Times New Roman"/>
                <a:cs typeface="Times New Roman"/>
              </a:rPr>
              <a:t>vap 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Large values for </a:t>
            </a:r>
            <a:r>
              <a:rPr lang="el-GR" dirty="0" smtClean="0">
                <a:latin typeface="Times New Roman"/>
                <a:cs typeface="Times New Roman"/>
              </a:rPr>
              <a:t>Δ</a:t>
            </a:r>
            <a:r>
              <a:rPr lang="en-US" dirty="0" err="1" smtClean="0">
                <a:latin typeface="Times New Roman"/>
                <a:cs typeface="Times New Roman"/>
              </a:rPr>
              <a:t>H</a:t>
            </a:r>
            <a:r>
              <a:rPr lang="en-US" baseline="-25000" dirty="0" err="1" smtClean="0">
                <a:latin typeface="Times New Roman"/>
                <a:cs typeface="Times New Roman"/>
              </a:rPr>
              <a:t>cond</a:t>
            </a:r>
            <a:r>
              <a:rPr lang="el-GR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&amp; </a:t>
            </a:r>
            <a:r>
              <a:rPr lang="el-GR" dirty="0" smtClean="0">
                <a:latin typeface="Times New Roman"/>
                <a:cs typeface="Times New Roman"/>
              </a:rPr>
              <a:t>Δ</a:t>
            </a:r>
            <a:r>
              <a:rPr lang="en-US" dirty="0" smtClean="0">
                <a:latin typeface="Times New Roman"/>
                <a:cs typeface="Times New Roman"/>
              </a:rPr>
              <a:t>H</a:t>
            </a:r>
            <a:r>
              <a:rPr lang="en-US" baseline="-25000" dirty="0" smtClean="0">
                <a:latin typeface="Times New Roman"/>
                <a:cs typeface="Times New Roman"/>
              </a:rPr>
              <a:t>vap </a:t>
            </a:r>
            <a:r>
              <a:rPr lang="en-US" dirty="0" smtClean="0">
                <a:latin typeface="Times New Roman"/>
                <a:cs typeface="Times New Roman"/>
              </a:rPr>
              <a:t>are the reason steam is so dangerous </a:t>
            </a:r>
            <a:endParaRPr lang="en-US" dirty="0" smtClean="0">
              <a:latin typeface="Times New Roman"/>
              <a:cs typeface="Times New Roman"/>
              <a:sym typeface="Wingdings" pitchFamily="2" charset="2"/>
            </a:endParaRPr>
          </a:p>
          <a:p>
            <a:pPr lvl="1"/>
            <a:r>
              <a:rPr lang="en-US" dirty="0" smtClean="0">
                <a:latin typeface="Times New Roman"/>
                <a:cs typeface="Times New Roman"/>
                <a:sym typeface="Wingdings" pitchFamily="2" charset="2"/>
              </a:rPr>
              <a:t>you receive a scalding burn from steam when the heat of condensation is releases as the steam touches your skin</a:t>
            </a:r>
            <a:endParaRPr lang="en-US" dirty="0" smtClean="0">
              <a:latin typeface="Times New Roman"/>
              <a:cs typeface="Times New Roman"/>
            </a:endParaRPr>
          </a:p>
          <a:p>
            <a:pPr lvl="1"/>
            <a:endParaRPr lang="en-US" dirty="0" smtClean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Vaporization and Condensation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62" name="Picture 2" descr="http://lh3.ggpht.com/webwormcpt.wwcpt/SF7dVQVzZDI/AAAAAAAABfo/vF8svKPUL-4/s400/LH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0"/>
            <a:ext cx="4305610" cy="2647950"/>
          </a:xfrm>
          <a:prstGeom prst="rect">
            <a:avLst/>
          </a:prstGeom>
          <a:noFill/>
        </p:spPr>
      </p:pic>
      <p:pic>
        <p:nvPicPr>
          <p:cNvPr id="40966" name="Picture 6" descr="http://www.pmcoppack.com/images2/Condensation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3429000"/>
            <a:ext cx="4303589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Heating Curve for 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www.bbc.co.uk/schools/ks3bitesize/science/images/sci_dia_2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828800"/>
            <a:ext cx="6248400" cy="46826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much heat is absorbed when 24.8g H</a:t>
            </a:r>
            <a:r>
              <a:rPr lang="en-US" baseline="-25000" dirty="0" smtClean="0"/>
              <a:t>2</a:t>
            </a:r>
            <a:r>
              <a:rPr lang="en-US" dirty="0" smtClean="0"/>
              <a:t>O (l) at 100ºC and 101.3kPa is converted to steam at 100ºC?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ΔH</a:t>
            </a:r>
            <a:r>
              <a:rPr lang="en-US" baseline="-25000" dirty="0" smtClean="0">
                <a:latin typeface="Times New Roman"/>
                <a:cs typeface="Times New Roman"/>
              </a:rPr>
              <a:t>vap</a:t>
            </a:r>
            <a:r>
              <a:rPr lang="en-US" dirty="0" smtClean="0">
                <a:latin typeface="Times New Roman"/>
                <a:cs typeface="Times New Roman"/>
              </a:rPr>
              <a:t>=40.7kJ/mol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So, how many moles do we have?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219200" y="3962400"/>
          <a:ext cx="5797924" cy="990600"/>
        </p:xfrm>
        <a:graphic>
          <a:graphicData uri="http://schemas.openxmlformats.org/presentationml/2006/ole">
            <p:oleObj spid="_x0000_s18434" name="Equation" r:id="rId3" imgW="252720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Heat of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During the formation of a solution, heat is either released or absorbed.</a:t>
            </a:r>
          </a:p>
          <a:p>
            <a:r>
              <a:rPr lang="en-US" dirty="0" smtClean="0"/>
              <a:t>Molar Heat of Solution (</a:t>
            </a:r>
            <a:r>
              <a:rPr lang="el-GR" dirty="0" smtClean="0">
                <a:latin typeface="Times New Roman"/>
                <a:cs typeface="Times New Roman"/>
              </a:rPr>
              <a:t>Δ</a:t>
            </a:r>
            <a:r>
              <a:rPr lang="en-US" dirty="0" smtClean="0">
                <a:latin typeface="Times New Roman"/>
                <a:cs typeface="Times New Roman"/>
              </a:rPr>
              <a:t>H</a:t>
            </a:r>
            <a:r>
              <a:rPr lang="en-US" baseline="-25000" dirty="0" smtClean="0">
                <a:latin typeface="Times New Roman"/>
                <a:cs typeface="Times New Roman"/>
              </a:rPr>
              <a:t>soln</a:t>
            </a:r>
            <a:r>
              <a:rPr lang="en-US" dirty="0" smtClean="0">
                <a:latin typeface="Times New Roman"/>
                <a:cs typeface="Times New Roman"/>
              </a:rPr>
              <a:t>): enthalpy change caused by one mole of substance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Hess’s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3"/>
            </a:solidFill>
          </a:ln>
        </p:spPr>
        <p:txBody>
          <a:bodyPr/>
          <a:lstStyle/>
          <a:p>
            <a:r>
              <a:rPr lang="en-US" dirty="0" smtClean="0"/>
              <a:t>Heat of Summation: if you add 2 or more </a:t>
            </a:r>
            <a:r>
              <a:rPr lang="en-US" dirty="0" err="1" smtClean="0"/>
              <a:t>thermochemical</a:t>
            </a:r>
            <a:r>
              <a:rPr lang="en-US" dirty="0" smtClean="0"/>
              <a:t> equations to give a final equation, then you can also add the heats of reaction to give the final heat of reaction. 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C(s, diamond) + O2(g) </a:t>
            </a:r>
            <a:r>
              <a:rPr lang="en-US" dirty="0" smtClean="0">
                <a:sym typeface="Wingdings" pitchFamily="2" charset="2"/>
              </a:rPr>
              <a:t> CO2(g)	</a:t>
            </a:r>
            <a:r>
              <a:rPr lang="el-GR" dirty="0" smtClean="0">
                <a:latin typeface="Times New Roman"/>
                <a:cs typeface="Times New Roman"/>
                <a:sym typeface="Wingdings" pitchFamily="2" charset="2"/>
              </a:rPr>
              <a:t>Δ</a:t>
            </a:r>
            <a:r>
              <a:rPr lang="en-US" dirty="0" smtClean="0">
                <a:latin typeface="Times New Roman"/>
                <a:cs typeface="Times New Roman"/>
                <a:sym typeface="Wingdings" pitchFamily="2" charset="2"/>
              </a:rPr>
              <a:t>H = -395.4kJ</a:t>
            </a:r>
          </a:p>
          <a:p>
            <a:pPr lvl="1">
              <a:buNone/>
            </a:pPr>
            <a:r>
              <a:rPr lang="en-US" u="sng" dirty="0" smtClean="0">
                <a:latin typeface="Times New Roman"/>
                <a:cs typeface="Times New Roman"/>
                <a:sym typeface="Wingdings" pitchFamily="2" charset="2"/>
              </a:rPr>
              <a:t>CO</a:t>
            </a:r>
            <a:r>
              <a:rPr lang="en-US" u="sng" baseline="-25000" dirty="0" smtClean="0">
                <a:latin typeface="Times New Roman"/>
                <a:cs typeface="Times New Roman"/>
                <a:sym typeface="Wingdings" pitchFamily="2" charset="2"/>
              </a:rPr>
              <a:t>2</a:t>
            </a:r>
            <a:r>
              <a:rPr lang="en-US" u="sng" dirty="0" smtClean="0">
                <a:latin typeface="Times New Roman"/>
                <a:cs typeface="Times New Roman"/>
                <a:sym typeface="Wingdings" pitchFamily="2" charset="2"/>
              </a:rPr>
              <a:t>(g)    </a:t>
            </a:r>
            <a:r>
              <a:rPr lang="en-US" u="sng" dirty="0" smtClean="0"/>
              <a:t>C(s, graphite) + O2(g) 	</a:t>
            </a:r>
            <a:r>
              <a:rPr lang="el-GR" u="sng" dirty="0" smtClean="0">
                <a:latin typeface="Times New Roman"/>
                <a:cs typeface="Times New Roman"/>
                <a:sym typeface="Wingdings" pitchFamily="2" charset="2"/>
              </a:rPr>
              <a:t> Δ</a:t>
            </a:r>
            <a:r>
              <a:rPr lang="en-US" u="sng" dirty="0" smtClean="0">
                <a:latin typeface="Times New Roman"/>
                <a:cs typeface="Times New Roman"/>
                <a:sym typeface="Wingdings" pitchFamily="2" charset="2"/>
              </a:rPr>
              <a:t>H =  393.5kJ</a:t>
            </a:r>
          </a:p>
          <a:p>
            <a:pPr lvl="1">
              <a:buNone/>
            </a:pPr>
            <a:r>
              <a:rPr lang="en-US" dirty="0" smtClean="0"/>
              <a:t>C(s, diamond)</a:t>
            </a:r>
            <a:r>
              <a:rPr lang="en-US" dirty="0" smtClean="0">
                <a:latin typeface="Times New Roman"/>
                <a:cs typeface="Times New Roman"/>
                <a:sym typeface="Wingdings" pitchFamily="2" charset="2"/>
              </a:rPr>
              <a:t>  </a:t>
            </a:r>
            <a:r>
              <a:rPr lang="en-US" dirty="0" smtClean="0"/>
              <a:t>C(s, graphite) 	</a:t>
            </a:r>
            <a:r>
              <a:rPr lang="el-GR" dirty="0" smtClean="0">
                <a:latin typeface="Times New Roman"/>
                <a:cs typeface="Times New Roman"/>
                <a:sym typeface="Wingdings" pitchFamily="2" charset="2"/>
              </a:rPr>
              <a:t> Δ</a:t>
            </a:r>
            <a:r>
              <a:rPr lang="en-US" dirty="0" smtClean="0">
                <a:latin typeface="Times New Roman"/>
                <a:cs typeface="Times New Roman"/>
                <a:sym typeface="Wingdings" pitchFamily="2" charset="2"/>
              </a:rPr>
              <a:t>H = -1.9kJ</a:t>
            </a: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0" y="4114800"/>
            <a:ext cx="609600" cy="304800"/>
          </a:xfrm>
          <a:prstGeom prst="line">
            <a:avLst/>
          </a:prstGeom>
          <a:ln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914400" y="4572000"/>
            <a:ext cx="609600" cy="304800"/>
          </a:xfrm>
          <a:prstGeom prst="line">
            <a:avLst/>
          </a:prstGeom>
          <a:ln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343400" y="4114800"/>
            <a:ext cx="609600" cy="304800"/>
          </a:xfrm>
          <a:prstGeom prst="line">
            <a:avLst/>
          </a:prstGeom>
          <a:ln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419600" y="4572000"/>
            <a:ext cx="609600" cy="304800"/>
          </a:xfrm>
          <a:prstGeom prst="line">
            <a:avLst/>
          </a:prstGeom>
          <a:ln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783</TotalTime>
  <Words>373</Words>
  <Application>Microsoft Office PowerPoint</Application>
  <PresentationFormat>On-screen Show (4:3)</PresentationFormat>
  <Paragraphs>43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Flow</vt:lpstr>
      <vt:lpstr>Equation</vt:lpstr>
      <vt:lpstr>Heat in Changes of State  and Calculating Heat of Reaction</vt:lpstr>
      <vt:lpstr>Heat of Fusion and Solidification</vt:lpstr>
      <vt:lpstr>Molar Heat</vt:lpstr>
      <vt:lpstr>Vaporization and Condensation</vt:lpstr>
      <vt:lpstr>Vaporization and Condensation</vt:lpstr>
      <vt:lpstr>Heating Curve for Water</vt:lpstr>
      <vt:lpstr>Example Problem</vt:lpstr>
      <vt:lpstr>Heat of Solution</vt:lpstr>
      <vt:lpstr>Hess’s Law</vt:lpstr>
      <vt:lpstr>Standard Heat of Formation</vt:lpstr>
      <vt:lpstr>What is the standard heat of reaction(ΔHº) for the reaction of CO(g) with O2(g) to form CO2(g)? </vt:lpstr>
    </vt:vector>
  </TitlesOfParts>
  <Company>scs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Heat in Changes of State  and Calculating Heat of Reaction</dc:title>
  <dc:creator>default</dc:creator>
  <cp:lastModifiedBy>default</cp:lastModifiedBy>
  <cp:revision>37</cp:revision>
  <dcterms:created xsi:type="dcterms:W3CDTF">2008-11-24T17:59:22Z</dcterms:created>
  <dcterms:modified xsi:type="dcterms:W3CDTF">2008-12-02T20:58:31Z</dcterms:modified>
</cp:coreProperties>
</file>