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handoutMasterIdLst>
    <p:handoutMasterId r:id="rId23"/>
  </p:handoutMasterIdLst>
  <p:sldIdLst>
    <p:sldId id="299" r:id="rId2"/>
    <p:sldId id="306" r:id="rId3"/>
    <p:sldId id="307" r:id="rId4"/>
    <p:sldId id="308" r:id="rId5"/>
    <p:sldId id="328" r:id="rId6"/>
    <p:sldId id="309" r:id="rId7"/>
    <p:sldId id="310" r:id="rId8"/>
    <p:sldId id="311" r:id="rId9"/>
    <p:sldId id="312" r:id="rId10"/>
    <p:sldId id="313" r:id="rId11"/>
    <p:sldId id="316" r:id="rId12"/>
    <p:sldId id="317" r:id="rId13"/>
    <p:sldId id="318" r:id="rId14"/>
    <p:sldId id="319" r:id="rId15"/>
    <p:sldId id="320" r:id="rId16"/>
    <p:sldId id="321" r:id="rId17"/>
    <p:sldId id="327" r:id="rId18"/>
    <p:sldId id="324" r:id="rId19"/>
    <p:sldId id="325" r:id="rId20"/>
    <p:sldId id="326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5" autoAdjust="0"/>
    <p:restoredTop sz="94660" autoAdjust="0"/>
  </p:normalViewPr>
  <p:slideViewPr>
    <p:cSldViewPr>
      <p:cViewPr varScale="1">
        <p:scale>
          <a:sx n="71" d="100"/>
          <a:sy n="71" d="100"/>
        </p:scale>
        <p:origin x="-3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06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84DA9712-491C-484D-8041-0D0E4364C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F5E5AB-02D7-43EC-83D9-D57D2B041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136C5-C49E-41A8-AE02-D8F1D841870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2E74C-C884-4980-9047-F09E80F2506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4973D-28D5-4445-8986-9DDBA1352F2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 lIns="92207" tIns="45295" rIns="92207" bIns="45295"/>
          <a:lstStyle/>
          <a:p>
            <a:pPr eaLnBrk="1" hangingPunct="1">
              <a:lnSpc>
                <a:spcPct val="89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9A312-56A5-4726-A8D6-A07515D8F92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ADVISOR: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Where did they do their graduate work? What do they know about graduate programs in their field. Do they know anyone you can speak to at suggested institutions?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Petersons Guide – Copies in Graduate School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SEARH THE WEB: Virtually all universities have own home page.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TALK ABOUT NC STATE GRADUATE SCHOOL WEB SITE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770018-DFDA-49DF-808D-1C197105D76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Large versus small</a:t>
            </a:r>
            <a:r>
              <a:rPr lang="en-US" smtClean="0"/>
              <a:t> (6000 at NC State) BUT may be small department in large institution. So you can benefit from the resources of a large institution – but get individualized attention because you are in a small department.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Make sure that the </a:t>
            </a:r>
            <a:r>
              <a:rPr lang="en-US" b="1" smtClean="0"/>
              <a:t>program matches your interests</a:t>
            </a:r>
            <a:r>
              <a:rPr lang="en-US" smtClean="0"/>
              <a:t>, academic background and goals. Although you are applying to a university, you are actually applying to a department at that university. VERY important to like the department as well as the university.</a:t>
            </a:r>
          </a:p>
          <a:p>
            <a:pPr eaLnBrk="1" hangingPunct="1"/>
            <a:r>
              <a:rPr lang="en-US" smtClean="0"/>
              <a:t>	</a:t>
            </a:r>
            <a:r>
              <a:rPr lang="en-US" b="1" smtClean="0"/>
              <a:t>Social psychology versus clinical</a:t>
            </a:r>
          </a:p>
          <a:p>
            <a:pPr eaLnBrk="1" hangingPunct="1"/>
            <a:r>
              <a:rPr lang="en-US" smtClean="0"/>
              <a:t>	Look at </a:t>
            </a:r>
            <a:r>
              <a:rPr lang="en-US" b="1" smtClean="0"/>
              <a:t>faculty</a:t>
            </a:r>
            <a:r>
              <a:rPr lang="en-US" smtClean="0"/>
              <a:t> in departments.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Look at </a:t>
            </a:r>
            <a:r>
              <a:rPr lang="en-US" b="1" smtClean="0"/>
              <a:t>program prerequisites</a:t>
            </a:r>
            <a:r>
              <a:rPr lang="en-US" smtClean="0"/>
              <a:t>. For a MA or MS, you may have had to </a:t>
            </a:r>
            <a:r>
              <a:rPr lang="en-US" b="1" smtClean="0"/>
              <a:t>major in a particular area</a:t>
            </a:r>
            <a:r>
              <a:rPr lang="en-US" smtClean="0"/>
              <a:t> as a prerequisite for admissions. For the MBA, maybe you need </a:t>
            </a:r>
            <a:r>
              <a:rPr lang="en-US" b="1" smtClean="0"/>
              <a:t>prior work experience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Reputation</a:t>
            </a:r>
            <a:r>
              <a:rPr lang="en-US" smtClean="0"/>
              <a:t>  - Talk to your advisor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Selectivity:</a:t>
            </a:r>
            <a:r>
              <a:rPr lang="en-US" smtClean="0"/>
              <a:t> Contact programs about ratio of admits to applications (Don’t apply to just one graduate school!)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Cost:</a:t>
            </a:r>
            <a:r>
              <a:rPr lang="en-US" smtClean="0"/>
              <a:t> Funding for Graduate School</a:t>
            </a:r>
          </a:p>
          <a:p>
            <a:pPr eaLnBrk="1" hangingPunct="1"/>
            <a:r>
              <a:rPr lang="en-US" smtClean="0"/>
              <a:t>	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EB8EB-D4CF-40E6-A513-1BD49F86880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w="12700" cap="flat">
            <a:solidFill>
              <a:schemeClr val="tx1"/>
            </a:solidFill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 lIns="92207" tIns="45295" rIns="92207" bIns="45295"/>
          <a:lstStyle/>
          <a:p>
            <a:pPr eaLnBrk="1" hangingPunct="1">
              <a:lnSpc>
                <a:spcPct val="89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ED4EC-83BA-41D9-9707-F0B44C90D01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w="12700" cap="flat">
            <a:solidFill>
              <a:schemeClr val="tx1"/>
            </a:solidFill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 lIns="92207" tIns="45295" rIns="92207" bIns="45295"/>
          <a:lstStyle/>
          <a:p>
            <a:pPr eaLnBrk="1" hangingPunct="1">
              <a:lnSpc>
                <a:spcPct val="89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BFE16-B721-491E-A9A8-5C8E87BBB40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w="12700" cap="flat">
            <a:solidFill>
              <a:schemeClr val="tx1"/>
            </a:solidFill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 lIns="92207" tIns="45295" rIns="92207" bIns="45295"/>
          <a:lstStyle/>
          <a:p>
            <a:pPr eaLnBrk="1" hangingPunct="1">
              <a:lnSpc>
                <a:spcPct val="89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5266B-AA5D-4A68-BC3C-0C64D3654E0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w="12700" cap="flat">
            <a:solidFill>
              <a:schemeClr val="tx1"/>
            </a:solidFill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 lIns="92207" tIns="45295" rIns="92207" bIns="45295"/>
          <a:lstStyle/>
          <a:p>
            <a:pPr eaLnBrk="1" hangingPunct="1">
              <a:lnSpc>
                <a:spcPct val="89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90270-D806-4C3D-A82E-DA5A994BA31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w="12700" cap="flat">
            <a:solidFill>
              <a:schemeClr val="tx1"/>
            </a:solidFill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 lIns="92207" tIns="45295" rIns="92207" bIns="45295"/>
          <a:lstStyle/>
          <a:p>
            <a:pPr eaLnBrk="1" hangingPunct="1">
              <a:lnSpc>
                <a:spcPct val="89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04D97-61A1-473B-A484-33CE077EBD7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13"/>
          <p:cNvGrpSpPr>
            <a:grpSpLocks/>
          </p:cNvGrpSpPr>
          <p:nvPr userDrawn="1"/>
        </p:nvGrpSpPr>
        <p:grpSpPr bwMode="auto">
          <a:xfrm rot="10800000">
            <a:off x="0" y="217488"/>
            <a:ext cx="1676400" cy="773112"/>
            <a:chOff x="4848" y="3227"/>
            <a:chExt cx="1056" cy="487"/>
          </a:xfrm>
        </p:grpSpPr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4884" y="3424"/>
              <a:ext cx="153" cy="154"/>
            </a:xfrm>
            <a:custGeom>
              <a:avLst/>
              <a:gdLst/>
              <a:ahLst/>
              <a:cxnLst>
                <a:cxn ang="0">
                  <a:pos x="76" y="154"/>
                </a:cxn>
                <a:cxn ang="0">
                  <a:pos x="61" y="152"/>
                </a:cxn>
                <a:cxn ang="0">
                  <a:pos x="47" y="147"/>
                </a:cxn>
                <a:cxn ang="0">
                  <a:pos x="35" y="140"/>
                </a:cxn>
                <a:cxn ang="0">
                  <a:pos x="22" y="132"/>
                </a:cxn>
                <a:cxn ang="0">
                  <a:pos x="14" y="119"/>
                </a:cxn>
                <a:cxn ang="0">
                  <a:pos x="7" y="107"/>
                </a:cxn>
                <a:cxn ang="0">
                  <a:pos x="2" y="92"/>
                </a:cxn>
                <a:cxn ang="0">
                  <a:pos x="0" y="76"/>
                </a:cxn>
                <a:cxn ang="0">
                  <a:pos x="2" y="61"/>
                </a:cxn>
                <a:cxn ang="0">
                  <a:pos x="7" y="47"/>
                </a:cxn>
                <a:cxn ang="0">
                  <a:pos x="14" y="35"/>
                </a:cxn>
                <a:cxn ang="0">
                  <a:pos x="22" y="23"/>
                </a:cxn>
                <a:cxn ang="0">
                  <a:pos x="35" y="14"/>
                </a:cxn>
                <a:cxn ang="0">
                  <a:pos x="47" y="6"/>
                </a:cxn>
                <a:cxn ang="0">
                  <a:pos x="61" y="2"/>
                </a:cxn>
                <a:cxn ang="0">
                  <a:pos x="76" y="0"/>
                </a:cxn>
                <a:cxn ang="0">
                  <a:pos x="92" y="2"/>
                </a:cxn>
                <a:cxn ang="0">
                  <a:pos x="106" y="6"/>
                </a:cxn>
                <a:cxn ang="0">
                  <a:pos x="118" y="14"/>
                </a:cxn>
                <a:cxn ang="0">
                  <a:pos x="130" y="23"/>
                </a:cxn>
                <a:cxn ang="0">
                  <a:pos x="139" y="35"/>
                </a:cxn>
                <a:cxn ang="0">
                  <a:pos x="147" y="47"/>
                </a:cxn>
                <a:cxn ang="0">
                  <a:pos x="151" y="61"/>
                </a:cxn>
                <a:cxn ang="0">
                  <a:pos x="153" y="76"/>
                </a:cxn>
                <a:cxn ang="0">
                  <a:pos x="151" y="92"/>
                </a:cxn>
                <a:cxn ang="0">
                  <a:pos x="147" y="107"/>
                </a:cxn>
                <a:cxn ang="0">
                  <a:pos x="139" y="119"/>
                </a:cxn>
                <a:cxn ang="0">
                  <a:pos x="130" y="132"/>
                </a:cxn>
                <a:cxn ang="0">
                  <a:pos x="118" y="140"/>
                </a:cxn>
                <a:cxn ang="0">
                  <a:pos x="106" y="147"/>
                </a:cxn>
                <a:cxn ang="0">
                  <a:pos x="92" y="152"/>
                </a:cxn>
                <a:cxn ang="0">
                  <a:pos x="76" y="154"/>
                </a:cxn>
              </a:cxnLst>
              <a:rect l="0" t="0" r="r" b="b"/>
              <a:pathLst>
                <a:path w="153" h="154">
                  <a:moveTo>
                    <a:pt x="76" y="154"/>
                  </a:moveTo>
                  <a:lnTo>
                    <a:pt x="61" y="152"/>
                  </a:lnTo>
                  <a:lnTo>
                    <a:pt x="47" y="147"/>
                  </a:lnTo>
                  <a:lnTo>
                    <a:pt x="35" y="140"/>
                  </a:lnTo>
                  <a:lnTo>
                    <a:pt x="22" y="132"/>
                  </a:lnTo>
                  <a:lnTo>
                    <a:pt x="14" y="119"/>
                  </a:lnTo>
                  <a:lnTo>
                    <a:pt x="7" y="107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2" y="61"/>
                  </a:lnTo>
                  <a:lnTo>
                    <a:pt x="7" y="47"/>
                  </a:lnTo>
                  <a:lnTo>
                    <a:pt x="14" y="35"/>
                  </a:lnTo>
                  <a:lnTo>
                    <a:pt x="22" y="23"/>
                  </a:lnTo>
                  <a:lnTo>
                    <a:pt x="35" y="14"/>
                  </a:lnTo>
                  <a:lnTo>
                    <a:pt x="47" y="6"/>
                  </a:lnTo>
                  <a:lnTo>
                    <a:pt x="61" y="2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6" y="6"/>
                  </a:lnTo>
                  <a:lnTo>
                    <a:pt x="118" y="14"/>
                  </a:lnTo>
                  <a:lnTo>
                    <a:pt x="130" y="23"/>
                  </a:lnTo>
                  <a:lnTo>
                    <a:pt x="139" y="35"/>
                  </a:lnTo>
                  <a:lnTo>
                    <a:pt x="147" y="47"/>
                  </a:lnTo>
                  <a:lnTo>
                    <a:pt x="151" y="61"/>
                  </a:lnTo>
                  <a:lnTo>
                    <a:pt x="153" y="76"/>
                  </a:lnTo>
                  <a:lnTo>
                    <a:pt x="151" y="92"/>
                  </a:lnTo>
                  <a:lnTo>
                    <a:pt x="147" y="107"/>
                  </a:lnTo>
                  <a:lnTo>
                    <a:pt x="139" y="119"/>
                  </a:lnTo>
                  <a:lnTo>
                    <a:pt x="130" y="132"/>
                  </a:lnTo>
                  <a:lnTo>
                    <a:pt x="118" y="140"/>
                  </a:lnTo>
                  <a:lnTo>
                    <a:pt x="106" y="147"/>
                  </a:lnTo>
                  <a:lnTo>
                    <a:pt x="92" y="152"/>
                  </a:lnTo>
                  <a:lnTo>
                    <a:pt x="76" y="1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5"/>
            <p:cNvSpPr>
              <a:spLocks/>
            </p:cNvSpPr>
            <p:nvPr userDrawn="1"/>
          </p:nvSpPr>
          <p:spPr bwMode="auto">
            <a:xfrm>
              <a:off x="5120" y="3298"/>
              <a:ext cx="107" cy="107"/>
            </a:xfrm>
            <a:custGeom>
              <a:avLst/>
              <a:gdLst/>
              <a:ahLst/>
              <a:cxnLst>
                <a:cxn ang="0">
                  <a:pos x="54" y="107"/>
                </a:cxn>
                <a:cxn ang="0">
                  <a:pos x="43" y="105"/>
                </a:cxn>
                <a:cxn ang="0">
                  <a:pos x="33" y="103"/>
                </a:cxn>
                <a:cxn ang="0">
                  <a:pos x="24" y="98"/>
                </a:cxn>
                <a:cxn ang="0">
                  <a:pos x="15" y="91"/>
                </a:cxn>
                <a:cxn ang="0">
                  <a:pos x="8" y="83"/>
                </a:cxn>
                <a:cxn ang="0">
                  <a:pos x="3" y="74"/>
                </a:cxn>
                <a:cxn ang="0">
                  <a:pos x="2" y="64"/>
                </a:cxn>
                <a:cxn ang="0">
                  <a:pos x="0" y="53"/>
                </a:cxn>
                <a:cxn ang="0">
                  <a:pos x="2" y="43"/>
                </a:cxn>
                <a:cxn ang="0">
                  <a:pos x="3" y="33"/>
                </a:cxn>
                <a:cxn ang="0">
                  <a:pos x="8" y="24"/>
                </a:cxn>
                <a:cxn ang="0">
                  <a:pos x="15" y="15"/>
                </a:cxn>
                <a:cxn ang="0">
                  <a:pos x="24" y="8"/>
                </a:cxn>
                <a:cxn ang="0">
                  <a:pos x="33" y="3"/>
                </a:cxn>
                <a:cxn ang="0">
                  <a:pos x="43" y="2"/>
                </a:cxn>
                <a:cxn ang="0">
                  <a:pos x="54" y="0"/>
                </a:cxn>
                <a:cxn ang="0">
                  <a:pos x="64" y="2"/>
                </a:cxn>
                <a:cxn ang="0">
                  <a:pos x="74" y="3"/>
                </a:cxn>
                <a:cxn ang="0">
                  <a:pos x="83" y="8"/>
                </a:cxn>
                <a:cxn ang="0">
                  <a:pos x="92" y="15"/>
                </a:cxn>
                <a:cxn ang="0">
                  <a:pos x="99" y="24"/>
                </a:cxn>
                <a:cxn ang="0">
                  <a:pos x="104" y="33"/>
                </a:cxn>
                <a:cxn ang="0">
                  <a:pos x="106" y="43"/>
                </a:cxn>
                <a:cxn ang="0">
                  <a:pos x="107" y="53"/>
                </a:cxn>
                <a:cxn ang="0">
                  <a:pos x="106" y="64"/>
                </a:cxn>
                <a:cxn ang="0">
                  <a:pos x="104" y="74"/>
                </a:cxn>
                <a:cxn ang="0">
                  <a:pos x="99" y="83"/>
                </a:cxn>
                <a:cxn ang="0">
                  <a:pos x="92" y="91"/>
                </a:cxn>
                <a:cxn ang="0">
                  <a:pos x="83" y="98"/>
                </a:cxn>
                <a:cxn ang="0">
                  <a:pos x="74" y="103"/>
                </a:cxn>
                <a:cxn ang="0">
                  <a:pos x="64" y="105"/>
                </a:cxn>
                <a:cxn ang="0">
                  <a:pos x="54" y="107"/>
                </a:cxn>
              </a:cxnLst>
              <a:rect l="0" t="0" r="r" b="b"/>
              <a:pathLst>
                <a:path w="107" h="107">
                  <a:moveTo>
                    <a:pt x="54" y="107"/>
                  </a:moveTo>
                  <a:lnTo>
                    <a:pt x="43" y="105"/>
                  </a:lnTo>
                  <a:lnTo>
                    <a:pt x="33" y="103"/>
                  </a:lnTo>
                  <a:lnTo>
                    <a:pt x="24" y="98"/>
                  </a:lnTo>
                  <a:lnTo>
                    <a:pt x="15" y="91"/>
                  </a:lnTo>
                  <a:lnTo>
                    <a:pt x="8" y="83"/>
                  </a:lnTo>
                  <a:lnTo>
                    <a:pt x="3" y="74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2" y="43"/>
                  </a:lnTo>
                  <a:lnTo>
                    <a:pt x="3" y="33"/>
                  </a:lnTo>
                  <a:lnTo>
                    <a:pt x="8" y="24"/>
                  </a:lnTo>
                  <a:lnTo>
                    <a:pt x="15" y="15"/>
                  </a:lnTo>
                  <a:lnTo>
                    <a:pt x="24" y="8"/>
                  </a:lnTo>
                  <a:lnTo>
                    <a:pt x="33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4" y="3"/>
                  </a:lnTo>
                  <a:lnTo>
                    <a:pt x="83" y="8"/>
                  </a:lnTo>
                  <a:lnTo>
                    <a:pt x="92" y="15"/>
                  </a:lnTo>
                  <a:lnTo>
                    <a:pt x="99" y="24"/>
                  </a:lnTo>
                  <a:lnTo>
                    <a:pt x="104" y="33"/>
                  </a:lnTo>
                  <a:lnTo>
                    <a:pt x="106" y="43"/>
                  </a:lnTo>
                  <a:lnTo>
                    <a:pt x="107" y="53"/>
                  </a:lnTo>
                  <a:lnTo>
                    <a:pt x="106" y="64"/>
                  </a:lnTo>
                  <a:lnTo>
                    <a:pt x="104" y="74"/>
                  </a:lnTo>
                  <a:lnTo>
                    <a:pt x="99" y="83"/>
                  </a:lnTo>
                  <a:lnTo>
                    <a:pt x="92" y="91"/>
                  </a:lnTo>
                  <a:lnTo>
                    <a:pt x="83" y="98"/>
                  </a:lnTo>
                  <a:lnTo>
                    <a:pt x="74" y="103"/>
                  </a:lnTo>
                  <a:lnTo>
                    <a:pt x="64" y="105"/>
                  </a:lnTo>
                  <a:lnTo>
                    <a:pt x="54" y="10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6"/>
            <p:cNvSpPr>
              <a:spLocks/>
            </p:cNvSpPr>
            <p:nvPr userDrawn="1"/>
          </p:nvSpPr>
          <p:spPr bwMode="auto">
            <a:xfrm>
              <a:off x="5383" y="3231"/>
              <a:ext cx="77" cy="78"/>
            </a:xfrm>
            <a:custGeom>
              <a:avLst/>
              <a:gdLst/>
              <a:ahLst/>
              <a:cxnLst>
                <a:cxn ang="0">
                  <a:pos x="38" y="78"/>
                </a:cxn>
                <a:cxn ang="0">
                  <a:pos x="25" y="74"/>
                </a:cxn>
                <a:cxn ang="0">
                  <a:pos x="12" y="66"/>
                </a:cxn>
                <a:cxn ang="0">
                  <a:pos x="4" y="53"/>
                </a:cxn>
                <a:cxn ang="0">
                  <a:pos x="0" y="38"/>
                </a:cxn>
                <a:cxn ang="0">
                  <a:pos x="4" y="22"/>
                </a:cxn>
                <a:cxn ang="0">
                  <a:pos x="12" y="10"/>
                </a:cxn>
                <a:cxn ang="0">
                  <a:pos x="25" y="3"/>
                </a:cxn>
                <a:cxn ang="0">
                  <a:pos x="38" y="0"/>
                </a:cxn>
                <a:cxn ang="0">
                  <a:pos x="54" y="3"/>
                </a:cxn>
                <a:cxn ang="0">
                  <a:pos x="66" y="10"/>
                </a:cxn>
                <a:cxn ang="0">
                  <a:pos x="73" y="22"/>
                </a:cxn>
                <a:cxn ang="0">
                  <a:pos x="77" y="38"/>
                </a:cxn>
                <a:cxn ang="0">
                  <a:pos x="73" y="53"/>
                </a:cxn>
                <a:cxn ang="0">
                  <a:pos x="66" y="66"/>
                </a:cxn>
                <a:cxn ang="0">
                  <a:pos x="54" y="74"/>
                </a:cxn>
                <a:cxn ang="0">
                  <a:pos x="38" y="78"/>
                </a:cxn>
              </a:cxnLst>
              <a:rect l="0" t="0" r="r" b="b"/>
              <a:pathLst>
                <a:path w="77" h="78">
                  <a:moveTo>
                    <a:pt x="38" y="78"/>
                  </a:moveTo>
                  <a:lnTo>
                    <a:pt x="25" y="74"/>
                  </a:lnTo>
                  <a:lnTo>
                    <a:pt x="12" y="66"/>
                  </a:lnTo>
                  <a:lnTo>
                    <a:pt x="4" y="53"/>
                  </a:lnTo>
                  <a:lnTo>
                    <a:pt x="0" y="38"/>
                  </a:lnTo>
                  <a:lnTo>
                    <a:pt x="4" y="22"/>
                  </a:lnTo>
                  <a:lnTo>
                    <a:pt x="12" y="10"/>
                  </a:lnTo>
                  <a:lnTo>
                    <a:pt x="25" y="3"/>
                  </a:lnTo>
                  <a:lnTo>
                    <a:pt x="38" y="0"/>
                  </a:lnTo>
                  <a:lnTo>
                    <a:pt x="54" y="3"/>
                  </a:lnTo>
                  <a:lnTo>
                    <a:pt x="66" y="10"/>
                  </a:lnTo>
                  <a:lnTo>
                    <a:pt x="73" y="22"/>
                  </a:lnTo>
                  <a:lnTo>
                    <a:pt x="77" y="38"/>
                  </a:lnTo>
                  <a:lnTo>
                    <a:pt x="73" y="53"/>
                  </a:lnTo>
                  <a:lnTo>
                    <a:pt x="66" y="66"/>
                  </a:lnTo>
                  <a:lnTo>
                    <a:pt x="54" y="74"/>
                  </a:lnTo>
                  <a:lnTo>
                    <a:pt x="38" y="78"/>
                  </a:lnTo>
                  <a:close/>
                </a:path>
              </a:pathLst>
            </a:custGeom>
            <a:solidFill>
              <a:schemeClr val="hlink">
                <a:alpha val="99001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5671" y="3227"/>
              <a:ext cx="56" cy="55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18" y="54"/>
                </a:cxn>
                <a:cxn ang="0">
                  <a:pos x="9" y="47"/>
                </a:cxn>
                <a:cxn ang="0">
                  <a:pos x="2" y="38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9" y="9"/>
                </a:cxn>
                <a:cxn ang="0">
                  <a:pos x="18" y="2"/>
                </a:cxn>
                <a:cxn ang="0">
                  <a:pos x="28" y="0"/>
                </a:cxn>
                <a:cxn ang="0">
                  <a:pos x="38" y="2"/>
                </a:cxn>
                <a:cxn ang="0">
                  <a:pos x="47" y="9"/>
                </a:cxn>
                <a:cxn ang="0">
                  <a:pos x="54" y="17"/>
                </a:cxn>
                <a:cxn ang="0">
                  <a:pos x="56" y="28"/>
                </a:cxn>
                <a:cxn ang="0">
                  <a:pos x="54" y="38"/>
                </a:cxn>
                <a:cxn ang="0">
                  <a:pos x="47" y="47"/>
                </a:cxn>
                <a:cxn ang="0">
                  <a:pos x="38" y="54"/>
                </a:cxn>
                <a:cxn ang="0">
                  <a:pos x="28" y="55"/>
                </a:cxn>
              </a:cxnLst>
              <a:rect l="0" t="0" r="r" b="b"/>
              <a:pathLst>
                <a:path w="56" h="55">
                  <a:moveTo>
                    <a:pt x="28" y="55"/>
                  </a:moveTo>
                  <a:lnTo>
                    <a:pt x="18" y="54"/>
                  </a:lnTo>
                  <a:lnTo>
                    <a:pt x="9" y="47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9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7" y="9"/>
                  </a:lnTo>
                  <a:lnTo>
                    <a:pt x="54" y="17"/>
                  </a:lnTo>
                  <a:lnTo>
                    <a:pt x="56" y="28"/>
                  </a:lnTo>
                  <a:lnTo>
                    <a:pt x="54" y="38"/>
                  </a:lnTo>
                  <a:lnTo>
                    <a:pt x="47" y="47"/>
                  </a:lnTo>
                  <a:lnTo>
                    <a:pt x="38" y="54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8"/>
            <p:cNvSpPr>
              <a:spLocks noChangeArrowheads="1"/>
            </p:cNvSpPr>
            <p:nvPr userDrawn="1"/>
          </p:nvSpPr>
          <p:spPr bwMode="auto">
            <a:xfrm>
              <a:off x="4851" y="3641"/>
              <a:ext cx="1056" cy="73"/>
            </a:xfrm>
            <a:prstGeom prst="rect">
              <a:avLst/>
            </a:prstGeom>
            <a:solidFill>
              <a:schemeClr val="accent2">
                <a:alpha val="9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" name="Group 19"/>
          <p:cNvGrpSpPr>
            <a:grpSpLocks/>
          </p:cNvGrpSpPr>
          <p:nvPr userDrawn="1"/>
        </p:nvGrpSpPr>
        <p:grpSpPr bwMode="auto">
          <a:xfrm>
            <a:off x="6248400" y="5410200"/>
            <a:ext cx="2895600" cy="1323975"/>
            <a:chOff x="4848" y="3227"/>
            <a:chExt cx="1056" cy="487"/>
          </a:xfrm>
        </p:grpSpPr>
        <p:sp>
          <p:nvSpPr>
            <p:cNvPr id="17" name="Freeform 20"/>
            <p:cNvSpPr>
              <a:spLocks/>
            </p:cNvSpPr>
            <p:nvPr userDrawn="1"/>
          </p:nvSpPr>
          <p:spPr bwMode="auto">
            <a:xfrm>
              <a:off x="4881" y="3427"/>
              <a:ext cx="153" cy="154"/>
            </a:xfrm>
            <a:custGeom>
              <a:avLst/>
              <a:gdLst/>
              <a:ahLst/>
              <a:cxnLst>
                <a:cxn ang="0">
                  <a:pos x="76" y="154"/>
                </a:cxn>
                <a:cxn ang="0">
                  <a:pos x="61" y="152"/>
                </a:cxn>
                <a:cxn ang="0">
                  <a:pos x="47" y="147"/>
                </a:cxn>
                <a:cxn ang="0">
                  <a:pos x="35" y="140"/>
                </a:cxn>
                <a:cxn ang="0">
                  <a:pos x="22" y="132"/>
                </a:cxn>
                <a:cxn ang="0">
                  <a:pos x="14" y="119"/>
                </a:cxn>
                <a:cxn ang="0">
                  <a:pos x="7" y="107"/>
                </a:cxn>
                <a:cxn ang="0">
                  <a:pos x="2" y="92"/>
                </a:cxn>
                <a:cxn ang="0">
                  <a:pos x="0" y="76"/>
                </a:cxn>
                <a:cxn ang="0">
                  <a:pos x="2" y="61"/>
                </a:cxn>
                <a:cxn ang="0">
                  <a:pos x="7" y="47"/>
                </a:cxn>
                <a:cxn ang="0">
                  <a:pos x="14" y="35"/>
                </a:cxn>
                <a:cxn ang="0">
                  <a:pos x="22" y="23"/>
                </a:cxn>
                <a:cxn ang="0">
                  <a:pos x="35" y="14"/>
                </a:cxn>
                <a:cxn ang="0">
                  <a:pos x="47" y="6"/>
                </a:cxn>
                <a:cxn ang="0">
                  <a:pos x="61" y="2"/>
                </a:cxn>
                <a:cxn ang="0">
                  <a:pos x="76" y="0"/>
                </a:cxn>
                <a:cxn ang="0">
                  <a:pos x="92" y="2"/>
                </a:cxn>
                <a:cxn ang="0">
                  <a:pos x="106" y="6"/>
                </a:cxn>
                <a:cxn ang="0">
                  <a:pos x="118" y="14"/>
                </a:cxn>
                <a:cxn ang="0">
                  <a:pos x="130" y="23"/>
                </a:cxn>
                <a:cxn ang="0">
                  <a:pos x="139" y="35"/>
                </a:cxn>
                <a:cxn ang="0">
                  <a:pos x="147" y="47"/>
                </a:cxn>
                <a:cxn ang="0">
                  <a:pos x="151" y="61"/>
                </a:cxn>
                <a:cxn ang="0">
                  <a:pos x="153" y="76"/>
                </a:cxn>
                <a:cxn ang="0">
                  <a:pos x="151" y="92"/>
                </a:cxn>
                <a:cxn ang="0">
                  <a:pos x="147" y="107"/>
                </a:cxn>
                <a:cxn ang="0">
                  <a:pos x="139" y="119"/>
                </a:cxn>
                <a:cxn ang="0">
                  <a:pos x="130" y="132"/>
                </a:cxn>
                <a:cxn ang="0">
                  <a:pos x="118" y="140"/>
                </a:cxn>
                <a:cxn ang="0">
                  <a:pos x="106" y="147"/>
                </a:cxn>
                <a:cxn ang="0">
                  <a:pos x="92" y="152"/>
                </a:cxn>
                <a:cxn ang="0">
                  <a:pos x="76" y="154"/>
                </a:cxn>
              </a:cxnLst>
              <a:rect l="0" t="0" r="r" b="b"/>
              <a:pathLst>
                <a:path w="153" h="154">
                  <a:moveTo>
                    <a:pt x="76" y="154"/>
                  </a:moveTo>
                  <a:lnTo>
                    <a:pt x="61" y="152"/>
                  </a:lnTo>
                  <a:lnTo>
                    <a:pt x="47" y="147"/>
                  </a:lnTo>
                  <a:lnTo>
                    <a:pt x="35" y="140"/>
                  </a:lnTo>
                  <a:lnTo>
                    <a:pt x="22" y="132"/>
                  </a:lnTo>
                  <a:lnTo>
                    <a:pt x="14" y="119"/>
                  </a:lnTo>
                  <a:lnTo>
                    <a:pt x="7" y="107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2" y="61"/>
                  </a:lnTo>
                  <a:lnTo>
                    <a:pt x="7" y="47"/>
                  </a:lnTo>
                  <a:lnTo>
                    <a:pt x="14" y="35"/>
                  </a:lnTo>
                  <a:lnTo>
                    <a:pt x="22" y="23"/>
                  </a:lnTo>
                  <a:lnTo>
                    <a:pt x="35" y="14"/>
                  </a:lnTo>
                  <a:lnTo>
                    <a:pt x="47" y="6"/>
                  </a:lnTo>
                  <a:lnTo>
                    <a:pt x="61" y="2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6" y="6"/>
                  </a:lnTo>
                  <a:lnTo>
                    <a:pt x="118" y="14"/>
                  </a:lnTo>
                  <a:lnTo>
                    <a:pt x="130" y="23"/>
                  </a:lnTo>
                  <a:lnTo>
                    <a:pt x="139" y="35"/>
                  </a:lnTo>
                  <a:lnTo>
                    <a:pt x="147" y="47"/>
                  </a:lnTo>
                  <a:lnTo>
                    <a:pt x="151" y="61"/>
                  </a:lnTo>
                  <a:lnTo>
                    <a:pt x="153" y="76"/>
                  </a:lnTo>
                  <a:lnTo>
                    <a:pt x="151" y="92"/>
                  </a:lnTo>
                  <a:lnTo>
                    <a:pt x="147" y="107"/>
                  </a:lnTo>
                  <a:lnTo>
                    <a:pt x="139" y="119"/>
                  </a:lnTo>
                  <a:lnTo>
                    <a:pt x="130" y="132"/>
                  </a:lnTo>
                  <a:lnTo>
                    <a:pt x="118" y="140"/>
                  </a:lnTo>
                  <a:lnTo>
                    <a:pt x="106" y="147"/>
                  </a:lnTo>
                  <a:lnTo>
                    <a:pt x="92" y="152"/>
                  </a:lnTo>
                  <a:lnTo>
                    <a:pt x="76" y="1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5117" y="3298"/>
              <a:ext cx="107" cy="107"/>
            </a:xfrm>
            <a:custGeom>
              <a:avLst/>
              <a:gdLst/>
              <a:ahLst/>
              <a:cxnLst>
                <a:cxn ang="0">
                  <a:pos x="54" y="107"/>
                </a:cxn>
                <a:cxn ang="0">
                  <a:pos x="43" y="105"/>
                </a:cxn>
                <a:cxn ang="0">
                  <a:pos x="33" y="103"/>
                </a:cxn>
                <a:cxn ang="0">
                  <a:pos x="24" y="98"/>
                </a:cxn>
                <a:cxn ang="0">
                  <a:pos x="15" y="91"/>
                </a:cxn>
                <a:cxn ang="0">
                  <a:pos x="8" y="83"/>
                </a:cxn>
                <a:cxn ang="0">
                  <a:pos x="3" y="74"/>
                </a:cxn>
                <a:cxn ang="0">
                  <a:pos x="2" y="64"/>
                </a:cxn>
                <a:cxn ang="0">
                  <a:pos x="0" y="53"/>
                </a:cxn>
                <a:cxn ang="0">
                  <a:pos x="2" y="43"/>
                </a:cxn>
                <a:cxn ang="0">
                  <a:pos x="3" y="33"/>
                </a:cxn>
                <a:cxn ang="0">
                  <a:pos x="8" y="24"/>
                </a:cxn>
                <a:cxn ang="0">
                  <a:pos x="15" y="15"/>
                </a:cxn>
                <a:cxn ang="0">
                  <a:pos x="24" y="8"/>
                </a:cxn>
                <a:cxn ang="0">
                  <a:pos x="33" y="3"/>
                </a:cxn>
                <a:cxn ang="0">
                  <a:pos x="43" y="2"/>
                </a:cxn>
                <a:cxn ang="0">
                  <a:pos x="54" y="0"/>
                </a:cxn>
                <a:cxn ang="0">
                  <a:pos x="64" y="2"/>
                </a:cxn>
                <a:cxn ang="0">
                  <a:pos x="74" y="3"/>
                </a:cxn>
                <a:cxn ang="0">
                  <a:pos x="83" y="8"/>
                </a:cxn>
                <a:cxn ang="0">
                  <a:pos x="92" y="15"/>
                </a:cxn>
                <a:cxn ang="0">
                  <a:pos x="99" y="24"/>
                </a:cxn>
                <a:cxn ang="0">
                  <a:pos x="104" y="33"/>
                </a:cxn>
                <a:cxn ang="0">
                  <a:pos x="106" y="43"/>
                </a:cxn>
                <a:cxn ang="0">
                  <a:pos x="107" y="53"/>
                </a:cxn>
                <a:cxn ang="0">
                  <a:pos x="106" y="64"/>
                </a:cxn>
                <a:cxn ang="0">
                  <a:pos x="104" y="74"/>
                </a:cxn>
                <a:cxn ang="0">
                  <a:pos x="99" y="83"/>
                </a:cxn>
                <a:cxn ang="0">
                  <a:pos x="92" y="91"/>
                </a:cxn>
                <a:cxn ang="0">
                  <a:pos x="83" y="98"/>
                </a:cxn>
                <a:cxn ang="0">
                  <a:pos x="74" y="103"/>
                </a:cxn>
                <a:cxn ang="0">
                  <a:pos x="64" y="105"/>
                </a:cxn>
                <a:cxn ang="0">
                  <a:pos x="54" y="107"/>
                </a:cxn>
              </a:cxnLst>
              <a:rect l="0" t="0" r="r" b="b"/>
              <a:pathLst>
                <a:path w="107" h="107">
                  <a:moveTo>
                    <a:pt x="54" y="107"/>
                  </a:moveTo>
                  <a:lnTo>
                    <a:pt x="43" y="105"/>
                  </a:lnTo>
                  <a:lnTo>
                    <a:pt x="33" y="103"/>
                  </a:lnTo>
                  <a:lnTo>
                    <a:pt x="24" y="98"/>
                  </a:lnTo>
                  <a:lnTo>
                    <a:pt x="15" y="91"/>
                  </a:lnTo>
                  <a:lnTo>
                    <a:pt x="8" y="83"/>
                  </a:lnTo>
                  <a:lnTo>
                    <a:pt x="3" y="74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2" y="43"/>
                  </a:lnTo>
                  <a:lnTo>
                    <a:pt x="3" y="33"/>
                  </a:lnTo>
                  <a:lnTo>
                    <a:pt x="8" y="24"/>
                  </a:lnTo>
                  <a:lnTo>
                    <a:pt x="15" y="15"/>
                  </a:lnTo>
                  <a:lnTo>
                    <a:pt x="24" y="8"/>
                  </a:lnTo>
                  <a:lnTo>
                    <a:pt x="33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4" y="3"/>
                  </a:lnTo>
                  <a:lnTo>
                    <a:pt x="83" y="8"/>
                  </a:lnTo>
                  <a:lnTo>
                    <a:pt x="92" y="15"/>
                  </a:lnTo>
                  <a:lnTo>
                    <a:pt x="99" y="24"/>
                  </a:lnTo>
                  <a:lnTo>
                    <a:pt x="104" y="33"/>
                  </a:lnTo>
                  <a:lnTo>
                    <a:pt x="106" y="43"/>
                  </a:lnTo>
                  <a:lnTo>
                    <a:pt x="107" y="53"/>
                  </a:lnTo>
                  <a:lnTo>
                    <a:pt x="106" y="64"/>
                  </a:lnTo>
                  <a:lnTo>
                    <a:pt x="104" y="74"/>
                  </a:lnTo>
                  <a:lnTo>
                    <a:pt x="99" y="83"/>
                  </a:lnTo>
                  <a:lnTo>
                    <a:pt x="92" y="91"/>
                  </a:lnTo>
                  <a:lnTo>
                    <a:pt x="83" y="98"/>
                  </a:lnTo>
                  <a:lnTo>
                    <a:pt x="74" y="103"/>
                  </a:lnTo>
                  <a:lnTo>
                    <a:pt x="64" y="105"/>
                  </a:lnTo>
                  <a:lnTo>
                    <a:pt x="54" y="10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 userDrawn="1"/>
          </p:nvSpPr>
          <p:spPr bwMode="auto">
            <a:xfrm>
              <a:off x="5380" y="3234"/>
              <a:ext cx="77" cy="78"/>
            </a:xfrm>
            <a:custGeom>
              <a:avLst/>
              <a:gdLst/>
              <a:ahLst/>
              <a:cxnLst>
                <a:cxn ang="0">
                  <a:pos x="38" y="78"/>
                </a:cxn>
                <a:cxn ang="0">
                  <a:pos x="25" y="74"/>
                </a:cxn>
                <a:cxn ang="0">
                  <a:pos x="12" y="66"/>
                </a:cxn>
                <a:cxn ang="0">
                  <a:pos x="4" y="53"/>
                </a:cxn>
                <a:cxn ang="0">
                  <a:pos x="0" y="38"/>
                </a:cxn>
                <a:cxn ang="0">
                  <a:pos x="4" y="22"/>
                </a:cxn>
                <a:cxn ang="0">
                  <a:pos x="12" y="10"/>
                </a:cxn>
                <a:cxn ang="0">
                  <a:pos x="25" y="3"/>
                </a:cxn>
                <a:cxn ang="0">
                  <a:pos x="38" y="0"/>
                </a:cxn>
                <a:cxn ang="0">
                  <a:pos x="54" y="3"/>
                </a:cxn>
                <a:cxn ang="0">
                  <a:pos x="66" y="10"/>
                </a:cxn>
                <a:cxn ang="0">
                  <a:pos x="73" y="22"/>
                </a:cxn>
                <a:cxn ang="0">
                  <a:pos x="77" y="38"/>
                </a:cxn>
                <a:cxn ang="0">
                  <a:pos x="73" y="53"/>
                </a:cxn>
                <a:cxn ang="0">
                  <a:pos x="66" y="66"/>
                </a:cxn>
                <a:cxn ang="0">
                  <a:pos x="54" y="74"/>
                </a:cxn>
                <a:cxn ang="0">
                  <a:pos x="38" y="78"/>
                </a:cxn>
              </a:cxnLst>
              <a:rect l="0" t="0" r="r" b="b"/>
              <a:pathLst>
                <a:path w="77" h="78">
                  <a:moveTo>
                    <a:pt x="38" y="78"/>
                  </a:moveTo>
                  <a:lnTo>
                    <a:pt x="25" y="74"/>
                  </a:lnTo>
                  <a:lnTo>
                    <a:pt x="12" y="66"/>
                  </a:lnTo>
                  <a:lnTo>
                    <a:pt x="4" y="53"/>
                  </a:lnTo>
                  <a:lnTo>
                    <a:pt x="0" y="38"/>
                  </a:lnTo>
                  <a:lnTo>
                    <a:pt x="4" y="22"/>
                  </a:lnTo>
                  <a:lnTo>
                    <a:pt x="12" y="10"/>
                  </a:lnTo>
                  <a:lnTo>
                    <a:pt x="25" y="3"/>
                  </a:lnTo>
                  <a:lnTo>
                    <a:pt x="38" y="0"/>
                  </a:lnTo>
                  <a:lnTo>
                    <a:pt x="54" y="3"/>
                  </a:lnTo>
                  <a:lnTo>
                    <a:pt x="66" y="10"/>
                  </a:lnTo>
                  <a:lnTo>
                    <a:pt x="73" y="22"/>
                  </a:lnTo>
                  <a:lnTo>
                    <a:pt x="77" y="38"/>
                  </a:lnTo>
                  <a:lnTo>
                    <a:pt x="73" y="53"/>
                  </a:lnTo>
                  <a:lnTo>
                    <a:pt x="66" y="66"/>
                  </a:lnTo>
                  <a:lnTo>
                    <a:pt x="54" y="74"/>
                  </a:lnTo>
                  <a:lnTo>
                    <a:pt x="38" y="78"/>
                  </a:lnTo>
                  <a:close/>
                </a:path>
              </a:pathLst>
            </a:custGeom>
            <a:solidFill>
              <a:schemeClr val="hlink">
                <a:alpha val="99001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23"/>
            <p:cNvSpPr>
              <a:spLocks/>
            </p:cNvSpPr>
            <p:nvPr userDrawn="1"/>
          </p:nvSpPr>
          <p:spPr bwMode="auto">
            <a:xfrm>
              <a:off x="5668" y="3227"/>
              <a:ext cx="56" cy="55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18" y="54"/>
                </a:cxn>
                <a:cxn ang="0">
                  <a:pos x="9" y="47"/>
                </a:cxn>
                <a:cxn ang="0">
                  <a:pos x="2" y="38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9" y="9"/>
                </a:cxn>
                <a:cxn ang="0">
                  <a:pos x="18" y="2"/>
                </a:cxn>
                <a:cxn ang="0">
                  <a:pos x="28" y="0"/>
                </a:cxn>
                <a:cxn ang="0">
                  <a:pos x="38" y="2"/>
                </a:cxn>
                <a:cxn ang="0">
                  <a:pos x="47" y="9"/>
                </a:cxn>
                <a:cxn ang="0">
                  <a:pos x="54" y="17"/>
                </a:cxn>
                <a:cxn ang="0">
                  <a:pos x="56" y="28"/>
                </a:cxn>
                <a:cxn ang="0">
                  <a:pos x="54" y="38"/>
                </a:cxn>
                <a:cxn ang="0">
                  <a:pos x="47" y="47"/>
                </a:cxn>
                <a:cxn ang="0">
                  <a:pos x="38" y="54"/>
                </a:cxn>
                <a:cxn ang="0">
                  <a:pos x="28" y="55"/>
                </a:cxn>
              </a:cxnLst>
              <a:rect l="0" t="0" r="r" b="b"/>
              <a:pathLst>
                <a:path w="56" h="55">
                  <a:moveTo>
                    <a:pt x="28" y="55"/>
                  </a:moveTo>
                  <a:lnTo>
                    <a:pt x="18" y="54"/>
                  </a:lnTo>
                  <a:lnTo>
                    <a:pt x="9" y="47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9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7" y="9"/>
                  </a:lnTo>
                  <a:lnTo>
                    <a:pt x="54" y="17"/>
                  </a:lnTo>
                  <a:lnTo>
                    <a:pt x="56" y="28"/>
                  </a:lnTo>
                  <a:lnTo>
                    <a:pt x="54" y="38"/>
                  </a:lnTo>
                  <a:lnTo>
                    <a:pt x="47" y="47"/>
                  </a:lnTo>
                  <a:lnTo>
                    <a:pt x="38" y="54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24"/>
            <p:cNvSpPr>
              <a:spLocks noChangeArrowheads="1"/>
            </p:cNvSpPr>
            <p:nvPr userDrawn="1"/>
          </p:nvSpPr>
          <p:spPr bwMode="auto">
            <a:xfrm>
              <a:off x="4848" y="3641"/>
              <a:ext cx="1056" cy="73"/>
            </a:xfrm>
            <a:prstGeom prst="rect">
              <a:avLst/>
            </a:prstGeom>
            <a:solidFill>
              <a:schemeClr val="accent2">
                <a:alpha val="9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5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54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443D0-45E8-49AF-BC25-9159940C9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304D8-A29D-40EB-AB15-C0FCCD68E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6000F-81DA-4137-84EF-24413C569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D936E-BF01-4557-AFE2-30DE5C248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93ED2-9B22-4CC3-B715-5FDF62DD1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C70C-506A-4111-ABA4-DF3BE99FC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C7DFD-B8C7-485A-A7A2-5A405D836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4ADF6-07C8-4295-8DC7-8B5C74F5B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44B60-CC76-4BF5-A71E-01DB18B1D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E4524-D60F-4B92-9933-235BD545B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A7EF3-7468-4542-8105-D235E5A07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6C2E1-F2D4-465F-AB45-CEA3A6A4A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0840544-0C1F-4A20-A26E-F933E3D0D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439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39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Graduate School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Keeping Your </a:t>
            </a:r>
            <a:br>
              <a:rPr lang="en-US" sz="4000" smtClean="0"/>
            </a:br>
            <a:r>
              <a:rPr lang="en-US" sz="4000" smtClean="0"/>
              <a:t>Options Open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sz="4400" smtClean="0"/>
              <a:t>How Do I Apply?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153400" cy="4876800"/>
          </a:xfrm>
        </p:spPr>
        <p:txBody>
          <a:bodyPr/>
          <a:lstStyle/>
          <a:p>
            <a:pPr marL="342900" indent="-342900" eaLnBrk="1" hangingPunct="1"/>
            <a:r>
              <a:rPr lang="en-US" smtClean="0">
                <a:latin typeface="Times New Roman" pitchFamily="18" charset="0"/>
              </a:rPr>
              <a:t>Choose a specific program.</a:t>
            </a:r>
          </a:p>
          <a:p>
            <a:pPr marL="342900" indent="-342900" eaLnBrk="1" hangingPunct="1"/>
            <a:r>
              <a:rPr lang="en-US" smtClean="0">
                <a:latin typeface="Times New Roman" pitchFamily="18" charset="0"/>
              </a:rPr>
              <a:t>Contact department; visit if possible.</a:t>
            </a:r>
          </a:p>
          <a:p>
            <a:pPr marL="342900" indent="-342900" eaLnBrk="1" hangingPunct="1"/>
            <a:r>
              <a:rPr lang="en-US" smtClean="0">
                <a:latin typeface="Times New Roman" pitchFamily="18" charset="0"/>
              </a:rPr>
              <a:t>Apply to at least 3 or 4 programs.</a:t>
            </a:r>
          </a:p>
          <a:p>
            <a:pPr marL="342900" indent="-342900" eaLnBrk="1" hangingPunct="1"/>
            <a:r>
              <a:rPr lang="en-US" smtClean="0">
                <a:latin typeface="Times New Roman" pitchFamily="18" charset="0"/>
              </a:rPr>
              <a:t>Submit all requested materials.</a:t>
            </a:r>
          </a:p>
          <a:p>
            <a:pPr marL="342900" indent="-342900" eaLnBrk="1" hangingPunct="1"/>
            <a:r>
              <a:rPr lang="en-US" smtClean="0">
                <a:latin typeface="Times New Roman" pitchFamily="18" charset="0"/>
              </a:rPr>
              <a:t>Submit application packet on time,</a:t>
            </a:r>
          </a:p>
          <a:p>
            <a:pPr marL="742950" lvl="1" indent="-285750" eaLnBrk="1" hangingPunct="1">
              <a:buFont typeface="Monotype Sorts" pitchFamily="2" charset="2"/>
              <a:buChar char="v"/>
            </a:pPr>
            <a:r>
              <a:rPr lang="en-US" smtClean="0">
                <a:latin typeface="Times New Roman" pitchFamily="18" charset="0"/>
              </a:rPr>
              <a:t>Particularly when applying for financial aid.</a:t>
            </a:r>
          </a:p>
          <a:p>
            <a:pPr marL="742950" lvl="1" indent="-285750" eaLnBrk="1" hangingPunct="1">
              <a:buFont typeface="Monotype Sorts" pitchFamily="2" charset="2"/>
              <a:buChar char="v"/>
            </a:pPr>
            <a:r>
              <a:rPr lang="en-US" smtClean="0">
                <a:latin typeface="Times New Roman" pitchFamily="18" charset="0"/>
              </a:rPr>
              <a:t>Keep copies of everything.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7696200" y="3657600"/>
          <a:ext cx="1219200" cy="1149350"/>
        </p:xfrm>
        <a:graphic>
          <a:graphicData uri="http://schemas.openxmlformats.org/presentationml/2006/ole">
            <p:oleObj spid="_x0000_s6146" name="Clip" r:id="rId3" imgW="857880" imgH="807840" progId="MS_ClipArt_Gallery.2">
              <p:embed/>
            </p:oleObj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7620000" y="533400"/>
          <a:ext cx="1096963" cy="1219200"/>
        </p:xfrm>
        <a:graphic>
          <a:graphicData uri="http://schemas.openxmlformats.org/presentationml/2006/ole">
            <p:oleObj spid="_x0000_s6147" name="Clip" r:id="rId4" imgW="845640" imgH="938520" progId="MS_ClipArt_Gallery.2">
              <p:embed/>
            </p:oleObj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7010400" y="5410200"/>
          <a:ext cx="1327150" cy="1117600"/>
        </p:xfrm>
        <a:graphic>
          <a:graphicData uri="http://schemas.openxmlformats.org/presentationml/2006/ole">
            <p:oleObj spid="_x0000_s6148" name="Clip" r:id="rId5" imgW="1328040" imgH="1117800" progId="MS_ClipArt_Gallery.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5461000" cy="838200"/>
          </a:xfrm>
          <a:noFill/>
        </p:spPr>
        <p:txBody>
          <a:bodyPr lIns="90488" tIns="44450" rIns="90488" bIns="44450" anchor="ctr"/>
          <a:lstStyle/>
          <a:p>
            <a:pPr eaLnBrk="1" hangingPunct="1">
              <a:lnSpc>
                <a:spcPct val="90000"/>
              </a:lnSpc>
            </a:pPr>
            <a:r>
              <a:rPr lang="en-US" sz="4400" smtClean="0"/>
              <a:t>Transcript Analysis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78800" cy="5334000"/>
          </a:xfrm>
          <a:noFill/>
        </p:spPr>
        <p:txBody>
          <a:bodyPr lIns="90488" tIns="44450" rIns="90488" bIns="44450"/>
          <a:lstStyle/>
          <a:p>
            <a:pPr marL="342900" indent="-342900" eaLnBrk="1" hangingPunct="1"/>
            <a:r>
              <a:rPr lang="en-US" smtClean="0">
                <a:latin typeface="Times New Roman" pitchFamily="18" charset="0"/>
              </a:rPr>
              <a:t>Grade Point Average</a:t>
            </a:r>
          </a:p>
          <a:p>
            <a:pPr marL="742950" lvl="1" indent="-285750" eaLnBrk="1" hangingPunct="1"/>
            <a:r>
              <a:rPr lang="en-US" smtClean="0">
                <a:latin typeface="Times New Roman" pitchFamily="18" charset="0"/>
              </a:rPr>
              <a:t>Expect 3.0+</a:t>
            </a:r>
          </a:p>
          <a:p>
            <a:pPr marL="342900" indent="-342900" eaLnBrk="1" hangingPunct="1"/>
            <a:r>
              <a:rPr lang="en-US" smtClean="0">
                <a:latin typeface="Times New Roman" pitchFamily="18" charset="0"/>
              </a:rPr>
              <a:t>Performance in Key Courses</a:t>
            </a:r>
          </a:p>
          <a:p>
            <a:pPr marL="742950" lvl="1" indent="-285750" eaLnBrk="1" hangingPunct="1"/>
            <a:r>
              <a:rPr lang="en-US" smtClean="0">
                <a:latin typeface="Times New Roman" pitchFamily="18" charset="0"/>
              </a:rPr>
              <a:t>Major courses (GPA = 3.0+)</a:t>
            </a:r>
          </a:p>
          <a:p>
            <a:pPr marL="742950" lvl="1" indent="-285750" eaLnBrk="1" hangingPunct="1"/>
            <a:r>
              <a:rPr lang="en-US" smtClean="0">
                <a:latin typeface="Times New Roman" pitchFamily="18" charset="0"/>
              </a:rPr>
              <a:t>Math and Science</a:t>
            </a:r>
          </a:p>
          <a:p>
            <a:pPr marL="742950" lvl="1" indent="-285750" eaLnBrk="1" hangingPunct="1"/>
            <a:r>
              <a:rPr lang="en-US" smtClean="0">
                <a:latin typeface="Times New Roman" pitchFamily="18" charset="0"/>
              </a:rPr>
              <a:t>English</a:t>
            </a:r>
          </a:p>
          <a:p>
            <a:pPr marL="342900" indent="-342900" eaLnBrk="1" hangingPunct="1"/>
            <a:r>
              <a:rPr lang="en-US" smtClean="0">
                <a:latin typeface="Times New Roman" pitchFamily="18" charset="0"/>
              </a:rPr>
              <a:t>Performance Patterns</a:t>
            </a:r>
          </a:p>
          <a:p>
            <a:pPr marL="742950" lvl="1" indent="-285750" eaLnBrk="1" hangingPunct="1"/>
            <a:r>
              <a:rPr lang="en-US" smtClean="0">
                <a:latin typeface="Times New Roman" pitchFamily="18" charset="0"/>
              </a:rPr>
              <a:t>Start vs. finish</a:t>
            </a:r>
          </a:p>
          <a:p>
            <a:pPr marL="742950" lvl="1" indent="-285750" eaLnBrk="1" hangingPunct="1"/>
            <a:r>
              <a:rPr lang="en-US" smtClean="0">
                <a:latin typeface="Times New Roman" pitchFamily="18" charset="0"/>
              </a:rPr>
              <a:t>Strengths/weaknesses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6934200" y="1219200"/>
          <a:ext cx="1939925" cy="2667000"/>
        </p:xfrm>
        <a:graphic>
          <a:graphicData uri="http://schemas.openxmlformats.org/presentationml/2006/ole">
            <p:oleObj spid="_x0000_s7170" name="Clip" r:id="rId4" imgW="2309760" imgH="3176280" progId="MS_ClipArt_Gallery.2">
              <p:embed/>
            </p:oleObj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400" smtClean="0"/>
              <a:t>Standardized Test Scores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78800" cy="5105400"/>
          </a:xfrm>
        </p:spPr>
        <p:txBody>
          <a:bodyPr/>
          <a:lstStyle/>
          <a:p>
            <a:pPr marL="342900" indent="-342900" eaLnBrk="1" hangingPunct="1"/>
            <a:r>
              <a:rPr lang="en-US" sz="2800" smtClean="0">
                <a:latin typeface="Times New Roman" pitchFamily="18" charset="0"/>
              </a:rPr>
              <a:t>GRE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Required by most  programs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Verbal			  (English skills)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Quantitative		  (Math skills)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Writing assessment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Subject tests</a:t>
            </a:r>
          </a:p>
          <a:p>
            <a:pPr marL="342900" indent="-342900" eaLnBrk="1" hangingPunct="1"/>
            <a:r>
              <a:rPr lang="en-US" sz="2800" smtClean="0">
                <a:latin typeface="Times New Roman" pitchFamily="18" charset="0"/>
              </a:rPr>
              <a:t>TOEFL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For international students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NC State University = 213 (minimum score)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7848600" y="1295400"/>
          <a:ext cx="835025" cy="1592263"/>
        </p:xfrm>
        <a:graphic>
          <a:graphicData uri="http://schemas.openxmlformats.org/presentationml/2006/ole">
            <p:oleObj spid="_x0000_s8194" name="Clip" r:id="rId3" imgW="1395360" imgH="2658600" progId="MS_ClipArt_Gallery.2">
              <p:embed/>
            </p:oleObj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8509000" cy="1143000"/>
          </a:xfrm>
          <a:noFill/>
        </p:spPr>
        <p:txBody>
          <a:bodyPr lIns="90488" tIns="44450" rIns="90488" bIns="44450" anchor="ctr"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Improving GRE Test Scores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610600" cy="451485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2800" smtClean="0">
                <a:latin typeface="Times New Roman" pitchFamily="18" charset="0"/>
              </a:rPr>
              <a:t>Practice questions</a:t>
            </a:r>
          </a:p>
          <a:p>
            <a:pPr lvl="1" eaLnBrk="1" hangingPunct="1"/>
            <a:r>
              <a:rPr lang="en-US" sz="2400" smtClean="0">
                <a:latin typeface="Times New Roman" pitchFamily="18" charset="0"/>
              </a:rPr>
              <a:t>Online at ETS</a:t>
            </a:r>
          </a:p>
          <a:p>
            <a:pPr lvl="2" eaLnBrk="1" hangingPunct="1"/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</a:rPr>
              <a:t>http://www.gre.org/cbttest.html#description</a:t>
            </a:r>
          </a:p>
          <a:p>
            <a:pPr lvl="1" eaLnBrk="1" hangingPunct="1"/>
            <a:r>
              <a:rPr lang="en-US" sz="2400" smtClean="0">
                <a:latin typeface="Times New Roman" pitchFamily="18" charset="0"/>
              </a:rPr>
              <a:t>Buy computer software that give practice tests</a:t>
            </a:r>
          </a:p>
          <a:p>
            <a:pPr lvl="2" eaLnBrk="1" hangingPunct="1"/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</a:rPr>
              <a:t>http://www.ets.org/gre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5715000" y="1422400"/>
          <a:ext cx="2438400" cy="1362075"/>
        </p:xfrm>
        <a:graphic>
          <a:graphicData uri="http://schemas.openxmlformats.org/presentationml/2006/ole">
            <p:oleObj spid="_x0000_s9218" name="Clip" r:id="rId4" imgW="5714640" imgH="3192120" progId="MS_ClipArt_Gallery.2">
              <p:embed/>
            </p:oleObj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  <a:noFill/>
        </p:spPr>
        <p:txBody>
          <a:bodyPr lIns="90488" tIns="44450" rIns="90488" bIns="44450" anchor="ctr"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Letters of Recommendation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5257800"/>
          </a:xfrm>
          <a:noFill/>
        </p:spPr>
        <p:txBody>
          <a:bodyPr lIns="90488" tIns="44450" rIns="90488" bIns="44450"/>
          <a:lstStyle/>
          <a:p>
            <a:pPr marL="342900" indent="-342900" eaLnBrk="1" hangingPunct="1"/>
            <a:r>
              <a:rPr lang="en-US" sz="2800" smtClean="0">
                <a:latin typeface="Times New Roman" pitchFamily="18" charset="0"/>
              </a:rPr>
              <a:t>Standard Reference Report Form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Aptitude for graduate research and course work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Comparison with prior students</a:t>
            </a:r>
          </a:p>
          <a:p>
            <a:pPr marL="342900" indent="-342900" eaLnBrk="1" hangingPunct="1"/>
            <a:r>
              <a:rPr lang="en-US" sz="2800" smtClean="0">
                <a:latin typeface="Times New Roman" pitchFamily="18" charset="0"/>
              </a:rPr>
              <a:t>Formal Letters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Expanded comments</a:t>
            </a:r>
          </a:p>
          <a:p>
            <a:pPr marL="342900" indent="-342900" eaLnBrk="1" hangingPunct="1"/>
            <a:r>
              <a:rPr lang="en-US" sz="2800" smtClean="0">
                <a:latin typeface="Times New Roman" pitchFamily="18" charset="0"/>
              </a:rPr>
              <a:t>Suitable References (Examples)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Undergraduate advisor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Research project supervisor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Teachers of upper-level Courses (400/500)</a:t>
            </a:r>
          </a:p>
          <a:p>
            <a:pPr marL="742950" lvl="1" indent="-285750" eaLnBrk="1" hangingPunct="1"/>
            <a:endParaRPr lang="en-US" sz="2400" smtClean="0">
              <a:latin typeface="Times New Roman" pitchFamily="18" charset="0"/>
            </a:endParaRP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7391400" y="2743200"/>
          <a:ext cx="1376363" cy="1892300"/>
        </p:xfrm>
        <a:graphic>
          <a:graphicData uri="http://schemas.openxmlformats.org/presentationml/2006/ole">
            <p:oleObj spid="_x0000_s10242" name="Clip" r:id="rId4" imgW="2309760" imgH="3176280" progId="MS_ClipArt_Gallery.2">
              <p:embed/>
            </p:oleObj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371600"/>
          </a:xfrm>
          <a:noFill/>
        </p:spPr>
        <p:txBody>
          <a:bodyPr lIns="90488" tIns="44450" rIns="90488" bIns="44450" anchor="ctr"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Other Suitable References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86800" cy="3733800"/>
          </a:xfrm>
        </p:spPr>
        <p:txBody>
          <a:bodyPr lIns="90488" tIns="44450" rIns="90488" bIns="44450"/>
          <a:lstStyle/>
          <a:p>
            <a:pPr marL="342900" indent="-34290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</a:rPr>
              <a:t>Former instructors</a:t>
            </a:r>
          </a:p>
          <a:p>
            <a:pPr marL="342900" indent="-34290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</a:rPr>
              <a:t>Managers/supervisors at work</a:t>
            </a:r>
          </a:p>
          <a:p>
            <a:pPr marL="742950" lvl="1" indent="-28575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</a:rPr>
              <a:t>Summer internships</a:t>
            </a:r>
          </a:p>
          <a:p>
            <a:pPr marL="742950" lvl="1" indent="-28575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</a:rPr>
              <a:t>Other technical positions </a:t>
            </a:r>
          </a:p>
          <a:p>
            <a:pPr marL="342900" indent="-34290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</a:rPr>
              <a:t>University faculty/administrators</a:t>
            </a:r>
          </a:p>
          <a:p>
            <a:pPr marL="342900" indent="-34290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</a:rPr>
              <a:t>Faculty/administrators in the Department you wish to enter</a:t>
            </a:r>
          </a:p>
          <a:p>
            <a:pPr marL="342900" indent="-34290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</a:rPr>
              <a:t>Ask yourself:</a:t>
            </a:r>
          </a:p>
          <a:p>
            <a:pPr marL="784225" lvl="1" indent="-34290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</a:rPr>
              <a:t>Do they know me well enough?</a:t>
            </a:r>
          </a:p>
          <a:p>
            <a:pPr marL="784225" lvl="1" indent="-34290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</a:rPr>
              <a:t>Will they say good things about me?</a:t>
            </a:r>
          </a:p>
          <a:p>
            <a:pPr marL="784225" lvl="1" indent="-34290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</a:rPr>
              <a:t>Are they reliable enough to write them on time?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7467600" y="1752600"/>
          <a:ext cx="887413" cy="1584325"/>
        </p:xfrm>
        <a:graphic>
          <a:graphicData uri="http://schemas.openxmlformats.org/presentationml/2006/ole">
            <p:oleObj spid="_x0000_s11266" name="Clip" r:id="rId4" imgW="1776240" imgH="3169800" progId="MS_ClipArt_Gallery.2">
              <p:embed/>
            </p:oleObj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  <a:noFill/>
        </p:spPr>
        <p:txBody>
          <a:bodyPr lIns="90488" tIns="44450" rIns="90488" bIns="44450" anchor="ctr"/>
          <a:lstStyle/>
          <a:p>
            <a:pPr eaLnBrk="1" hangingPunct="1">
              <a:lnSpc>
                <a:spcPct val="90000"/>
              </a:lnSpc>
            </a:pPr>
            <a:r>
              <a:rPr lang="en-US" sz="4400" smtClean="0"/>
              <a:t>Goals Statement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876800"/>
          </a:xfrm>
          <a:noFill/>
        </p:spPr>
        <p:txBody>
          <a:bodyPr lIns="90488" tIns="44450" rIns="90488" bIns="44450"/>
          <a:lstStyle/>
          <a:p>
            <a:pPr marL="342900" indent="-342900" eaLnBrk="1" hangingPunct="1"/>
            <a:r>
              <a:rPr lang="en-US" sz="2800" smtClean="0">
                <a:latin typeface="Times New Roman" pitchFamily="18" charset="0"/>
              </a:rPr>
              <a:t>Clear expression of goals and experiences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Research interests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Career goals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Present progress towards goals</a:t>
            </a:r>
          </a:p>
          <a:p>
            <a:pPr marL="342900" indent="-342900" eaLnBrk="1" hangingPunct="1"/>
            <a:r>
              <a:rPr lang="en-US" sz="2800" smtClean="0">
                <a:latin typeface="Times New Roman" pitchFamily="18" charset="0"/>
              </a:rPr>
              <a:t>Correct spelling/grammar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Spell cheek misses sum things</a:t>
            </a:r>
          </a:p>
          <a:p>
            <a:pPr marL="342900" indent="-342900" eaLnBrk="1" hangingPunct="1"/>
            <a:r>
              <a:rPr lang="en-US" sz="2800" smtClean="0">
                <a:latin typeface="Times New Roman" pitchFamily="18" charset="0"/>
              </a:rPr>
              <a:t>Cite published work</a:t>
            </a:r>
          </a:p>
          <a:p>
            <a:pPr marL="342900" indent="-342900" eaLnBrk="1" hangingPunct="1"/>
            <a:r>
              <a:rPr lang="en-US" sz="2800" smtClean="0">
                <a:latin typeface="Times New Roman" pitchFamily="18" charset="0"/>
              </a:rPr>
              <a:t>Seek suggestions for improvements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Faculty advisor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Current graduate student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7086600" y="2133600"/>
          <a:ext cx="1376363" cy="1892300"/>
        </p:xfrm>
        <a:graphic>
          <a:graphicData uri="http://schemas.openxmlformats.org/presentationml/2006/ole">
            <p:oleObj spid="_x0000_s12290" name="Clip" r:id="rId4" imgW="2309760" imgH="3176280" progId="MS_ClipArt_Gallery.2">
              <p:embed/>
            </p:oleObj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mtClean="0"/>
              <a:t>Financing Graduate School?</a:t>
            </a:r>
          </a:p>
        </p:txBody>
      </p:sp>
      <p:pic>
        <p:nvPicPr>
          <p:cNvPr id="22531" name="Picture 18" descr="A:\wafer2[1].jpe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810000" y="2971800"/>
            <a:ext cx="18478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Oval 8"/>
          <p:cNvSpPr>
            <a:spLocks noGrp="1" noChangeArrowheads="1"/>
          </p:cNvSpPr>
          <p:nvPr>
            <p:ph idx="1"/>
          </p:nvPr>
        </p:nvSpPr>
        <p:spPr>
          <a:xfrm>
            <a:off x="1676400" y="1600200"/>
            <a:ext cx="2057400" cy="1219200"/>
          </a:xfrm>
          <a:prstGeom prst="ellipse">
            <a:avLst/>
          </a:prstGeom>
          <a:solidFill>
            <a:srgbClr val="0099CC"/>
          </a:solidFill>
          <a:ln w="12700">
            <a:solidFill>
              <a:schemeClr val="tx1"/>
            </a:solidFill>
            <a:round/>
          </a:ln>
        </p:spPr>
        <p:txBody>
          <a:bodyPr wrap="none" lIns="90488" tIns="44450" rIns="90488" bIns="44450" anchor="ctr"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b="1" smtClean="0">
                <a:latin typeface="Times New Roman" pitchFamily="18" charset="0"/>
              </a:rPr>
              <a:t>Loans/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b="1" smtClean="0">
                <a:latin typeface="Times New Roman" pitchFamily="18" charset="0"/>
              </a:rPr>
              <a:t>Grants</a:t>
            </a:r>
            <a:endParaRPr lang="en-US" sz="2400" smtClean="0">
              <a:latin typeface="Times New Roman" pitchFamily="18" charset="0"/>
            </a:endParaRPr>
          </a:p>
        </p:txBody>
      </p:sp>
      <p:sp>
        <p:nvSpPr>
          <p:cNvPr id="22533" name="Oval 3"/>
          <p:cNvSpPr>
            <a:spLocks noChangeArrowheads="1"/>
          </p:cNvSpPr>
          <p:nvPr/>
        </p:nvSpPr>
        <p:spPr bwMode="auto">
          <a:xfrm>
            <a:off x="6019800" y="1371600"/>
            <a:ext cx="2590800" cy="1511300"/>
          </a:xfrm>
          <a:prstGeom prst="ellipse">
            <a:avLst/>
          </a:prstGeom>
          <a:solidFill>
            <a:srgbClr val="FFFF27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6248400" y="1524000"/>
            <a:ext cx="2057400" cy="119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latin typeface="Times New Roman" pitchFamily="18" charset="0"/>
              </a:rPr>
              <a:t>Assistantships</a:t>
            </a:r>
          </a:p>
          <a:p>
            <a:r>
              <a:rPr lang="en-US" sz="2400" b="1">
                <a:solidFill>
                  <a:schemeClr val="bg2"/>
                </a:solidFill>
                <a:latin typeface="Times New Roman" pitchFamily="18" charset="0"/>
              </a:rPr>
              <a:t>- research</a:t>
            </a:r>
          </a:p>
          <a:p>
            <a:r>
              <a:rPr lang="en-US" sz="2400" b="1">
                <a:solidFill>
                  <a:schemeClr val="bg2"/>
                </a:solidFill>
                <a:latin typeface="Times New Roman" pitchFamily="18" charset="0"/>
              </a:rPr>
              <a:t>- teaching</a:t>
            </a:r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2535" name="Oval 4"/>
          <p:cNvSpPr>
            <a:spLocks noChangeArrowheads="1"/>
          </p:cNvSpPr>
          <p:nvPr/>
        </p:nvSpPr>
        <p:spPr bwMode="auto">
          <a:xfrm>
            <a:off x="6705600" y="3200400"/>
            <a:ext cx="1511300" cy="1435100"/>
          </a:xfrm>
          <a:prstGeom prst="ellipse">
            <a:avLst/>
          </a:prstGeom>
          <a:solidFill>
            <a:srgbClr val="00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Co-Op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536" name="Oval 6"/>
          <p:cNvSpPr>
            <a:spLocks noChangeArrowheads="1"/>
          </p:cNvSpPr>
          <p:nvPr/>
        </p:nvSpPr>
        <p:spPr bwMode="auto">
          <a:xfrm>
            <a:off x="6172200" y="4876800"/>
            <a:ext cx="1822450" cy="1739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6172200" y="5562600"/>
            <a:ext cx="18081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latin typeface="Times New Roman" pitchFamily="18" charset="0"/>
              </a:rPr>
              <a:t>Work-Study</a:t>
            </a:r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2538" name="Oval 5"/>
          <p:cNvSpPr>
            <a:spLocks noChangeArrowheads="1"/>
          </p:cNvSpPr>
          <p:nvPr/>
        </p:nvSpPr>
        <p:spPr bwMode="auto">
          <a:xfrm>
            <a:off x="1676400" y="4953000"/>
            <a:ext cx="1892300" cy="16637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Rectangle 9"/>
          <p:cNvSpPr>
            <a:spLocks noChangeArrowheads="1"/>
          </p:cNvSpPr>
          <p:nvPr/>
        </p:nvSpPr>
        <p:spPr bwMode="auto">
          <a:xfrm>
            <a:off x="1752600" y="5334000"/>
            <a:ext cx="1852613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latin typeface="Times New Roman" pitchFamily="18" charset="0"/>
              </a:rPr>
              <a:t>Fellowships/</a:t>
            </a:r>
          </a:p>
          <a:p>
            <a:r>
              <a:rPr lang="en-US" sz="2400" b="1">
                <a:solidFill>
                  <a:schemeClr val="bg2"/>
                </a:solidFill>
                <a:latin typeface="Times New Roman" pitchFamily="18" charset="0"/>
              </a:rPr>
              <a:t>Traineeships</a:t>
            </a:r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2540" name="Oval 16"/>
          <p:cNvSpPr>
            <a:spLocks noChangeArrowheads="1"/>
          </p:cNvSpPr>
          <p:nvPr/>
        </p:nvSpPr>
        <p:spPr bwMode="auto">
          <a:xfrm>
            <a:off x="304800" y="3352800"/>
            <a:ext cx="1981200" cy="1676400"/>
          </a:xfrm>
          <a:prstGeom prst="ellipse">
            <a:avLst/>
          </a:prstGeom>
          <a:solidFill>
            <a:srgbClr val="00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Internships;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part-time 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Jobs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541" name="Line 17"/>
          <p:cNvSpPr>
            <a:spLocks noChangeShapeType="1"/>
          </p:cNvSpPr>
          <p:nvPr/>
        </p:nvSpPr>
        <p:spPr bwMode="auto">
          <a:xfrm>
            <a:off x="2286000" y="3962400"/>
            <a:ext cx="1295400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Line 17"/>
          <p:cNvSpPr>
            <a:spLocks noChangeShapeType="1"/>
          </p:cNvSpPr>
          <p:nvPr/>
        </p:nvSpPr>
        <p:spPr bwMode="auto">
          <a:xfrm>
            <a:off x="3657600" y="24384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7"/>
          <p:cNvSpPr>
            <a:spLocks noChangeShapeType="1"/>
          </p:cNvSpPr>
          <p:nvPr/>
        </p:nvSpPr>
        <p:spPr bwMode="auto">
          <a:xfrm flipV="1">
            <a:off x="5867400" y="4114800"/>
            <a:ext cx="1143000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Line 17"/>
          <p:cNvSpPr>
            <a:spLocks noChangeShapeType="1"/>
          </p:cNvSpPr>
          <p:nvPr/>
        </p:nvSpPr>
        <p:spPr bwMode="auto">
          <a:xfrm>
            <a:off x="5715000" y="50292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V="1">
            <a:off x="3124200" y="5029200"/>
            <a:ext cx="685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Line 17"/>
          <p:cNvSpPr>
            <a:spLocks noChangeShapeType="1"/>
          </p:cNvSpPr>
          <p:nvPr/>
        </p:nvSpPr>
        <p:spPr bwMode="auto">
          <a:xfrm flipV="1">
            <a:off x="5486400" y="22860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8915400" cy="8382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smtClean="0"/>
              <a:t> Research and/or Teaching Assistantships (1/2 Time)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7772400" cy="4114800"/>
          </a:xfrm>
          <a:noFill/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smtClean="0">
                <a:latin typeface="Times New Roman" pitchFamily="18" charset="0"/>
              </a:rPr>
              <a:t>Stipend: $10,000 - $18,000 for 9-12 mos.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smtClean="0">
                <a:latin typeface="Times New Roman" pitchFamily="18" charset="0"/>
              </a:rPr>
              <a:t>Often all or part of tuition waived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smtClean="0">
                <a:latin typeface="Times New Roman" pitchFamily="18" charset="0"/>
              </a:rPr>
              <a:t>May also provide health insurance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smtClean="0">
                <a:latin typeface="Times New Roman" pitchFamily="18" charset="0"/>
              </a:rPr>
              <a:t>Work obligation (assisting professor with research or teaching)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smtClean="0">
                <a:latin typeface="Times New Roman" pitchFamily="18" charset="0"/>
              </a:rPr>
              <a:t>Useful credential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010400" y="4876800"/>
          <a:ext cx="1162050" cy="1447800"/>
        </p:xfrm>
        <a:graphic>
          <a:graphicData uri="http://schemas.openxmlformats.org/presentationml/2006/ole">
            <p:oleObj spid="_x0000_s13314" name="Clip" r:id="rId4" imgW="716760" imgH="892440" progId="MS_ClipArt_Gallery.2">
              <p:embed/>
            </p:oleObj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6"/>
          <p:cNvSpPr>
            <a:spLocks noChangeArrowheads="1"/>
          </p:cNvSpPr>
          <p:nvPr>
            <p:ph type="title"/>
          </p:nvPr>
        </p:nvSpPr>
        <p:spPr>
          <a:xfrm>
            <a:off x="1914525" y="96838"/>
            <a:ext cx="5613400" cy="141287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What is a Fellowship?</a:t>
            </a:r>
          </a:p>
        </p:txBody>
      </p:sp>
      <p:sp>
        <p:nvSpPr>
          <p:cNvPr id="14340" name="Rectangle 1027"/>
          <p:cNvSpPr>
            <a:spLocks noChangeArrowheads="1"/>
          </p:cNvSpPr>
          <p:nvPr>
            <p:ph type="body" sz="half" idx="2"/>
          </p:nvPr>
        </p:nvSpPr>
        <p:spPr>
          <a:xfrm>
            <a:off x="4343400" y="1905000"/>
            <a:ext cx="4267200" cy="3429000"/>
          </a:xfrm>
          <a:noFill/>
        </p:spPr>
        <p:txBody>
          <a:bodyPr lIns="92075" tIns="46038" rIns="92075" bIns="46038"/>
          <a:lstStyle/>
          <a:p>
            <a:pPr marL="342900" indent="-342900" eaLnBrk="1" hangingPunct="1">
              <a:buFont typeface="Monotype Sorts" pitchFamily="2" charset="2"/>
              <a:buChar char=" "/>
            </a:pPr>
            <a:r>
              <a:rPr lang="en-US" sz="2400" b="1" smtClean="0">
                <a:latin typeface="Times New Roman" pitchFamily="18" charset="0"/>
              </a:rPr>
              <a:t>Fellowships, grants and scholarships are outright awards made to graduate students with no service obligation.  They usually provide a monthly stipend for living expenses, tuition and required fees</a:t>
            </a:r>
            <a:r>
              <a:rPr lang="en-US" sz="2000" b="1" smtClean="0"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14338" name="Object 1028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1474788" y="2819400"/>
          <a:ext cx="2928937" cy="1279525"/>
        </p:xfrm>
        <a:graphic>
          <a:graphicData uri="http://schemas.openxmlformats.org/presentationml/2006/ole">
            <p:oleObj spid="_x0000_s14338" name="Clip" r:id="rId4" imgW="5189040" imgH="2233080" progId="MS_ClipArt_Gallery.2">
              <p:embed/>
            </p:oleObj>
          </a:graphicData>
        </a:graphic>
      </p:graphicFrame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239000" cy="762000"/>
          </a:xfrm>
        </p:spPr>
        <p:txBody>
          <a:bodyPr/>
          <a:lstStyle/>
          <a:p>
            <a:pPr eaLnBrk="1" hangingPunct="1"/>
            <a:r>
              <a:rPr lang="en-US" sz="3600" smtClean="0"/>
              <a:t>What is Graduate Education?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6400800" cy="3962400"/>
          </a:xfrm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smtClean="0">
                <a:latin typeface="Times New Roman" pitchFamily="18" charset="0"/>
              </a:rPr>
              <a:t>Obtaining specialized knowledge in a  concentrated area of study</a:t>
            </a:r>
          </a:p>
          <a:p>
            <a:pPr marL="342900" indent="-342900" eaLnBrk="1" hangingPunct="1"/>
            <a:r>
              <a:rPr lang="en-US" smtClean="0">
                <a:latin typeface="Times New Roman" pitchFamily="18" charset="0"/>
              </a:rPr>
              <a:t>Development of specialized skills 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</a:rPr>
              <a:t>	to practice a profession or do advanced research</a:t>
            </a:r>
          </a:p>
          <a:p>
            <a:pPr marL="342900" indent="-342900" eaLnBrk="1" hangingPunct="1"/>
            <a:r>
              <a:rPr lang="en-US" smtClean="0">
                <a:solidFill>
                  <a:schemeClr val="tx2"/>
                </a:solidFill>
                <a:latin typeface="Times New Roman" pitchFamily="18" charset="0"/>
              </a:rPr>
              <a:t>From “tool user” to “tool   maker”</a:t>
            </a:r>
          </a:p>
          <a:p>
            <a:pPr marL="342900" indent="-342900" eaLnBrk="1" hangingPunct="1"/>
            <a:endParaRPr lang="en-US" smtClean="0">
              <a:latin typeface="Times New Roman" pitchFamily="18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248400" y="2667000"/>
          <a:ext cx="2895600" cy="2895600"/>
        </p:xfrm>
        <a:graphic>
          <a:graphicData uri="http://schemas.openxmlformats.org/presentationml/2006/ole">
            <p:oleObj spid="_x0000_s1026" name="Photo Editor Photo" r:id="rId3" imgW="1190476" imgH="1190476" progId="MSPhotoEd.3">
              <p:embed/>
            </p:oleObj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pPr eaLnBrk="1" hangingPunct="1">
              <a:lnSpc>
                <a:spcPct val="90000"/>
              </a:lnSpc>
            </a:pPr>
            <a:r>
              <a:rPr lang="en-US" sz="4400" smtClean="0"/>
              <a:t>Summary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</a:rPr>
              <a:t>Work on your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GPA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</a:rPr>
              <a:t>Undergraduate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Research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Practice</a:t>
            </a:r>
            <a:r>
              <a:rPr lang="en-US" sz="2800" smtClean="0">
                <a:latin typeface="Times New Roman" pitchFamily="18" charset="0"/>
              </a:rPr>
              <a:t> for standardized tests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</a:rPr>
              <a:t>Get strong letters of reference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</a:rPr>
              <a:t>Write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Clear Goals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Review</a:t>
            </a:r>
            <a:r>
              <a:rPr lang="en-US" sz="2800" smtClean="0">
                <a:latin typeface="Times New Roman" pitchFamily="18" charset="0"/>
              </a:rPr>
              <a:t> package before submission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</a:rPr>
              <a:t>Do your homework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7086600" y="762000"/>
          <a:ext cx="968375" cy="1423988"/>
        </p:xfrm>
        <a:graphic>
          <a:graphicData uri="http://schemas.openxmlformats.org/presentationml/2006/ole">
            <p:oleObj spid="_x0000_s15362" name="Clip" r:id="rId4" imgW="2247480" imgH="3306240" progId="MS_ClipArt_Gallery.2">
              <p:embed/>
            </p:oleObj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153400" cy="4191000"/>
          </a:xfrm>
        </p:spPr>
        <p:txBody>
          <a:bodyPr/>
          <a:lstStyle/>
          <a:p>
            <a:pPr lvl="2" eaLnBrk="1" hangingPunct="1"/>
            <a:endParaRPr lang="en-US" sz="1800" smtClean="0"/>
          </a:p>
          <a:p>
            <a:pPr eaLnBrk="1" hangingPunct="1"/>
            <a:endParaRPr lang="en-US" sz="240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58038" cy="1192213"/>
          </a:xfrm>
        </p:spPr>
        <p:txBody>
          <a:bodyPr/>
          <a:lstStyle/>
          <a:p>
            <a:pPr eaLnBrk="1" hangingPunct="1"/>
            <a:r>
              <a:rPr lang="en-US" sz="3600" smtClean="0"/>
              <a:t>Two Kinds of </a:t>
            </a:r>
            <a:r>
              <a:rPr lang="en-US" sz="4400" smtClean="0"/>
              <a:t>Graduate</a:t>
            </a:r>
            <a:r>
              <a:rPr lang="en-US" sz="3600" smtClean="0"/>
              <a:t> Degrees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838200" y="1524000"/>
            <a:ext cx="7086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PROFESSIONAL  DEGREES</a:t>
            </a:r>
          </a:p>
          <a:p>
            <a:pPr lvl="1">
              <a:buFontTx/>
              <a:buChar char="•"/>
              <a:defRPr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DVM         MPA</a:t>
            </a:r>
          </a:p>
          <a:p>
            <a:pPr lvl="1">
              <a:buFontTx/>
              <a:buChar char="•"/>
              <a:defRPr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MBA	  MSW</a:t>
            </a: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RESEARCH  DEGREES</a:t>
            </a:r>
          </a:p>
          <a:p>
            <a:pPr lvl="1">
              <a:buFontTx/>
              <a:buChar char="•"/>
              <a:defRPr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MASTER’S &amp; DOCTORAL</a:t>
            </a:r>
          </a:p>
        </p:txBody>
      </p:sp>
      <p:pic>
        <p:nvPicPr>
          <p:cNvPr id="2054" name="Picture 5" descr="A:\cleanroom[1].jpeg"/>
          <p:cNvPicPr>
            <a:picLocks noChangeAspect="1" noChangeArrowheads="1"/>
          </p:cNvPicPr>
          <p:nvPr/>
        </p:nvPicPr>
        <p:blipFill>
          <a:blip r:embed="rId3" cstate="print">
            <a:lum bright="-12000" contrast="20000"/>
          </a:blip>
          <a:srcRect/>
          <a:stretch>
            <a:fillRect/>
          </a:stretch>
        </p:blipFill>
        <p:spPr bwMode="auto">
          <a:xfrm>
            <a:off x="609600" y="3708400"/>
            <a:ext cx="47244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6140450" y="1600200"/>
          <a:ext cx="2982913" cy="4191000"/>
        </p:xfrm>
        <a:graphic>
          <a:graphicData uri="http://schemas.openxmlformats.org/presentationml/2006/ole">
            <p:oleObj spid="_x0000_s2050" name="Photo Editor Photo" r:id="rId4" imgW="1743318" imgH="2448267" progId="MSPhotoEd.3">
              <p:embed/>
            </p:oleObj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Why Go to Graduate School?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7239000" cy="4724400"/>
          </a:xfrm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latin typeface="Times New Roman" pitchFamily="18" charset="0"/>
              </a:rPr>
              <a:t>Increase your earning power</a:t>
            </a:r>
          </a:p>
          <a:p>
            <a:pPr marL="742950" lvl="1" indent="-285750"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latin typeface="Times New Roman" pitchFamily="18" charset="0"/>
              </a:rPr>
              <a:t>Influence how fast and how far</a:t>
            </a:r>
          </a:p>
          <a:p>
            <a:pPr marL="742950" lvl="1" indent="-28575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</a:rPr>
              <a:t>	you advance in your career</a:t>
            </a:r>
          </a:p>
          <a:p>
            <a:pPr marL="742950" lvl="1" indent="-285750"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latin typeface="Times New Roman" pitchFamily="18" charset="0"/>
              </a:rPr>
              <a:t>Enhance your job satisfaction</a:t>
            </a:r>
          </a:p>
          <a:p>
            <a:pPr marL="742950" lvl="1" indent="-285750"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latin typeface="Times New Roman" pitchFamily="18" charset="0"/>
              </a:rPr>
              <a:t>Give you greater flexibility to</a:t>
            </a:r>
          </a:p>
          <a:p>
            <a:pPr marL="742950" lvl="1" indent="-28575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</a:rPr>
              <a:t>	change careers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</a:rPr>
              <a:t> 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</a:rPr>
              <a:t>IT CAN BE A JOB REQUIREMENT</a:t>
            </a:r>
            <a:r>
              <a:rPr lang="en-US" smtClean="0">
                <a:latin typeface="Times New Roman" pitchFamily="18" charset="0"/>
              </a:rPr>
              <a:t>:</a:t>
            </a:r>
          </a:p>
          <a:p>
            <a:pPr marL="742950" lvl="1" indent="-285750"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latin typeface="Times New Roman" pitchFamily="18" charset="0"/>
              </a:rPr>
              <a:t>For faculty positions</a:t>
            </a:r>
          </a:p>
          <a:p>
            <a:pPr marL="742950" lvl="1" indent="-285750"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latin typeface="Times New Roman" pitchFamily="18" charset="0"/>
              </a:rPr>
              <a:t>For research positions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317875" y="262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317875" y="262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317875" y="169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317875" y="169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464" name="Picture 8" descr="http://nbcsrww.bas.ncsu.edu/CottonRese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066800"/>
            <a:ext cx="2286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NOT to go to Graduate School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949325" y="1981200"/>
            <a:ext cx="4613275" cy="4114800"/>
          </a:xfrm>
        </p:spPr>
        <p:txBody>
          <a:bodyPr/>
          <a:lstStyle/>
          <a:p>
            <a:r>
              <a:rPr lang="en-US" sz="2800" smtClean="0"/>
              <a:t>You’re going to graduate school to please someone else</a:t>
            </a:r>
          </a:p>
          <a:p>
            <a:r>
              <a:rPr lang="en-US" sz="2800" smtClean="0"/>
              <a:t>You’re clueless about a subject to study</a:t>
            </a:r>
          </a:p>
          <a:p>
            <a:r>
              <a:rPr lang="en-US" sz="2800" smtClean="0"/>
              <a:t>You’re secretly trying to avoid the job market</a:t>
            </a:r>
          </a:p>
        </p:txBody>
      </p:sp>
      <p:pic>
        <p:nvPicPr>
          <p:cNvPr id="20484" name="Picture 2" descr="C:\Documents and Settings\crnunn\Local Settings\Temporary Internet Files\Content.IE5\3JP1CVG3\MPj042222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28800"/>
            <a:ext cx="30495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696200" cy="1219200"/>
          </a:xfrm>
        </p:spPr>
        <p:txBody>
          <a:bodyPr/>
          <a:lstStyle/>
          <a:p>
            <a:pPr eaLnBrk="1" hangingPunct="1"/>
            <a:r>
              <a:rPr lang="en-US" sz="3200" smtClean="0"/>
              <a:t> What Are Graduate Programs Looking For?</a:t>
            </a:r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 rot="263193">
            <a:off x="492125" y="1697038"/>
            <a:ext cx="2573338" cy="1008062"/>
          </a:xfrm>
          <a:prstGeom prst="rightArrowCallout">
            <a:avLst>
              <a:gd name="adj1" fmla="val 25000"/>
              <a:gd name="adj2" fmla="val 25000"/>
              <a:gd name="adj3" fmla="val 4254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Academic </a:t>
            </a:r>
          </a:p>
          <a:p>
            <a:pPr algn="ctr"/>
            <a:r>
              <a:rPr lang="en-US" b="1"/>
              <a:t>Preparation</a:t>
            </a:r>
            <a:endParaRPr lang="en-US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 rot="365939">
            <a:off x="381000" y="2895600"/>
            <a:ext cx="2819400" cy="990600"/>
          </a:xfrm>
          <a:prstGeom prst="rightArrowCallout">
            <a:avLst>
              <a:gd name="adj1" fmla="val 25000"/>
              <a:gd name="adj2" fmla="val 25000"/>
              <a:gd name="adj3" fmla="val 4743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Prior </a:t>
            </a:r>
          </a:p>
          <a:p>
            <a:pPr algn="ctr"/>
            <a:r>
              <a:rPr lang="en-US" b="1"/>
              <a:t>Academic </a:t>
            </a:r>
          </a:p>
          <a:p>
            <a:pPr algn="ctr"/>
            <a:r>
              <a:rPr lang="en-US" b="1"/>
              <a:t>Achievement</a:t>
            </a:r>
            <a:endParaRPr lang="en-US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 rot="-2884978">
            <a:off x="2220119" y="4606132"/>
            <a:ext cx="2674937" cy="1111250"/>
          </a:xfrm>
          <a:prstGeom prst="rightArrowCallout">
            <a:avLst>
              <a:gd name="adj1" fmla="val 25000"/>
              <a:gd name="adj2" fmla="val 25000"/>
              <a:gd name="adj3" fmla="val 40119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Research</a:t>
            </a:r>
          </a:p>
          <a:p>
            <a:pPr algn="ctr"/>
            <a:r>
              <a:rPr lang="en-US" b="1"/>
              <a:t>Experience</a:t>
            </a:r>
          </a:p>
          <a:p>
            <a:pPr algn="ctr"/>
            <a:r>
              <a:rPr lang="en-US" b="1"/>
              <a:t>&amp; Ability</a:t>
            </a:r>
            <a:endParaRPr lang="en-US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 rot="-955232">
            <a:off x="6019800" y="1447800"/>
            <a:ext cx="2560638" cy="1143000"/>
          </a:xfrm>
          <a:prstGeom prst="leftArrowCallout">
            <a:avLst>
              <a:gd name="adj1" fmla="val 25000"/>
              <a:gd name="adj2" fmla="val 25000"/>
              <a:gd name="adj3" fmla="val 37338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Emotional</a:t>
            </a:r>
          </a:p>
          <a:p>
            <a:pPr algn="ctr"/>
            <a:r>
              <a:rPr lang="en-US" b="1"/>
              <a:t>Maturity</a:t>
            </a:r>
            <a:endParaRPr lang="en-US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 rot="-413004">
            <a:off x="5948363" y="2913063"/>
            <a:ext cx="2590800" cy="1066800"/>
          </a:xfrm>
          <a:prstGeom prst="leftArrowCallout">
            <a:avLst>
              <a:gd name="adj1" fmla="val 25000"/>
              <a:gd name="adj2" fmla="val 25000"/>
              <a:gd name="adj3" fmla="val 4047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Curiosity, </a:t>
            </a:r>
          </a:p>
          <a:p>
            <a:pPr algn="ctr"/>
            <a:r>
              <a:rPr lang="en-US" b="1"/>
              <a:t>Creativity,</a:t>
            </a:r>
          </a:p>
          <a:p>
            <a:pPr algn="ctr"/>
            <a:r>
              <a:rPr lang="en-US" b="1"/>
              <a:t>Passion</a:t>
            </a:r>
            <a:endParaRPr lang="en-US"/>
          </a:p>
        </p:txBody>
      </p:sp>
      <p:sp>
        <p:nvSpPr>
          <p:cNvPr id="3081" name="AutoShape 8"/>
          <p:cNvSpPr>
            <a:spLocks noChangeArrowheads="1"/>
          </p:cNvSpPr>
          <p:nvPr/>
        </p:nvSpPr>
        <p:spPr bwMode="auto">
          <a:xfrm rot="2149410">
            <a:off x="5715000" y="4419600"/>
            <a:ext cx="2735263" cy="928688"/>
          </a:xfrm>
          <a:prstGeom prst="leftArrowCallout">
            <a:avLst>
              <a:gd name="adj1" fmla="val 25000"/>
              <a:gd name="adj2" fmla="val 25000"/>
              <a:gd name="adj3" fmla="val 49088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Perseverance,</a:t>
            </a:r>
          </a:p>
          <a:p>
            <a:pPr algn="ctr"/>
            <a:r>
              <a:rPr lang="en-US" b="1"/>
              <a:t>Persistence</a:t>
            </a:r>
            <a:endParaRPr lang="en-US"/>
          </a:p>
        </p:txBody>
      </p:sp>
      <p:sp>
        <p:nvSpPr>
          <p:cNvPr id="3082" name="AutoShape 9"/>
          <p:cNvSpPr>
            <a:spLocks noChangeArrowheads="1"/>
          </p:cNvSpPr>
          <p:nvPr/>
        </p:nvSpPr>
        <p:spPr bwMode="auto">
          <a:xfrm rot="4285681">
            <a:off x="4407694" y="4672807"/>
            <a:ext cx="2333625" cy="1112837"/>
          </a:xfrm>
          <a:prstGeom prst="leftArrowCallout">
            <a:avLst>
              <a:gd name="adj1" fmla="val 25000"/>
              <a:gd name="adj2" fmla="val 25000"/>
              <a:gd name="adj3" fmla="val 34950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  <a:p>
            <a:pPr algn="ctr"/>
            <a:r>
              <a:rPr lang="en-US" b="1"/>
              <a:t>Compatible</a:t>
            </a:r>
          </a:p>
          <a:p>
            <a:pPr algn="ctr"/>
            <a:r>
              <a:rPr lang="en-US" b="1"/>
              <a:t>Career </a:t>
            </a:r>
          </a:p>
          <a:p>
            <a:pPr algn="ctr"/>
            <a:r>
              <a:rPr lang="en-US" b="1"/>
              <a:t>Goals</a:t>
            </a:r>
            <a:endParaRPr lang="en-US"/>
          </a:p>
        </p:txBody>
      </p:sp>
      <p:sp>
        <p:nvSpPr>
          <p:cNvPr id="3083" name="AutoShape 10"/>
          <p:cNvSpPr>
            <a:spLocks noChangeArrowheads="1"/>
          </p:cNvSpPr>
          <p:nvPr/>
        </p:nvSpPr>
        <p:spPr bwMode="auto">
          <a:xfrm rot="-1048906">
            <a:off x="695325" y="4189413"/>
            <a:ext cx="2736850" cy="920750"/>
          </a:xfrm>
          <a:prstGeom prst="rightArrowCallout">
            <a:avLst>
              <a:gd name="adj1" fmla="val 25000"/>
              <a:gd name="adj2" fmla="val 50000"/>
              <a:gd name="adj3" fmla="val 49540"/>
              <a:gd name="adj4" fmla="val 6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Standardized </a:t>
            </a:r>
          </a:p>
          <a:p>
            <a:pPr algn="ctr"/>
            <a:r>
              <a:rPr lang="en-US" b="1"/>
              <a:t>Test </a:t>
            </a:r>
          </a:p>
          <a:p>
            <a:pPr algn="ctr"/>
            <a:r>
              <a:rPr lang="en-US" b="1"/>
              <a:t>Scores</a:t>
            </a:r>
            <a:endParaRPr lang="en-US"/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/>
        </p:nvGraphicFramePr>
        <p:xfrm>
          <a:off x="3124200" y="2133600"/>
          <a:ext cx="2933700" cy="1965325"/>
        </p:xfrm>
        <a:graphic>
          <a:graphicData uri="http://schemas.openxmlformats.org/presentationml/2006/ole">
            <p:oleObj spid="_x0000_s3074" name="Photo Editor Photo" r:id="rId4" imgW="6171429" imgH="4133333" progId="MSPhotoEd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  <a:cs typeface="Arial" charset="0"/>
              </a:rPr>
              <a:t>http://www.ncsu.edu/grad/</a:t>
            </a:r>
          </a:p>
        </p:txBody>
      </p:sp>
      <p:pic>
        <p:nvPicPr>
          <p:cNvPr id="4" name="Picture 3" descr="GradSch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675" y="152400"/>
            <a:ext cx="8729663" cy="4800600"/>
          </a:xfrm>
          <a:prstGeom prst="rect">
            <a:avLst/>
          </a:prstGeom>
          <a:ln w="25400">
            <a:solidFill>
              <a:schemeClr val="tx1">
                <a:lumMod val="1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4648200" cy="914400"/>
          </a:xfrm>
        </p:spPr>
        <p:txBody>
          <a:bodyPr/>
          <a:lstStyle/>
          <a:p>
            <a:pPr eaLnBrk="1" hangingPunct="1"/>
            <a:r>
              <a:rPr lang="en-US" smtClean="0"/>
              <a:t>How to Begin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458200" cy="41148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2800" smtClean="0">
                <a:latin typeface="Times New Roman" pitchFamily="18" charset="0"/>
              </a:rPr>
              <a:t>Talk to Your Advisor</a:t>
            </a:r>
            <a:r>
              <a:rPr lang="en-US" sz="2800" smtClean="0"/>
              <a:t> 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2800" smtClean="0">
                <a:latin typeface="Times New Roman" pitchFamily="18" charset="0"/>
              </a:rPr>
              <a:t>Peterson’s Guide for Graduate and</a:t>
            </a:r>
            <a:br>
              <a:rPr lang="en-US" sz="2800" smtClean="0">
                <a:latin typeface="Times New Roman" pitchFamily="18" charset="0"/>
              </a:rPr>
            </a:br>
            <a:r>
              <a:rPr lang="en-US" sz="2800" smtClean="0">
                <a:latin typeface="Times New Roman" pitchFamily="18" charset="0"/>
              </a:rPr>
              <a:t>Professional Programs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2800" smtClean="0">
                <a:latin typeface="Times New Roman" pitchFamily="18" charset="0"/>
              </a:rPr>
              <a:t>Ask Alumni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2800" smtClean="0">
                <a:latin typeface="Times New Roman" pitchFamily="18" charset="0"/>
              </a:rPr>
              <a:t>Ask Professionals</a:t>
            </a:r>
            <a:endParaRPr lang="en-US" sz="2800" smtClean="0"/>
          </a:p>
          <a:p>
            <a:pPr marL="342900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800" smtClean="0">
                <a:latin typeface="Times New Roman" pitchFamily="18" charset="0"/>
              </a:rPr>
              <a:t>Web:</a:t>
            </a:r>
          </a:p>
          <a:p>
            <a:pPr marL="784225" lvl="1" indent="-342900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b="1" i="1" smtClean="0">
                <a:latin typeface="Times New Roman" pitchFamily="18" charset="0"/>
              </a:rPr>
              <a:t>Gradschools.com</a:t>
            </a:r>
          </a:p>
          <a:p>
            <a:pPr marL="784225" lvl="1" indent="-342900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b="1" i="1" smtClean="0">
                <a:latin typeface="Times New Roman" pitchFamily="18" charset="0"/>
              </a:rPr>
              <a:t>Allaboutgradschool.com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•"/>
            </a:pPr>
            <a:r>
              <a:rPr lang="en-US" sz="2800" smtClean="0">
                <a:latin typeface="Times New Roman" pitchFamily="18" charset="0"/>
              </a:rPr>
              <a:t>Visit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  <a:p>
            <a:pPr marL="342900" indent="-342900" eaLnBrk="1" hangingPunct="1">
              <a:lnSpc>
                <a:spcPct val="90000"/>
              </a:lnSpc>
            </a:pPr>
            <a:endParaRPr lang="en-US" sz="18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010400" y="990600"/>
          <a:ext cx="1600200" cy="1384300"/>
        </p:xfrm>
        <a:graphic>
          <a:graphicData uri="http://schemas.openxmlformats.org/presentationml/2006/ole">
            <p:oleObj spid="_x0000_s4098" name="Clip" r:id="rId4" imgW="1450800" imgH="1255320" progId="MS_ClipArt_Gallery.2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7162800" y="4876800"/>
          <a:ext cx="1525588" cy="1447800"/>
        </p:xfrm>
        <a:graphic>
          <a:graphicData uri="http://schemas.openxmlformats.org/presentationml/2006/ole">
            <p:oleObj spid="_x0000_s4099" name="Clip" r:id="rId5" imgW="944280" imgH="118044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43000"/>
            <a:ext cx="7772400" cy="457200"/>
          </a:xfrm>
        </p:spPr>
        <p:txBody>
          <a:bodyPr/>
          <a:lstStyle/>
          <a:p>
            <a:pPr eaLnBrk="1" hangingPunct="1"/>
            <a:r>
              <a:rPr lang="en-US" smtClean="0"/>
              <a:t>Choosing A Graduate School</a:t>
            </a:r>
            <a:r>
              <a:rPr lang="en-US" sz="2400" b="1" smtClean="0"/>
              <a:t/>
            </a:r>
            <a:br>
              <a:rPr lang="en-US" sz="2400" b="1" smtClean="0"/>
            </a:br>
            <a:endParaRPr lang="en-US" sz="2400" b="1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534400" cy="5715000"/>
          </a:xfrm>
        </p:spPr>
        <p:txBody>
          <a:bodyPr/>
          <a:lstStyle/>
          <a:p>
            <a:pPr marL="342900" indent="-342900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smtClean="0">
                <a:latin typeface="Times New Roman" pitchFamily="18" charset="0"/>
              </a:rPr>
              <a:t>Personal Preferences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Size and location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Campus environment</a:t>
            </a:r>
          </a:p>
          <a:p>
            <a:pPr marL="342900" indent="-342900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smtClean="0">
                <a:latin typeface="Times New Roman" pitchFamily="18" charset="0"/>
              </a:rPr>
              <a:t>Match your Interest, Academic Background and Goals 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Program offering</a:t>
            </a:r>
          </a:p>
          <a:p>
            <a:pPr marL="742950" lvl="1" indent="-285750" eaLnBrk="1" hangingPunct="1"/>
            <a:r>
              <a:rPr lang="en-US" sz="2400" smtClean="0">
                <a:latin typeface="Times New Roman" pitchFamily="18" charset="0"/>
              </a:rPr>
              <a:t>Prerequisites</a:t>
            </a:r>
          </a:p>
          <a:p>
            <a:pPr marL="342900" indent="-342900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smtClean="0">
                <a:latin typeface="Times New Roman" pitchFamily="18" charset="0"/>
              </a:rPr>
              <a:t>Reputation (talk to advisor)</a:t>
            </a:r>
          </a:p>
          <a:p>
            <a:pPr marL="342900" indent="-342900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smtClean="0">
                <a:latin typeface="Times New Roman" pitchFamily="18" charset="0"/>
              </a:rPr>
              <a:t>Selectivity</a:t>
            </a:r>
          </a:p>
          <a:p>
            <a:pPr marL="342900" indent="-342900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smtClean="0">
                <a:latin typeface="Times New Roman" pitchFamily="18" charset="0"/>
              </a:rPr>
              <a:t>Cost (funding available?)</a:t>
            </a:r>
          </a:p>
          <a:p>
            <a:pPr marL="342900" indent="-342900" eaLnBrk="1" hangingPunct="1">
              <a:buFont typeface="Wingdings" pitchFamily="2" charset="2"/>
              <a:buNone/>
            </a:pPr>
            <a:endParaRPr lang="en-US" sz="2800" smtClean="0">
              <a:latin typeface="Times New Roman" pitchFamily="18" charset="0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6324600" y="1371600"/>
          <a:ext cx="1690688" cy="1666875"/>
        </p:xfrm>
        <a:graphic>
          <a:graphicData uri="http://schemas.openxmlformats.org/presentationml/2006/ole">
            <p:oleObj spid="_x0000_s5122" name="Clip" r:id="rId4" imgW="2376720" imgH="2343240" progId="MS_ClipArt_Gallery.2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6781800" y="4800600"/>
          <a:ext cx="1905000" cy="1339850"/>
        </p:xfrm>
        <a:graphic>
          <a:graphicData uri="http://schemas.openxmlformats.org/presentationml/2006/ole">
            <p:oleObj spid="_x0000_s5123" name="Clip" r:id="rId5" imgW="648720" imgH="45612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xis">
  <a:themeElements>
    <a:clrScheme name="Axis 5">
      <a:dk1>
        <a:srgbClr val="333333"/>
      </a:dk1>
      <a:lt1>
        <a:srgbClr val="F8F8F8"/>
      </a:lt1>
      <a:dk2>
        <a:srgbClr val="005D8C"/>
      </a:dk2>
      <a:lt2>
        <a:srgbClr val="FFFFFF"/>
      </a:lt2>
      <a:accent1>
        <a:srgbClr val="00CC99"/>
      </a:accent1>
      <a:accent2>
        <a:srgbClr val="0099CC"/>
      </a:accent2>
      <a:accent3>
        <a:srgbClr val="AAB6C5"/>
      </a:accent3>
      <a:accent4>
        <a:srgbClr val="D4D4D4"/>
      </a:accent4>
      <a:accent5>
        <a:srgbClr val="AAE2CA"/>
      </a:accent5>
      <a:accent6>
        <a:srgbClr val="008AB9"/>
      </a:accent6>
      <a:hlink>
        <a:srgbClr val="FFCC00"/>
      </a:hlink>
      <a:folHlink>
        <a:srgbClr val="D8D48C"/>
      </a:folHlink>
    </a:clrScheme>
    <a:fontScheme name="Axi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861</TotalTime>
  <Words>683</Words>
  <Application>Microsoft Office PowerPoint</Application>
  <PresentationFormat>On-screen Show (4:3)</PresentationFormat>
  <Paragraphs>200</Paragraphs>
  <Slides>20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Century Gothic</vt:lpstr>
      <vt:lpstr>Wingdings</vt:lpstr>
      <vt:lpstr>Times New Roman</vt:lpstr>
      <vt:lpstr>Courier New</vt:lpstr>
      <vt:lpstr>Monotype Sorts</vt:lpstr>
      <vt:lpstr>Axis</vt:lpstr>
      <vt:lpstr>Microsoft Photo Editor 3.0 Photo</vt:lpstr>
      <vt:lpstr>Microsoft Clip Gallery</vt:lpstr>
      <vt:lpstr>Graduate School</vt:lpstr>
      <vt:lpstr>What is Graduate Education?</vt:lpstr>
      <vt:lpstr>Two Kinds of Graduate Degrees</vt:lpstr>
      <vt:lpstr>Why Go to Graduate School? </vt:lpstr>
      <vt:lpstr>Reasons NOT to go to Graduate School</vt:lpstr>
      <vt:lpstr> What Are Graduate Programs Looking For?</vt:lpstr>
      <vt:lpstr>Slide 7</vt:lpstr>
      <vt:lpstr>How to Begin</vt:lpstr>
      <vt:lpstr>Choosing A Graduate School </vt:lpstr>
      <vt:lpstr>How Do I Apply?</vt:lpstr>
      <vt:lpstr>Transcript Analysis</vt:lpstr>
      <vt:lpstr>Standardized Test Scores</vt:lpstr>
      <vt:lpstr>Improving GRE Test Scores</vt:lpstr>
      <vt:lpstr>Letters of Recommendation</vt:lpstr>
      <vt:lpstr>Other Suitable References </vt:lpstr>
      <vt:lpstr>Goals Statement</vt:lpstr>
      <vt:lpstr>Financing Graduate School?</vt:lpstr>
      <vt:lpstr> Research and/or Teaching Assistantships (1/2 Time)</vt:lpstr>
      <vt:lpstr>What is a Fellowship?</vt:lpstr>
      <vt:lpstr>Summary</vt:lpstr>
    </vt:vector>
  </TitlesOfParts>
  <Company>NC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Graduation…</dc:title>
  <dc:creator>kmfann</dc:creator>
  <cp:lastModifiedBy>SCS</cp:lastModifiedBy>
  <cp:revision>39</cp:revision>
  <cp:lastPrinted>1601-01-01T00:00:00Z</cp:lastPrinted>
  <dcterms:created xsi:type="dcterms:W3CDTF">2004-02-06T17:28:15Z</dcterms:created>
  <dcterms:modified xsi:type="dcterms:W3CDTF">2013-01-09T17:58:40Z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