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handoutMasterIdLst>
    <p:handoutMasterId r:id="rId19"/>
  </p:handoutMasterIdLst>
  <p:sldIdLst>
    <p:sldId id="299" r:id="rId2"/>
    <p:sldId id="307" r:id="rId3"/>
    <p:sldId id="308" r:id="rId4"/>
    <p:sldId id="303" r:id="rId5"/>
    <p:sldId id="293" r:id="rId6"/>
    <p:sldId id="294" r:id="rId7"/>
    <p:sldId id="304" r:id="rId8"/>
    <p:sldId id="306" r:id="rId9"/>
    <p:sldId id="295" r:id="rId10"/>
    <p:sldId id="296" r:id="rId11"/>
    <p:sldId id="297" r:id="rId12"/>
    <p:sldId id="300" r:id="rId13"/>
    <p:sldId id="305" r:id="rId14"/>
    <p:sldId id="298" r:id="rId15"/>
    <p:sldId id="301" r:id="rId16"/>
    <p:sldId id="302" r:id="rId17"/>
    <p:sldId id="291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1" autoAdjust="0"/>
    <p:restoredTop sz="94660"/>
  </p:normalViewPr>
  <p:slideViewPr>
    <p:cSldViewPr>
      <p:cViewPr varScale="1">
        <p:scale>
          <a:sx n="69" d="100"/>
          <a:sy n="69" d="100"/>
        </p:scale>
        <p:origin x="-5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06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fld id="{390BE817-24E4-4F28-B563-9060AD3C2B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3990CE3-8FA2-4FFE-8C55-21611B953A8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4541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14541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14541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4541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4541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1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4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45421" name="Group 13"/>
          <p:cNvGrpSpPr>
            <a:grpSpLocks/>
          </p:cNvGrpSpPr>
          <p:nvPr userDrawn="1"/>
        </p:nvGrpSpPr>
        <p:grpSpPr bwMode="auto">
          <a:xfrm rot="10800000">
            <a:off x="0" y="217488"/>
            <a:ext cx="1676400" cy="773112"/>
            <a:chOff x="4848" y="3227"/>
            <a:chExt cx="1056" cy="487"/>
          </a:xfrm>
        </p:grpSpPr>
        <p:sp>
          <p:nvSpPr>
            <p:cNvPr id="145422" name="Freeform 14"/>
            <p:cNvSpPr>
              <a:spLocks/>
            </p:cNvSpPr>
            <p:nvPr userDrawn="1"/>
          </p:nvSpPr>
          <p:spPr bwMode="auto">
            <a:xfrm>
              <a:off x="4881" y="3427"/>
              <a:ext cx="153" cy="154"/>
            </a:xfrm>
            <a:custGeom>
              <a:avLst/>
              <a:gdLst/>
              <a:ahLst/>
              <a:cxnLst>
                <a:cxn ang="0">
                  <a:pos x="76" y="154"/>
                </a:cxn>
                <a:cxn ang="0">
                  <a:pos x="61" y="152"/>
                </a:cxn>
                <a:cxn ang="0">
                  <a:pos x="47" y="147"/>
                </a:cxn>
                <a:cxn ang="0">
                  <a:pos x="35" y="140"/>
                </a:cxn>
                <a:cxn ang="0">
                  <a:pos x="22" y="132"/>
                </a:cxn>
                <a:cxn ang="0">
                  <a:pos x="14" y="119"/>
                </a:cxn>
                <a:cxn ang="0">
                  <a:pos x="7" y="107"/>
                </a:cxn>
                <a:cxn ang="0">
                  <a:pos x="2" y="92"/>
                </a:cxn>
                <a:cxn ang="0">
                  <a:pos x="0" y="76"/>
                </a:cxn>
                <a:cxn ang="0">
                  <a:pos x="2" y="61"/>
                </a:cxn>
                <a:cxn ang="0">
                  <a:pos x="7" y="47"/>
                </a:cxn>
                <a:cxn ang="0">
                  <a:pos x="14" y="35"/>
                </a:cxn>
                <a:cxn ang="0">
                  <a:pos x="22" y="23"/>
                </a:cxn>
                <a:cxn ang="0">
                  <a:pos x="35" y="14"/>
                </a:cxn>
                <a:cxn ang="0">
                  <a:pos x="47" y="6"/>
                </a:cxn>
                <a:cxn ang="0">
                  <a:pos x="61" y="2"/>
                </a:cxn>
                <a:cxn ang="0">
                  <a:pos x="76" y="0"/>
                </a:cxn>
                <a:cxn ang="0">
                  <a:pos x="92" y="2"/>
                </a:cxn>
                <a:cxn ang="0">
                  <a:pos x="106" y="6"/>
                </a:cxn>
                <a:cxn ang="0">
                  <a:pos x="118" y="14"/>
                </a:cxn>
                <a:cxn ang="0">
                  <a:pos x="130" y="23"/>
                </a:cxn>
                <a:cxn ang="0">
                  <a:pos x="139" y="35"/>
                </a:cxn>
                <a:cxn ang="0">
                  <a:pos x="147" y="47"/>
                </a:cxn>
                <a:cxn ang="0">
                  <a:pos x="151" y="61"/>
                </a:cxn>
                <a:cxn ang="0">
                  <a:pos x="153" y="76"/>
                </a:cxn>
                <a:cxn ang="0">
                  <a:pos x="151" y="92"/>
                </a:cxn>
                <a:cxn ang="0">
                  <a:pos x="147" y="107"/>
                </a:cxn>
                <a:cxn ang="0">
                  <a:pos x="139" y="119"/>
                </a:cxn>
                <a:cxn ang="0">
                  <a:pos x="130" y="132"/>
                </a:cxn>
                <a:cxn ang="0">
                  <a:pos x="118" y="140"/>
                </a:cxn>
                <a:cxn ang="0">
                  <a:pos x="106" y="147"/>
                </a:cxn>
                <a:cxn ang="0">
                  <a:pos x="92" y="152"/>
                </a:cxn>
                <a:cxn ang="0">
                  <a:pos x="76" y="154"/>
                </a:cxn>
              </a:cxnLst>
              <a:rect l="0" t="0" r="r" b="b"/>
              <a:pathLst>
                <a:path w="153" h="154">
                  <a:moveTo>
                    <a:pt x="76" y="154"/>
                  </a:moveTo>
                  <a:lnTo>
                    <a:pt x="61" y="152"/>
                  </a:lnTo>
                  <a:lnTo>
                    <a:pt x="47" y="147"/>
                  </a:lnTo>
                  <a:lnTo>
                    <a:pt x="35" y="140"/>
                  </a:lnTo>
                  <a:lnTo>
                    <a:pt x="22" y="132"/>
                  </a:lnTo>
                  <a:lnTo>
                    <a:pt x="14" y="119"/>
                  </a:lnTo>
                  <a:lnTo>
                    <a:pt x="7" y="107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2" y="61"/>
                  </a:lnTo>
                  <a:lnTo>
                    <a:pt x="7" y="47"/>
                  </a:lnTo>
                  <a:lnTo>
                    <a:pt x="14" y="35"/>
                  </a:lnTo>
                  <a:lnTo>
                    <a:pt x="22" y="23"/>
                  </a:lnTo>
                  <a:lnTo>
                    <a:pt x="35" y="14"/>
                  </a:lnTo>
                  <a:lnTo>
                    <a:pt x="47" y="6"/>
                  </a:lnTo>
                  <a:lnTo>
                    <a:pt x="61" y="2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6" y="6"/>
                  </a:lnTo>
                  <a:lnTo>
                    <a:pt x="118" y="14"/>
                  </a:lnTo>
                  <a:lnTo>
                    <a:pt x="130" y="23"/>
                  </a:lnTo>
                  <a:lnTo>
                    <a:pt x="139" y="35"/>
                  </a:lnTo>
                  <a:lnTo>
                    <a:pt x="147" y="47"/>
                  </a:lnTo>
                  <a:lnTo>
                    <a:pt x="151" y="61"/>
                  </a:lnTo>
                  <a:lnTo>
                    <a:pt x="153" y="76"/>
                  </a:lnTo>
                  <a:lnTo>
                    <a:pt x="151" y="92"/>
                  </a:lnTo>
                  <a:lnTo>
                    <a:pt x="147" y="107"/>
                  </a:lnTo>
                  <a:lnTo>
                    <a:pt x="139" y="119"/>
                  </a:lnTo>
                  <a:lnTo>
                    <a:pt x="130" y="132"/>
                  </a:lnTo>
                  <a:lnTo>
                    <a:pt x="118" y="140"/>
                  </a:lnTo>
                  <a:lnTo>
                    <a:pt x="106" y="147"/>
                  </a:lnTo>
                  <a:lnTo>
                    <a:pt x="92" y="152"/>
                  </a:lnTo>
                  <a:lnTo>
                    <a:pt x="76" y="1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3" name="Freeform 15"/>
            <p:cNvSpPr>
              <a:spLocks/>
            </p:cNvSpPr>
            <p:nvPr userDrawn="1"/>
          </p:nvSpPr>
          <p:spPr bwMode="auto">
            <a:xfrm>
              <a:off x="5117" y="3298"/>
              <a:ext cx="107" cy="107"/>
            </a:xfrm>
            <a:custGeom>
              <a:avLst/>
              <a:gdLst/>
              <a:ahLst/>
              <a:cxnLst>
                <a:cxn ang="0">
                  <a:pos x="54" y="107"/>
                </a:cxn>
                <a:cxn ang="0">
                  <a:pos x="43" y="105"/>
                </a:cxn>
                <a:cxn ang="0">
                  <a:pos x="33" y="103"/>
                </a:cxn>
                <a:cxn ang="0">
                  <a:pos x="24" y="98"/>
                </a:cxn>
                <a:cxn ang="0">
                  <a:pos x="15" y="91"/>
                </a:cxn>
                <a:cxn ang="0">
                  <a:pos x="8" y="83"/>
                </a:cxn>
                <a:cxn ang="0">
                  <a:pos x="3" y="74"/>
                </a:cxn>
                <a:cxn ang="0">
                  <a:pos x="2" y="64"/>
                </a:cxn>
                <a:cxn ang="0">
                  <a:pos x="0" y="53"/>
                </a:cxn>
                <a:cxn ang="0">
                  <a:pos x="2" y="43"/>
                </a:cxn>
                <a:cxn ang="0">
                  <a:pos x="3" y="33"/>
                </a:cxn>
                <a:cxn ang="0">
                  <a:pos x="8" y="24"/>
                </a:cxn>
                <a:cxn ang="0">
                  <a:pos x="15" y="15"/>
                </a:cxn>
                <a:cxn ang="0">
                  <a:pos x="24" y="8"/>
                </a:cxn>
                <a:cxn ang="0">
                  <a:pos x="33" y="3"/>
                </a:cxn>
                <a:cxn ang="0">
                  <a:pos x="43" y="2"/>
                </a:cxn>
                <a:cxn ang="0">
                  <a:pos x="54" y="0"/>
                </a:cxn>
                <a:cxn ang="0">
                  <a:pos x="64" y="2"/>
                </a:cxn>
                <a:cxn ang="0">
                  <a:pos x="74" y="3"/>
                </a:cxn>
                <a:cxn ang="0">
                  <a:pos x="83" y="8"/>
                </a:cxn>
                <a:cxn ang="0">
                  <a:pos x="92" y="15"/>
                </a:cxn>
                <a:cxn ang="0">
                  <a:pos x="99" y="24"/>
                </a:cxn>
                <a:cxn ang="0">
                  <a:pos x="104" y="33"/>
                </a:cxn>
                <a:cxn ang="0">
                  <a:pos x="106" y="43"/>
                </a:cxn>
                <a:cxn ang="0">
                  <a:pos x="107" y="53"/>
                </a:cxn>
                <a:cxn ang="0">
                  <a:pos x="106" y="64"/>
                </a:cxn>
                <a:cxn ang="0">
                  <a:pos x="104" y="74"/>
                </a:cxn>
                <a:cxn ang="0">
                  <a:pos x="99" y="83"/>
                </a:cxn>
                <a:cxn ang="0">
                  <a:pos x="92" y="91"/>
                </a:cxn>
                <a:cxn ang="0">
                  <a:pos x="83" y="98"/>
                </a:cxn>
                <a:cxn ang="0">
                  <a:pos x="74" y="103"/>
                </a:cxn>
                <a:cxn ang="0">
                  <a:pos x="64" y="105"/>
                </a:cxn>
                <a:cxn ang="0">
                  <a:pos x="54" y="107"/>
                </a:cxn>
              </a:cxnLst>
              <a:rect l="0" t="0" r="r" b="b"/>
              <a:pathLst>
                <a:path w="107" h="107">
                  <a:moveTo>
                    <a:pt x="54" y="107"/>
                  </a:moveTo>
                  <a:lnTo>
                    <a:pt x="43" y="105"/>
                  </a:lnTo>
                  <a:lnTo>
                    <a:pt x="33" y="103"/>
                  </a:lnTo>
                  <a:lnTo>
                    <a:pt x="24" y="98"/>
                  </a:lnTo>
                  <a:lnTo>
                    <a:pt x="15" y="91"/>
                  </a:lnTo>
                  <a:lnTo>
                    <a:pt x="8" y="83"/>
                  </a:lnTo>
                  <a:lnTo>
                    <a:pt x="3" y="74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2" y="43"/>
                  </a:lnTo>
                  <a:lnTo>
                    <a:pt x="3" y="33"/>
                  </a:lnTo>
                  <a:lnTo>
                    <a:pt x="8" y="24"/>
                  </a:lnTo>
                  <a:lnTo>
                    <a:pt x="15" y="15"/>
                  </a:lnTo>
                  <a:lnTo>
                    <a:pt x="24" y="8"/>
                  </a:lnTo>
                  <a:lnTo>
                    <a:pt x="33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4" y="3"/>
                  </a:lnTo>
                  <a:lnTo>
                    <a:pt x="83" y="8"/>
                  </a:lnTo>
                  <a:lnTo>
                    <a:pt x="92" y="15"/>
                  </a:lnTo>
                  <a:lnTo>
                    <a:pt x="99" y="24"/>
                  </a:lnTo>
                  <a:lnTo>
                    <a:pt x="104" y="33"/>
                  </a:lnTo>
                  <a:lnTo>
                    <a:pt x="106" y="43"/>
                  </a:lnTo>
                  <a:lnTo>
                    <a:pt x="107" y="53"/>
                  </a:lnTo>
                  <a:lnTo>
                    <a:pt x="106" y="64"/>
                  </a:lnTo>
                  <a:lnTo>
                    <a:pt x="104" y="74"/>
                  </a:lnTo>
                  <a:lnTo>
                    <a:pt x="99" y="83"/>
                  </a:lnTo>
                  <a:lnTo>
                    <a:pt x="92" y="91"/>
                  </a:lnTo>
                  <a:lnTo>
                    <a:pt x="83" y="98"/>
                  </a:lnTo>
                  <a:lnTo>
                    <a:pt x="74" y="103"/>
                  </a:lnTo>
                  <a:lnTo>
                    <a:pt x="64" y="105"/>
                  </a:lnTo>
                  <a:lnTo>
                    <a:pt x="54" y="10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4" name="Freeform 16"/>
            <p:cNvSpPr>
              <a:spLocks/>
            </p:cNvSpPr>
            <p:nvPr userDrawn="1"/>
          </p:nvSpPr>
          <p:spPr bwMode="auto">
            <a:xfrm>
              <a:off x="5380" y="3234"/>
              <a:ext cx="77" cy="78"/>
            </a:xfrm>
            <a:custGeom>
              <a:avLst/>
              <a:gdLst/>
              <a:ahLst/>
              <a:cxnLst>
                <a:cxn ang="0">
                  <a:pos x="38" y="78"/>
                </a:cxn>
                <a:cxn ang="0">
                  <a:pos x="25" y="74"/>
                </a:cxn>
                <a:cxn ang="0">
                  <a:pos x="12" y="66"/>
                </a:cxn>
                <a:cxn ang="0">
                  <a:pos x="4" y="53"/>
                </a:cxn>
                <a:cxn ang="0">
                  <a:pos x="0" y="38"/>
                </a:cxn>
                <a:cxn ang="0">
                  <a:pos x="4" y="22"/>
                </a:cxn>
                <a:cxn ang="0">
                  <a:pos x="12" y="10"/>
                </a:cxn>
                <a:cxn ang="0">
                  <a:pos x="25" y="3"/>
                </a:cxn>
                <a:cxn ang="0">
                  <a:pos x="38" y="0"/>
                </a:cxn>
                <a:cxn ang="0">
                  <a:pos x="54" y="3"/>
                </a:cxn>
                <a:cxn ang="0">
                  <a:pos x="66" y="10"/>
                </a:cxn>
                <a:cxn ang="0">
                  <a:pos x="73" y="22"/>
                </a:cxn>
                <a:cxn ang="0">
                  <a:pos x="77" y="38"/>
                </a:cxn>
                <a:cxn ang="0">
                  <a:pos x="73" y="53"/>
                </a:cxn>
                <a:cxn ang="0">
                  <a:pos x="66" y="66"/>
                </a:cxn>
                <a:cxn ang="0">
                  <a:pos x="54" y="74"/>
                </a:cxn>
                <a:cxn ang="0">
                  <a:pos x="38" y="78"/>
                </a:cxn>
              </a:cxnLst>
              <a:rect l="0" t="0" r="r" b="b"/>
              <a:pathLst>
                <a:path w="77" h="78">
                  <a:moveTo>
                    <a:pt x="38" y="78"/>
                  </a:moveTo>
                  <a:lnTo>
                    <a:pt x="25" y="74"/>
                  </a:lnTo>
                  <a:lnTo>
                    <a:pt x="12" y="66"/>
                  </a:lnTo>
                  <a:lnTo>
                    <a:pt x="4" y="53"/>
                  </a:lnTo>
                  <a:lnTo>
                    <a:pt x="0" y="38"/>
                  </a:lnTo>
                  <a:lnTo>
                    <a:pt x="4" y="22"/>
                  </a:lnTo>
                  <a:lnTo>
                    <a:pt x="12" y="10"/>
                  </a:lnTo>
                  <a:lnTo>
                    <a:pt x="25" y="3"/>
                  </a:lnTo>
                  <a:lnTo>
                    <a:pt x="38" y="0"/>
                  </a:lnTo>
                  <a:lnTo>
                    <a:pt x="54" y="3"/>
                  </a:lnTo>
                  <a:lnTo>
                    <a:pt x="66" y="10"/>
                  </a:lnTo>
                  <a:lnTo>
                    <a:pt x="73" y="22"/>
                  </a:lnTo>
                  <a:lnTo>
                    <a:pt x="77" y="38"/>
                  </a:lnTo>
                  <a:lnTo>
                    <a:pt x="73" y="53"/>
                  </a:lnTo>
                  <a:lnTo>
                    <a:pt x="66" y="66"/>
                  </a:lnTo>
                  <a:lnTo>
                    <a:pt x="54" y="74"/>
                  </a:lnTo>
                  <a:lnTo>
                    <a:pt x="38" y="78"/>
                  </a:lnTo>
                  <a:close/>
                </a:path>
              </a:pathLst>
            </a:custGeom>
            <a:solidFill>
              <a:schemeClr val="hlink">
                <a:alpha val="99001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5" name="Freeform 17"/>
            <p:cNvSpPr>
              <a:spLocks/>
            </p:cNvSpPr>
            <p:nvPr userDrawn="1"/>
          </p:nvSpPr>
          <p:spPr bwMode="auto">
            <a:xfrm>
              <a:off x="5668" y="3227"/>
              <a:ext cx="56" cy="55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18" y="54"/>
                </a:cxn>
                <a:cxn ang="0">
                  <a:pos x="9" y="47"/>
                </a:cxn>
                <a:cxn ang="0">
                  <a:pos x="2" y="38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9" y="9"/>
                </a:cxn>
                <a:cxn ang="0">
                  <a:pos x="18" y="2"/>
                </a:cxn>
                <a:cxn ang="0">
                  <a:pos x="28" y="0"/>
                </a:cxn>
                <a:cxn ang="0">
                  <a:pos x="38" y="2"/>
                </a:cxn>
                <a:cxn ang="0">
                  <a:pos x="47" y="9"/>
                </a:cxn>
                <a:cxn ang="0">
                  <a:pos x="54" y="17"/>
                </a:cxn>
                <a:cxn ang="0">
                  <a:pos x="56" y="28"/>
                </a:cxn>
                <a:cxn ang="0">
                  <a:pos x="54" y="38"/>
                </a:cxn>
                <a:cxn ang="0">
                  <a:pos x="47" y="47"/>
                </a:cxn>
                <a:cxn ang="0">
                  <a:pos x="38" y="54"/>
                </a:cxn>
                <a:cxn ang="0">
                  <a:pos x="28" y="55"/>
                </a:cxn>
              </a:cxnLst>
              <a:rect l="0" t="0" r="r" b="b"/>
              <a:pathLst>
                <a:path w="56" h="55">
                  <a:moveTo>
                    <a:pt x="28" y="55"/>
                  </a:moveTo>
                  <a:lnTo>
                    <a:pt x="18" y="54"/>
                  </a:lnTo>
                  <a:lnTo>
                    <a:pt x="9" y="47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9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7" y="9"/>
                  </a:lnTo>
                  <a:lnTo>
                    <a:pt x="54" y="17"/>
                  </a:lnTo>
                  <a:lnTo>
                    <a:pt x="56" y="28"/>
                  </a:lnTo>
                  <a:lnTo>
                    <a:pt x="54" y="38"/>
                  </a:lnTo>
                  <a:lnTo>
                    <a:pt x="47" y="47"/>
                  </a:lnTo>
                  <a:lnTo>
                    <a:pt x="38" y="54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6" name="Rectangle 18"/>
            <p:cNvSpPr>
              <a:spLocks noChangeArrowheads="1"/>
            </p:cNvSpPr>
            <p:nvPr userDrawn="1"/>
          </p:nvSpPr>
          <p:spPr bwMode="auto">
            <a:xfrm>
              <a:off x="4848" y="3641"/>
              <a:ext cx="1056" cy="73"/>
            </a:xfrm>
            <a:prstGeom prst="rect">
              <a:avLst/>
            </a:prstGeom>
            <a:solidFill>
              <a:schemeClr val="accent2">
                <a:alpha val="9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427" name="Group 19"/>
          <p:cNvGrpSpPr>
            <a:grpSpLocks/>
          </p:cNvGrpSpPr>
          <p:nvPr userDrawn="1"/>
        </p:nvGrpSpPr>
        <p:grpSpPr bwMode="auto">
          <a:xfrm>
            <a:off x="6248400" y="5410200"/>
            <a:ext cx="2895600" cy="1323975"/>
            <a:chOff x="4848" y="3227"/>
            <a:chExt cx="1056" cy="487"/>
          </a:xfrm>
        </p:grpSpPr>
        <p:sp>
          <p:nvSpPr>
            <p:cNvPr id="145428" name="Freeform 20"/>
            <p:cNvSpPr>
              <a:spLocks/>
            </p:cNvSpPr>
            <p:nvPr userDrawn="1"/>
          </p:nvSpPr>
          <p:spPr bwMode="auto">
            <a:xfrm>
              <a:off x="4881" y="3427"/>
              <a:ext cx="153" cy="154"/>
            </a:xfrm>
            <a:custGeom>
              <a:avLst/>
              <a:gdLst/>
              <a:ahLst/>
              <a:cxnLst>
                <a:cxn ang="0">
                  <a:pos x="76" y="154"/>
                </a:cxn>
                <a:cxn ang="0">
                  <a:pos x="61" y="152"/>
                </a:cxn>
                <a:cxn ang="0">
                  <a:pos x="47" y="147"/>
                </a:cxn>
                <a:cxn ang="0">
                  <a:pos x="35" y="140"/>
                </a:cxn>
                <a:cxn ang="0">
                  <a:pos x="22" y="132"/>
                </a:cxn>
                <a:cxn ang="0">
                  <a:pos x="14" y="119"/>
                </a:cxn>
                <a:cxn ang="0">
                  <a:pos x="7" y="107"/>
                </a:cxn>
                <a:cxn ang="0">
                  <a:pos x="2" y="92"/>
                </a:cxn>
                <a:cxn ang="0">
                  <a:pos x="0" y="76"/>
                </a:cxn>
                <a:cxn ang="0">
                  <a:pos x="2" y="61"/>
                </a:cxn>
                <a:cxn ang="0">
                  <a:pos x="7" y="47"/>
                </a:cxn>
                <a:cxn ang="0">
                  <a:pos x="14" y="35"/>
                </a:cxn>
                <a:cxn ang="0">
                  <a:pos x="22" y="23"/>
                </a:cxn>
                <a:cxn ang="0">
                  <a:pos x="35" y="14"/>
                </a:cxn>
                <a:cxn ang="0">
                  <a:pos x="47" y="6"/>
                </a:cxn>
                <a:cxn ang="0">
                  <a:pos x="61" y="2"/>
                </a:cxn>
                <a:cxn ang="0">
                  <a:pos x="76" y="0"/>
                </a:cxn>
                <a:cxn ang="0">
                  <a:pos x="92" y="2"/>
                </a:cxn>
                <a:cxn ang="0">
                  <a:pos x="106" y="6"/>
                </a:cxn>
                <a:cxn ang="0">
                  <a:pos x="118" y="14"/>
                </a:cxn>
                <a:cxn ang="0">
                  <a:pos x="130" y="23"/>
                </a:cxn>
                <a:cxn ang="0">
                  <a:pos x="139" y="35"/>
                </a:cxn>
                <a:cxn ang="0">
                  <a:pos x="147" y="47"/>
                </a:cxn>
                <a:cxn ang="0">
                  <a:pos x="151" y="61"/>
                </a:cxn>
                <a:cxn ang="0">
                  <a:pos x="153" y="76"/>
                </a:cxn>
                <a:cxn ang="0">
                  <a:pos x="151" y="92"/>
                </a:cxn>
                <a:cxn ang="0">
                  <a:pos x="147" y="107"/>
                </a:cxn>
                <a:cxn ang="0">
                  <a:pos x="139" y="119"/>
                </a:cxn>
                <a:cxn ang="0">
                  <a:pos x="130" y="132"/>
                </a:cxn>
                <a:cxn ang="0">
                  <a:pos x="118" y="140"/>
                </a:cxn>
                <a:cxn ang="0">
                  <a:pos x="106" y="147"/>
                </a:cxn>
                <a:cxn ang="0">
                  <a:pos x="92" y="152"/>
                </a:cxn>
                <a:cxn ang="0">
                  <a:pos x="76" y="154"/>
                </a:cxn>
              </a:cxnLst>
              <a:rect l="0" t="0" r="r" b="b"/>
              <a:pathLst>
                <a:path w="153" h="154">
                  <a:moveTo>
                    <a:pt x="76" y="154"/>
                  </a:moveTo>
                  <a:lnTo>
                    <a:pt x="61" y="152"/>
                  </a:lnTo>
                  <a:lnTo>
                    <a:pt x="47" y="147"/>
                  </a:lnTo>
                  <a:lnTo>
                    <a:pt x="35" y="140"/>
                  </a:lnTo>
                  <a:lnTo>
                    <a:pt x="22" y="132"/>
                  </a:lnTo>
                  <a:lnTo>
                    <a:pt x="14" y="119"/>
                  </a:lnTo>
                  <a:lnTo>
                    <a:pt x="7" y="107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2" y="61"/>
                  </a:lnTo>
                  <a:lnTo>
                    <a:pt x="7" y="47"/>
                  </a:lnTo>
                  <a:lnTo>
                    <a:pt x="14" y="35"/>
                  </a:lnTo>
                  <a:lnTo>
                    <a:pt x="22" y="23"/>
                  </a:lnTo>
                  <a:lnTo>
                    <a:pt x="35" y="14"/>
                  </a:lnTo>
                  <a:lnTo>
                    <a:pt x="47" y="6"/>
                  </a:lnTo>
                  <a:lnTo>
                    <a:pt x="61" y="2"/>
                  </a:lnTo>
                  <a:lnTo>
                    <a:pt x="76" y="0"/>
                  </a:lnTo>
                  <a:lnTo>
                    <a:pt x="92" y="2"/>
                  </a:lnTo>
                  <a:lnTo>
                    <a:pt x="106" y="6"/>
                  </a:lnTo>
                  <a:lnTo>
                    <a:pt x="118" y="14"/>
                  </a:lnTo>
                  <a:lnTo>
                    <a:pt x="130" y="23"/>
                  </a:lnTo>
                  <a:lnTo>
                    <a:pt x="139" y="35"/>
                  </a:lnTo>
                  <a:lnTo>
                    <a:pt x="147" y="47"/>
                  </a:lnTo>
                  <a:lnTo>
                    <a:pt x="151" y="61"/>
                  </a:lnTo>
                  <a:lnTo>
                    <a:pt x="153" y="76"/>
                  </a:lnTo>
                  <a:lnTo>
                    <a:pt x="151" y="92"/>
                  </a:lnTo>
                  <a:lnTo>
                    <a:pt x="147" y="107"/>
                  </a:lnTo>
                  <a:lnTo>
                    <a:pt x="139" y="119"/>
                  </a:lnTo>
                  <a:lnTo>
                    <a:pt x="130" y="132"/>
                  </a:lnTo>
                  <a:lnTo>
                    <a:pt x="118" y="140"/>
                  </a:lnTo>
                  <a:lnTo>
                    <a:pt x="106" y="147"/>
                  </a:lnTo>
                  <a:lnTo>
                    <a:pt x="92" y="152"/>
                  </a:lnTo>
                  <a:lnTo>
                    <a:pt x="76" y="1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9" name="Freeform 21"/>
            <p:cNvSpPr>
              <a:spLocks/>
            </p:cNvSpPr>
            <p:nvPr userDrawn="1"/>
          </p:nvSpPr>
          <p:spPr bwMode="auto">
            <a:xfrm>
              <a:off x="5117" y="3298"/>
              <a:ext cx="107" cy="107"/>
            </a:xfrm>
            <a:custGeom>
              <a:avLst/>
              <a:gdLst/>
              <a:ahLst/>
              <a:cxnLst>
                <a:cxn ang="0">
                  <a:pos x="54" y="107"/>
                </a:cxn>
                <a:cxn ang="0">
                  <a:pos x="43" y="105"/>
                </a:cxn>
                <a:cxn ang="0">
                  <a:pos x="33" y="103"/>
                </a:cxn>
                <a:cxn ang="0">
                  <a:pos x="24" y="98"/>
                </a:cxn>
                <a:cxn ang="0">
                  <a:pos x="15" y="91"/>
                </a:cxn>
                <a:cxn ang="0">
                  <a:pos x="8" y="83"/>
                </a:cxn>
                <a:cxn ang="0">
                  <a:pos x="3" y="74"/>
                </a:cxn>
                <a:cxn ang="0">
                  <a:pos x="2" y="64"/>
                </a:cxn>
                <a:cxn ang="0">
                  <a:pos x="0" y="53"/>
                </a:cxn>
                <a:cxn ang="0">
                  <a:pos x="2" y="43"/>
                </a:cxn>
                <a:cxn ang="0">
                  <a:pos x="3" y="33"/>
                </a:cxn>
                <a:cxn ang="0">
                  <a:pos x="8" y="24"/>
                </a:cxn>
                <a:cxn ang="0">
                  <a:pos x="15" y="15"/>
                </a:cxn>
                <a:cxn ang="0">
                  <a:pos x="24" y="8"/>
                </a:cxn>
                <a:cxn ang="0">
                  <a:pos x="33" y="3"/>
                </a:cxn>
                <a:cxn ang="0">
                  <a:pos x="43" y="2"/>
                </a:cxn>
                <a:cxn ang="0">
                  <a:pos x="54" y="0"/>
                </a:cxn>
                <a:cxn ang="0">
                  <a:pos x="64" y="2"/>
                </a:cxn>
                <a:cxn ang="0">
                  <a:pos x="74" y="3"/>
                </a:cxn>
                <a:cxn ang="0">
                  <a:pos x="83" y="8"/>
                </a:cxn>
                <a:cxn ang="0">
                  <a:pos x="92" y="15"/>
                </a:cxn>
                <a:cxn ang="0">
                  <a:pos x="99" y="24"/>
                </a:cxn>
                <a:cxn ang="0">
                  <a:pos x="104" y="33"/>
                </a:cxn>
                <a:cxn ang="0">
                  <a:pos x="106" y="43"/>
                </a:cxn>
                <a:cxn ang="0">
                  <a:pos x="107" y="53"/>
                </a:cxn>
                <a:cxn ang="0">
                  <a:pos x="106" y="64"/>
                </a:cxn>
                <a:cxn ang="0">
                  <a:pos x="104" y="74"/>
                </a:cxn>
                <a:cxn ang="0">
                  <a:pos x="99" y="83"/>
                </a:cxn>
                <a:cxn ang="0">
                  <a:pos x="92" y="91"/>
                </a:cxn>
                <a:cxn ang="0">
                  <a:pos x="83" y="98"/>
                </a:cxn>
                <a:cxn ang="0">
                  <a:pos x="74" y="103"/>
                </a:cxn>
                <a:cxn ang="0">
                  <a:pos x="64" y="105"/>
                </a:cxn>
                <a:cxn ang="0">
                  <a:pos x="54" y="107"/>
                </a:cxn>
              </a:cxnLst>
              <a:rect l="0" t="0" r="r" b="b"/>
              <a:pathLst>
                <a:path w="107" h="107">
                  <a:moveTo>
                    <a:pt x="54" y="107"/>
                  </a:moveTo>
                  <a:lnTo>
                    <a:pt x="43" y="105"/>
                  </a:lnTo>
                  <a:lnTo>
                    <a:pt x="33" y="103"/>
                  </a:lnTo>
                  <a:lnTo>
                    <a:pt x="24" y="98"/>
                  </a:lnTo>
                  <a:lnTo>
                    <a:pt x="15" y="91"/>
                  </a:lnTo>
                  <a:lnTo>
                    <a:pt x="8" y="83"/>
                  </a:lnTo>
                  <a:lnTo>
                    <a:pt x="3" y="74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2" y="43"/>
                  </a:lnTo>
                  <a:lnTo>
                    <a:pt x="3" y="33"/>
                  </a:lnTo>
                  <a:lnTo>
                    <a:pt x="8" y="24"/>
                  </a:lnTo>
                  <a:lnTo>
                    <a:pt x="15" y="15"/>
                  </a:lnTo>
                  <a:lnTo>
                    <a:pt x="24" y="8"/>
                  </a:lnTo>
                  <a:lnTo>
                    <a:pt x="33" y="3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4" y="3"/>
                  </a:lnTo>
                  <a:lnTo>
                    <a:pt x="83" y="8"/>
                  </a:lnTo>
                  <a:lnTo>
                    <a:pt x="92" y="15"/>
                  </a:lnTo>
                  <a:lnTo>
                    <a:pt x="99" y="24"/>
                  </a:lnTo>
                  <a:lnTo>
                    <a:pt x="104" y="33"/>
                  </a:lnTo>
                  <a:lnTo>
                    <a:pt x="106" y="43"/>
                  </a:lnTo>
                  <a:lnTo>
                    <a:pt x="107" y="53"/>
                  </a:lnTo>
                  <a:lnTo>
                    <a:pt x="106" y="64"/>
                  </a:lnTo>
                  <a:lnTo>
                    <a:pt x="104" y="74"/>
                  </a:lnTo>
                  <a:lnTo>
                    <a:pt x="99" y="83"/>
                  </a:lnTo>
                  <a:lnTo>
                    <a:pt x="92" y="91"/>
                  </a:lnTo>
                  <a:lnTo>
                    <a:pt x="83" y="98"/>
                  </a:lnTo>
                  <a:lnTo>
                    <a:pt x="74" y="103"/>
                  </a:lnTo>
                  <a:lnTo>
                    <a:pt x="64" y="105"/>
                  </a:lnTo>
                  <a:lnTo>
                    <a:pt x="54" y="10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30" name="Freeform 22"/>
            <p:cNvSpPr>
              <a:spLocks/>
            </p:cNvSpPr>
            <p:nvPr userDrawn="1"/>
          </p:nvSpPr>
          <p:spPr bwMode="auto">
            <a:xfrm>
              <a:off x="5380" y="3234"/>
              <a:ext cx="77" cy="78"/>
            </a:xfrm>
            <a:custGeom>
              <a:avLst/>
              <a:gdLst/>
              <a:ahLst/>
              <a:cxnLst>
                <a:cxn ang="0">
                  <a:pos x="38" y="78"/>
                </a:cxn>
                <a:cxn ang="0">
                  <a:pos x="25" y="74"/>
                </a:cxn>
                <a:cxn ang="0">
                  <a:pos x="12" y="66"/>
                </a:cxn>
                <a:cxn ang="0">
                  <a:pos x="4" y="53"/>
                </a:cxn>
                <a:cxn ang="0">
                  <a:pos x="0" y="38"/>
                </a:cxn>
                <a:cxn ang="0">
                  <a:pos x="4" y="22"/>
                </a:cxn>
                <a:cxn ang="0">
                  <a:pos x="12" y="10"/>
                </a:cxn>
                <a:cxn ang="0">
                  <a:pos x="25" y="3"/>
                </a:cxn>
                <a:cxn ang="0">
                  <a:pos x="38" y="0"/>
                </a:cxn>
                <a:cxn ang="0">
                  <a:pos x="54" y="3"/>
                </a:cxn>
                <a:cxn ang="0">
                  <a:pos x="66" y="10"/>
                </a:cxn>
                <a:cxn ang="0">
                  <a:pos x="73" y="22"/>
                </a:cxn>
                <a:cxn ang="0">
                  <a:pos x="77" y="38"/>
                </a:cxn>
                <a:cxn ang="0">
                  <a:pos x="73" y="53"/>
                </a:cxn>
                <a:cxn ang="0">
                  <a:pos x="66" y="66"/>
                </a:cxn>
                <a:cxn ang="0">
                  <a:pos x="54" y="74"/>
                </a:cxn>
                <a:cxn ang="0">
                  <a:pos x="38" y="78"/>
                </a:cxn>
              </a:cxnLst>
              <a:rect l="0" t="0" r="r" b="b"/>
              <a:pathLst>
                <a:path w="77" h="78">
                  <a:moveTo>
                    <a:pt x="38" y="78"/>
                  </a:moveTo>
                  <a:lnTo>
                    <a:pt x="25" y="74"/>
                  </a:lnTo>
                  <a:lnTo>
                    <a:pt x="12" y="66"/>
                  </a:lnTo>
                  <a:lnTo>
                    <a:pt x="4" y="53"/>
                  </a:lnTo>
                  <a:lnTo>
                    <a:pt x="0" y="38"/>
                  </a:lnTo>
                  <a:lnTo>
                    <a:pt x="4" y="22"/>
                  </a:lnTo>
                  <a:lnTo>
                    <a:pt x="12" y="10"/>
                  </a:lnTo>
                  <a:lnTo>
                    <a:pt x="25" y="3"/>
                  </a:lnTo>
                  <a:lnTo>
                    <a:pt x="38" y="0"/>
                  </a:lnTo>
                  <a:lnTo>
                    <a:pt x="54" y="3"/>
                  </a:lnTo>
                  <a:lnTo>
                    <a:pt x="66" y="10"/>
                  </a:lnTo>
                  <a:lnTo>
                    <a:pt x="73" y="22"/>
                  </a:lnTo>
                  <a:lnTo>
                    <a:pt x="77" y="38"/>
                  </a:lnTo>
                  <a:lnTo>
                    <a:pt x="73" y="53"/>
                  </a:lnTo>
                  <a:lnTo>
                    <a:pt x="66" y="66"/>
                  </a:lnTo>
                  <a:lnTo>
                    <a:pt x="54" y="74"/>
                  </a:lnTo>
                  <a:lnTo>
                    <a:pt x="38" y="78"/>
                  </a:lnTo>
                  <a:close/>
                </a:path>
              </a:pathLst>
            </a:custGeom>
            <a:solidFill>
              <a:schemeClr val="hlink">
                <a:alpha val="99001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31" name="Freeform 23"/>
            <p:cNvSpPr>
              <a:spLocks/>
            </p:cNvSpPr>
            <p:nvPr userDrawn="1"/>
          </p:nvSpPr>
          <p:spPr bwMode="auto">
            <a:xfrm>
              <a:off x="5668" y="3227"/>
              <a:ext cx="56" cy="55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18" y="54"/>
                </a:cxn>
                <a:cxn ang="0">
                  <a:pos x="9" y="47"/>
                </a:cxn>
                <a:cxn ang="0">
                  <a:pos x="2" y="38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9" y="9"/>
                </a:cxn>
                <a:cxn ang="0">
                  <a:pos x="18" y="2"/>
                </a:cxn>
                <a:cxn ang="0">
                  <a:pos x="28" y="0"/>
                </a:cxn>
                <a:cxn ang="0">
                  <a:pos x="38" y="2"/>
                </a:cxn>
                <a:cxn ang="0">
                  <a:pos x="47" y="9"/>
                </a:cxn>
                <a:cxn ang="0">
                  <a:pos x="54" y="17"/>
                </a:cxn>
                <a:cxn ang="0">
                  <a:pos x="56" y="28"/>
                </a:cxn>
                <a:cxn ang="0">
                  <a:pos x="54" y="38"/>
                </a:cxn>
                <a:cxn ang="0">
                  <a:pos x="47" y="47"/>
                </a:cxn>
                <a:cxn ang="0">
                  <a:pos x="38" y="54"/>
                </a:cxn>
                <a:cxn ang="0">
                  <a:pos x="28" y="55"/>
                </a:cxn>
              </a:cxnLst>
              <a:rect l="0" t="0" r="r" b="b"/>
              <a:pathLst>
                <a:path w="56" h="55">
                  <a:moveTo>
                    <a:pt x="28" y="55"/>
                  </a:moveTo>
                  <a:lnTo>
                    <a:pt x="18" y="54"/>
                  </a:lnTo>
                  <a:lnTo>
                    <a:pt x="9" y="47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9" y="9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7" y="9"/>
                  </a:lnTo>
                  <a:lnTo>
                    <a:pt x="54" y="17"/>
                  </a:lnTo>
                  <a:lnTo>
                    <a:pt x="56" y="28"/>
                  </a:lnTo>
                  <a:lnTo>
                    <a:pt x="54" y="38"/>
                  </a:lnTo>
                  <a:lnTo>
                    <a:pt x="47" y="47"/>
                  </a:lnTo>
                  <a:lnTo>
                    <a:pt x="38" y="54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32" name="Rectangle 24"/>
            <p:cNvSpPr>
              <a:spLocks noChangeArrowheads="1"/>
            </p:cNvSpPr>
            <p:nvPr userDrawn="1"/>
          </p:nvSpPr>
          <p:spPr bwMode="auto">
            <a:xfrm>
              <a:off x="4848" y="3641"/>
              <a:ext cx="1056" cy="73"/>
            </a:xfrm>
            <a:prstGeom prst="rect">
              <a:avLst/>
            </a:prstGeom>
            <a:solidFill>
              <a:schemeClr val="accent2">
                <a:alpha val="9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A8AF1-B53A-4BCD-A611-2B62141F9F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71499-E2BA-4D65-9284-0B30A59FA3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98113-8A76-419C-B079-393515522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1994C-7490-4C23-8DF6-5FE17EB75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A7765-AA77-418A-84BA-F7EDA4AFDB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469BA-2E51-416E-9333-65BFC3AC64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2B93A-951B-43E4-AA0B-6EE961B27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F892C-861F-4BA6-AFCC-4537E8B803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0E3D4-63FE-4C8E-9390-74AB38B35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F8960-02F4-47AB-8468-6BB18F957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443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35F703A5-859D-47BC-A6D3-F5AFADA1B3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439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9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servicecorps.org/" TargetMode="External"/><Relationship Id="rId2" Type="http://schemas.openxmlformats.org/officeDocument/2006/relationships/hyperlink" Target="http://www.gapyear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Detour Ahead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/>
              <a:t>Taking a Gap Year After Graduation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think about…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Exploration: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 some career assessments and visit with a counselor in Career Services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Think about skills you would like to hone during this time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Research career paths of interest and values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Research the possibilities of where you could gain relevant expertise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to think about…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382000" cy="3581400"/>
          </a:xfrm>
        </p:spPr>
        <p:txBody>
          <a:bodyPr/>
          <a:lstStyle/>
          <a:p>
            <a:r>
              <a:rPr lang="en-US" sz="2600" b="1" dirty="0"/>
              <a:t>Graduate School:</a:t>
            </a:r>
          </a:p>
          <a:p>
            <a:pPr lvl="1"/>
            <a:r>
              <a:rPr lang="en-US" sz="2600" b="1" dirty="0"/>
              <a:t>Research the deadlines</a:t>
            </a:r>
          </a:p>
          <a:p>
            <a:pPr lvl="1">
              <a:buFont typeface="Wingdings" pitchFamily="2" charset="2"/>
              <a:buNone/>
            </a:pPr>
            <a:r>
              <a:rPr lang="en-US" sz="2600" b="1" dirty="0"/>
              <a:t> of grad school</a:t>
            </a:r>
          </a:p>
          <a:p>
            <a:pPr lvl="1"/>
            <a:r>
              <a:rPr lang="en-US" sz="2600" b="1" dirty="0"/>
              <a:t>Create a plan on how to </a:t>
            </a:r>
          </a:p>
          <a:p>
            <a:pPr lvl="1">
              <a:buFont typeface="Wingdings" pitchFamily="2" charset="2"/>
              <a:buNone/>
            </a:pPr>
            <a:r>
              <a:rPr lang="en-US" sz="2600" b="1" dirty="0"/>
              <a:t>finance this experience</a:t>
            </a:r>
          </a:p>
        </p:txBody>
      </p:sp>
      <p:pic>
        <p:nvPicPr>
          <p:cNvPr id="157700" name="Picture 4" descr="W:\careers\Pictures\Pictures from new brochures\06-CALS-0518rich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752600"/>
            <a:ext cx="3252788" cy="47037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Suggestions…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Contact professors while still on campus and keep in touch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Contact previous employers so that prospective employers can easily contact them later on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Consider taking appropriate standardized tests prior to leaving campus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Improve your academic record by arranging to take a graduate-level class or two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If you take a transitional position unrelated to your field of interest, consider volunteering in your field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371600"/>
            <a:ext cx="7661275" cy="4724400"/>
          </a:xfrm>
        </p:spPr>
        <p:txBody>
          <a:bodyPr/>
          <a:lstStyle/>
          <a:p>
            <a:endParaRPr lang="en-US" sz="3100" dirty="0"/>
          </a:p>
          <a:p>
            <a:pPr lvl="1"/>
            <a:r>
              <a:rPr lang="en-US" sz="2700" dirty="0"/>
              <a:t>Consider health insurance</a:t>
            </a:r>
          </a:p>
          <a:p>
            <a:pPr lvl="1"/>
            <a:r>
              <a:rPr lang="en-US" sz="2600" dirty="0"/>
              <a:t>Check visa requirements, work permits, and inoculations </a:t>
            </a:r>
          </a:p>
          <a:p>
            <a:pPr lvl="1"/>
            <a:r>
              <a:rPr lang="en-US" sz="2600" dirty="0"/>
              <a:t>Consider what you might want to do upon your return</a:t>
            </a:r>
          </a:p>
          <a:p>
            <a:endParaRPr lang="en-US" dirty="0"/>
          </a:p>
        </p:txBody>
      </p:sp>
      <p:pic>
        <p:nvPicPr>
          <p:cNvPr id="166916" name="Picture 4" descr="W:\careers\Pictures\Pictures from new brochures\Sandcastl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114800"/>
            <a:ext cx="6172200" cy="25352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others think?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Taking time to do a skills assessment of the job or program you want in your future will help you work to gain those skills during your development time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Parents may see this as avoiding the “real world” if it is not planned appropriately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Some employers will offer jobs up to a year ahead 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This may be looked upon in a negative way by some employers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Many graduate programs will look on this experience very favorably if the experience you gained is relevant to their program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 return, what will they ask me?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Practice a variety of ways to respond to questions in interview about the relevancy of your experience to the needs of the employer/admission committee</a:t>
            </a:r>
          </a:p>
          <a:p>
            <a:pPr lvl="1">
              <a:lnSpc>
                <a:spcPct val="90000"/>
              </a:lnSpc>
            </a:pP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sz="2000" b="1" dirty="0"/>
              <a:t>Why did you decide to pursue a transitional experience? 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How will this experience make you a better graduate student or better employee?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What did you learn from your experiences that you would not have known otherwise? 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What were some of the obstacles you faced and how did you overcome them?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2514600"/>
            <a:ext cx="7661275" cy="3581400"/>
          </a:xfrm>
        </p:spPr>
        <p:txBody>
          <a:bodyPr/>
          <a:lstStyle/>
          <a:p>
            <a:r>
              <a:rPr lang="en-US" sz="3600" dirty="0"/>
              <a:t>Visit some of the websites that interest you on the handout:</a:t>
            </a:r>
          </a:p>
          <a:p>
            <a:r>
              <a:rPr lang="en-US" sz="3600" dirty="0">
                <a:hlinkClick r:id="rId2"/>
              </a:rPr>
              <a:t>www.gapyear.com</a:t>
            </a:r>
            <a:endParaRPr lang="en-US" sz="3600" dirty="0"/>
          </a:p>
          <a:p>
            <a:r>
              <a:rPr lang="en-US" sz="3600" dirty="0">
                <a:hlinkClick r:id="rId3"/>
              </a:rPr>
              <a:t>www.globalservicecorps.org</a:t>
            </a: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36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7158038" cy="1412875"/>
          </a:xfrm>
        </p:spPr>
        <p:txBody>
          <a:bodyPr/>
          <a:lstStyle/>
          <a:p>
            <a:pPr algn="ctr"/>
            <a:r>
              <a:rPr lang="en-US">
                <a:solidFill>
                  <a:schemeClr val="hlink"/>
                </a:solidFill>
              </a:rPr>
              <a:t>Good Luck!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Values Card Sort</a:t>
            </a:r>
          </a:p>
          <a:p>
            <a:r>
              <a:rPr lang="en-US"/>
              <a:t>Define the “gap year”</a:t>
            </a:r>
          </a:p>
          <a:p>
            <a:r>
              <a:rPr lang="en-US"/>
              <a:t>List pros and cons</a:t>
            </a:r>
          </a:p>
          <a:p>
            <a:r>
              <a:rPr lang="en-US"/>
              <a:t>Prioritize</a:t>
            </a:r>
          </a:p>
          <a:p>
            <a:r>
              <a:rPr lang="en-US"/>
              <a:t>Resources to begin planning</a:t>
            </a:r>
          </a:p>
          <a:p>
            <a:r>
              <a:rPr lang="en-US"/>
              <a:t>Goal setting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Card Sort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524000"/>
            <a:ext cx="7661275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Remove the top 6 cards and shuffle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Deal 8 cards to each player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Place your 8 cards face up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Put deck in between players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Take turns taking a card from the deck- decide to keep that card and add to your hand of 8 (choosing a value to discard with each turn)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Try to end up with your top 8 values when time is called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 your turn you may negotiate trading a card with another player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GAP YEAR?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New trend with college students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4">
              <a:lnSpc>
                <a:spcPct val="90000"/>
              </a:lnSpc>
            </a:pPr>
            <a:r>
              <a:rPr lang="en-US" sz="1800" dirty="0"/>
              <a:t>“My whole life has been planned and now I am standing on an abyss and all I can see is lots of fog.’”  Rory Gilmore, on graduating from college.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 chance to find yourself before making long term commitments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Consider the pros and cons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64868" name="Picture 4" descr="C:\Documents and Settings\mbullock\Desktop\r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67000"/>
            <a:ext cx="1017588" cy="15081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Pursue a new opportunity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Give something back to the community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Travel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Study and/or learn a new language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Pay off some debt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Acquire extra experience before deciding what to do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Take a leadership role in an association, group, or club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Explore your beliefs, values, and interests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Difficulty in getting applications and supporting materials together for graduate/professional school without ready access to faculty and resources 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Fall a year behind your friends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Gain even more debt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Miss out on employment opportunities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Not gain relevant experience to assist with future planning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Find it difficult to readjust to a schedule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Return with changed values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524000"/>
            <a:ext cx="7661275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are your goals during the gap year?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Better self and increase chances of acceptance to grad school (consider residency requirements)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Make money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Make a contribution that is meaningful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Increase your marketability in the work world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Determine </a:t>
            </a:r>
            <a:r>
              <a:rPr lang="en-US" dirty="0" smtClean="0"/>
              <a:t>your </a:t>
            </a:r>
            <a:r>
              <a:rPr lang="en-US" dirty="0"/>
              <a:t>goals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Gap Year Experiences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661275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Service</a:t>
            </a:r>
          </a:p>
          <a:p>
            <a:pPr>
              <a:lnSpc>
                <a:spcPct val="90000"/>
              </a:lnSpc>
            </a:pPr>
            <a:r>
              <a:rPr lang="en-US" dirty="0"/>
              <a:t>International</a:t>
            </a:r>
          </a:p>
          <a:p>
            <a:pPr>
              <a:lnSpc>
                <a:spcPct val="90000"/>
              </a:lnSpc>
            </a:pPr>
            <a:r>
              <a:rPr lang="en-US" dirty="0"/>
              <a:t>Faith-based</a:t>
            </a:r>
          </a:p>
          <a:p>
            <a:pPr>
              <a:lnSpc>
                <a:spcPct val="90000"/>
              </a:lnSpc>
            </a:pPr>
            <a:r>
              <a:rPr lang="en-US" dirty="0"/>
              <a:t>Volunteer</a:t>
            </a:r>
          </a:p>
          <a:p>
            <a:pPr>
              <a:lnSpc>
                <a:spcPct val="90000"/>
              </a:lnSpc>
            </a:pPr>
            <a:r>
              <a:rPr lang="en-US" dirty="0"/>
              <a:t>International</a:t>
            </a:r>
          </a:p>
          <a:p>
            <a:pPr>
              <a:lnSpc>
                <a:spcPct val="90000"/>
              </a:lnSpc>
            </a:pPr>
            <a:r>
              <a:rPr lang="en-US" dirty="0"/>
              <a:t>Jobs/Fellowships/Internships</a:t>
            </a:r>
          </a:p>
          <a:p>
            <a:pPr>
              <a:lnSpc>
                <a:spcPct val="90000"/>
              </a:lnSpc>
            </a:pPr>
            <a:r>
              <a:rPr lang="en-US" dirty="0"/>
              <a:t>Research Opportunities</a:t>
            </a:r>
          </a:p>
          <a:p>
            <a:pPr>
              <a:lnSpc>
                <a:spcPct val="90000"/>
              </a:lnSpc>
            </a:pPr>
            <a:r>
              <a:rPr lang="en-US" dirty="0"/>
              <a:t>Odd/Adventure  Jobs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Think about planning your transitional year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2667000"/>
            <a:ext cx="7661275" cy="3429000"/>
          </a:xfrm>
        </p:spPr>
        <p:txBody>
          <a:bodyPr/>
          <a:lstStyle/>
          <a:p>
            <a:r>
              <a:rPr lang="en-US" dirty="0" smtClean="0"/>
              <a:t>Think of it as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“development time”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“Slacking off”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“time off”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55652" name="Picture 4" descr="W:\careers\Pictures\Pictures from new brochures\Cowgirl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00200"/>
            <a:ext cx="3292475" cy="4953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Axis">
  <a:themeElements>
    <a:clrScheme name="Axis 5">
      <a:dk1>
        <a:srgbClr val="333333"/>
      </a:dk1>
      <a:lt1>
        <a:srgbClr val="F8F8F8"/>
      </a:lt1>
      <a:dk2>
        <a:srgbClr val="005D8C"/>
      </a:dk2>
      <a:lt2>
        <a:srgbClr val="FFFFFF"/>
      </a:lt2>
      <a:accent1>
        <a:srgbClr val="00CC99"/>
      </a:accent1>
      <a:accent2>
        <a:srgbClr val="0099CC"/>
      </a:accent2>
      <a:accent3>
        <a:srgbClr val="AAB6C5"/>
      </a:accent3>
      <a:accent4>
        <a:srgbClr val="D4D4D4"/>
      </a:accent4>
      <a:accent5>
        <a:srgbClr val="AAE2CA"/>
      </a:accent5>
      <a:accent6>
        <a:srgbClr val="008AB9"/>
      </a:accent6>
      <a:hlink>
        <a:srgbClr val="FFCC00"/>
      </a:hlink>
      <a:folHlink>
        <a:srgbClr val="D8D48C"/>
      </a:folHlink>
    </a:clrScheme>
    <a:fontScheme name="Axi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687</TotalTime>
  <Words>715</Words>
  <Application>Microsoft Office PowerPoint</Application>
  <PresentationFormat>On-screen Show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Axis</vt:lpstr>
      <vt:lpstr>Detour Ahead</vt:lpstr>
      <vt:lpstr>Today</vt:lpstr>
      <vt:lpstr>Values Card Sort</vt:lpstr>
      <vt:lpstr>What is the GAP YEAR?</vt:lpstr>
      <vt:lpstr>Pros</vt:lpstr>
      <vt:lpstr>Cons</vt:lpstr>
      <vt:lpstr>Prioritize</vt:lpstr>
      <vt:lpstr>Types of Gap Year Experiences</vt:lpstr>
      <vt:lpstr>Think about planning your transitional year</vt:lpstr>
      <vt:lpstr>Things to think about…</vt:lpstr>
      <vt:lpstr>Things to think about…</vt:lpstr>
      <vt:lpstr>Suggestions…</vt:lpstr>
      <vt:lpstr>Travel</vt:lpstr>
      <vt:lpstr>What will others think?</vt:lpstr>
      <vt:lpstr>When I return, what will they ask me?</vt:lpstr>
      <vt:lpstr>Opportunities</vt:lpstr>
      <vt:lpstr>Good Luck!</vt:lpstr>
    </vt:vector>
  </TitlesOfParts>
  <Company>NC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Graduation…                         </dc:title>
  <dc:creator>kmfann</dc:creator>
  <cp:lastModifiedBy>SCS</cp:lastModifiedBy>
  <cp:revision>27</cp:revision>
  <cp:lastPrinted>1601-01-01T00:00:00Z</cp:lastPrinted>
  <dcterms:created xsi:type="dcterms:W3CDTF">2004-02-06T17:28:15Z</dcterms:created>
  <dcterms:modified xsi:type="dcterms:W3CDTF">2013-01-10T14:29:00Z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