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7" autoAdjust="0"/>
    <p:restoredTop sz="94646" autoAdjust="0"/>
  </p:normalViewPr>
  <p:slideViewPr>
    <p:cSldViewPr>
      <p:cViewPr varScale="1">
        <p:scale>
          <a:sx n="41" d="100"/>
          <a:sy n="41" d="100"/>
        </p:scale>
        <p:origin x="-102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7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1AE44B6-4B68-4CB3-95EA-AF040E9D7D73}" type="datetimeFigureOut">
              <a:rPr lang="en-US" smtClean="0"/>
              <a:pPr/>
              <a:t>11/25/2008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0A187A-E0FD-429F-B839-51860078E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44B6-4B68-4CB3-95EA-AF040E9D7D73}" type="datetimeFigureOut">
              <a:rPr lang="en-US" smtClean="0"/>
              <a:pPr/>
              <a:t>11/25/2008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187A-E0FD-429F-B839-51860078E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1AE44B6-4B68-4CB3-95EA-AF040E9D7D73}" type="datetimeFigureOut">
              <a:rPr lang="en-US" smtClean="0"/>
              <a:pPr/>
              <a:t>11/25/2008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10A187A-E0FD-429F-B839-51860078E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44B6-4B68-4CB3-95EA-AF040E9D7D73}" type="datetimeFigureOut">
              <a:rPr lang="en-US" smtClean="0"/>
              <a:pPr/>
              <a:t>11/25/2008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0A187A-E0FD-429F-B839-51860078E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44B6-4B68-4CB3-95EA-AF040E9D7D73}" type="datetimeFigureOut">
              <a:rPr lang="en-US" smtClean="0"/>
              <a:pPr/>
              <a:t>11/25/2008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10A187A-E0FD-429F-B839-51860078E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1AE44B6-4B68-4CB3-95EA-AF040E9D7D73}" type="datetimeFigureOut">
              <a:rPr lang="en-US" smtClean="0"/>
              <a:pPr/>
              <a:t>11/25/2008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10A187A-E0FD-429F-B839-51860078E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1AE44B6-4B68-4CB3-95EA-AF040E9D7D73}" type="datetimeFigureOut">
              <a:rPr lang="en-US" smtClean="0"/>
              <a:pPr/>
              <a:t>11/25/2008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10A187A-E0FD-429F-B839-51860078E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44B6-4B68-4CB3-95EA-AF040E9D7D73}" type="datetimeFigureOut">
              <a:rPr lang="en-US" smtClean="0"/>
              <a:pPr/>
              <a:t>11/25/2008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0A187A-E0FD-429F-B839-51860078E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44B6-4B68-4CB3-95EA-AF040E9D7D73}" type="datetimeFigureOut">
              <a:rPr lang="en-US" smtClean="0"/>
              <a:pPr/>
              <a:t>11/25/2008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0A187A-E0FD-429F-B839-51860078E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44B6-4B68-4CB3-95EA-AF040E9D7D73}" type="datetimeFigureOut">
              <a:rPr lang="en-US" smtClean="0"/>
              <a:pPr/>
              <a:t>11/25/2008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0A187A-E0FD-429F-B839-51860078E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1AE44B6-4B68-4CB3-95EA-AF040E9D7D73}" type="datetimeFigureOut">
              <a:rPr lang="en-US" smtClean="0"/>
              <a:pPr/>
              <a:t>11/25/2008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10A187A-E0FD-429F-B839-51860078E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AE44B6-4B68-4CB3-95EA-AF040E9D7D73}" type="datetimeFigureOut">
              <a:rPr lang="en-US" smtClean="0"/>
              <a:pPr/>
              <a:t>11/25/2008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0A187A-E0FD-429F-B839-51860078E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Flow of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srh.noaa.gov/lch/prep/he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81000"/>
            <a:ext cx="6667500" cy="4410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of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	</a:t>
            </a:r>
          </a:p>
          <a:p>
            <a:pPr lvl="1"/>
            <a:r>
              <a:rPr lang="en-US" dirty="0" smtClean="0"/>
              <a:t>Capacity of doing work</a:t>
            </a:r>
          </a:p>
          <a:p>
            <a:pPr lvl="1"/>
            <a:r>
              <a:rPr lang="en-US" dirty="0" smtClean="0"/>
              <a:t>Supplying heat</a:t>
            </a:r>
          </a:p>
          <a:p>
            <a:r>
              <a:rPr lang="en-US" dirty="0" smtClean="0"/>
              <a:t>Heat (q): energy that is transferred from one object to another because of temperature difference</a:t>
            </a:r>
          </a:p>
          <a:p>
            <a:pPr lvl="1"/>
            <a:r>
              <a:rPr lang="en-US" dirty="0" smtClean="0"/>
              <a:t>Flows from hot </a:t>
            </a:r>
            <a:r>
              <a:rPr lang="en-US" dirty="0" smtClean="0">
                <a:sym typeface="Wingdings" pitchFamily="2" charset="2"/>
              </a:rPr>
              <a:t> cold</a:t>
            </a:r>
          </a:p>
          <a:p>
            <a:r>
              <a:rPr lang="en-US" dirty="0" smtClean="0"/>
              <a:t>Chemical Potential Energy</a:t>
            </a:r>
          </a:p>
          <a:p>
            <a:pPr lvl="1"/>
            <a:r>
              <a:rPr lang="en-US" dirty="0" smtClean="0"/>
              <a:t>Stored in chemical bonds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Thermochemistry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Study </a:t>
            </a:r>
            <a:r>
              <a:rPr lang="en-US" dirty="0" smtClean="0"/>
              <a:t>of energy changes that occur during chemical reactions </a:t>
            </a:r>
            <a:r>
              <a:rPr lang="en-US" dirty="0" smtClean="0"/>
              <a:t>and </a:t>
            </a:r>
            <a:r>
              <a:rPr lang="en-US" dirty="0" smtClean="0"/>
              <a:t>change in state.</a:t>
            </a:r>
          </a:p>
          <a:p>
            <a:r>
              <a:rPr lang="en-US" dirty="0" smtClean="0"/>
              <a:t>System: the reaction</a:t>
            </a:r>
          </a:p>
          <a:p>
            <a:r>
              <a:rPr lang="en-US" dirty="0" smtClean="0"/>
              <a:t>Surroundings: </a:t>
            </a:r>
            <a:r>
              <a:rPr lang="en-US" dirty="0" smtClean="0"/>
              <a:t>everything else in the universe</a:t>
            </a:r>
          </a:p>
          <a:p>
            <a:r>
              <a:rPr lang="en-US" dirty="0" smtClean="0"/>
              <a:t>Law of Conservation of Energy: </a:t>
            </a:r>
            <a:r>
              <a:rPr lang="en-US" dirty="0" smtClean="0"/>
              <a:t>energy </a:t>
            </a:r>
            <a:r>
              <a:rPr lang="en-US" dirty="0" smtClean="0"/>
              <a:t>is neither created or destroyed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and Surroundings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employees.csbsju.edu/hjakubowski/classes/ch123/Energy/systemsur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00200"/>
            <a:ext cx="6629400" cy="4983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Thermochemical</a:t>
            </a:r>
            <a:r>
              <a:rPr lang="en-US" dirty="0" smtClean="0"/>
              <a:t> </a:t>
            </a:r>
            <a:r>
              <a:rPr lang="en-US" dirty="0" err="1" smtClean="0"/>
              <a:t>Rxn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Endothermic Process: absorbs heat from the </a:t>
            </a:r>
            <a:r>
              <a:rPr lang="en-US" dirty="0" smtClean="0"/>
              <a:t>surroundings</a:t>
            </a:r>
            <a:endParaRPr lang="en-US" dirty="0" smtClean="0"/>
          </a:p>
          <a:p>
            <a:r>
              <a:rPr lang="en-US" dirty="0" smtClean="0"/>
              <a:t>Exothermic Process: heat is released to the </a:t>
            </a:r>
            <a:r>
              <a:rPr lang="en-US" dirty="0" smtClean="0"/>
              <a:t>surroundings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www.chemistryexplained.com/images/chfa_03_img06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657600"/>
            <a:ext cx="1876425" cy="2726585"/>
          </a:xfrm>
          <a:prstGeom prst="rect">
            <a:avLst/>
          </a:prstGeom>
          <a:noFill/>
        </p:spPr>
      </p:pic>
      <p:pic>
        <p:nvPicPr>
          <p:cNvPr id="3076" name="Picture 4" descr="http://www.amazingrust.com/Experiments/how_to/Images/Thermite(3-12-0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200400"/>
            <a:ext cx="3390900" cy="339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Calorie</a:t>
            </a:r>
          </a:p>
          <a:p>
            <a:pPr lvl="1"/>
            <a:r>
              <a:rPr lang="en-US" dirty="0" smtClean="0"/>
              <a:t>Amount of energy needed to raise 1g of H</a:t>
            </a:r>
            <a:r>
              <a:rPr lang="en-US" baseline="-25000" dirty="0" smtClean="0"/>
              <a:t>2</a:t>
            </a:r>
            <a:r>
              <a:rPr lang="en-US" dirty="0" smtClean="0"/>
              <a:t>0 1ºC</a:t>
            </a:r>
          </a:p>
          <a:p>
            <a:pPr lvl="1"/>
            <a:r>
              <a:rPr lang="en-US" dirty="0" smtClean="0"/>
              <a:t>1 Calorie = 1 kilocalorie = 1000 calorie</a:t>
            </a:r>
          </a:p>
          <a:p>
            <a:pPr lvl="1"/>
            <a:r>
              <a:rPr lang="en-US" dirty="0" smtClean="0"/>
              <a:t>10g sugar </a:t>
            </a:r>
            <a:r>
              <a:rPr lang="en-US" dirty="0" smtClean="0">
                <a:sym typeface="Wingdings" pitchFamily="2" charset="2"/>
              </a:rPr>
              <a:t> 41 Calories or 41,000 calories</a:t>
            </a:r>
            <a:endParaRPr lang="en-US" dirty="0" smtClean="0"/>
          </a:p>
          <a:p>
            <a:r>
              <a:rPr lang="en-US" dirty="0" smtClean="0"/>
              <a:t>Joule = SI unit for energy</a:t>
            </a:r>
          </a:p>
          <a:p>
            <a:pPr lvl="1"/>
            <a:r>
              <a:rPr lang="en-US" dirty="0" smtClean="0"/>
              <a:t>1 joule raises 1g H</a:t>
            </a:r>
            <a:r>
              <a:rPr lang="en-US" baseline="-25000" dirty="0" smtClean="0"/>
              <a:t>2</a:t>
            </a:r>
            <a:r>
              <a:rPr lang="en-US" dirty="0" smtClean="0"/>
              <a:t>O 0.2390ºC</a:t>
            </a:r>
          </a:p>
          <a:p>
            <a:pPr lvl="1"/>
            <a:r>
              <a:rPr lang="en-US" dirty="0" smtClean="0"/>
              <a:t>1 joule=0.2390cal 	or 	4.184J = 1cal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http://chillibody.com/wp-content/uploads/2008/02/calori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239000" cy="59839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Heat Capacity: amount of heat needed to raise the temperature of any object 1ºC 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ka </a:t>
            </a:r>
            <a:r>
              <a:rPr lang="en-US" dirty="0" smtClean="0"/>
              <a:t>Specific Heat</a:t>
            </a:r>
          </a:p>
          <a:p>
            <a:pPr lvl="1"/>
            <a:r>
              <a:rPr lang="en-US" dirty="0" smtClean="0"/>
              <a:t>Depends on mass and chemical composition</a:t>
            </a:r>
          </a:p>
          <a:p>
            <a:pPr lvl="1"/>
            <a:r>
              <a:rPr lang="en-US" dirty="0" smtClean="0"/>
              <a:t>greater mass </a:t>
            </a:r>
            <a:r>
              <a:rPr lang="en-US" dirty="0" smtClean="0">
                <a:sym typeface="Wingdings" pitchFamily="2" charset="2"/>
              </a:rPr>
              <a:t> greater the heat capacity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On a sunny day, a piece of steel would be too hot to touch while a puddle would be cool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5181600"/>
          <a:ext cx="6096000" cy="914400"/>
        </p:xfrm>
        <a:graphic>
          <a:graphicData uri="http://schemas.openxmlformats.org/presentationml/2006/ole">
            <p:oleObj spid="_x0000_s1026" name="Equation" r:id="rId3" imgW="27939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Specific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temperature of a 95.4g piece of copper increases from 25.0ºC to 48.0ºC when the copper absorbs 849J of heat.  What is the specific heat of copper?</a:t>
            </a:r>
          </a:p>
          <a:p>
            <a:r>
              <a:rPr lang="en-US" dirty="0" smtClean="0"/>
              <a:t>m</a:t>
            </a:r>
            <a:r>
              <a:rPr lang="en-US" baseline="-25000" dirty="0" smtClean="0"/>
              <a:t>Cu</a:t>
            </a:r>
            <a:r>
              <a:rPr lang="en-US" dirty="0" smtClean="0"/>
              <a:t> = 95.4g			C</a:t>
            </a:r>
            <a:r>
              <a:rPr lang="en-US" baseline="-25000" dirty="0" smtClean="0"/>
              <a:t>Cu</a:t>
            </a:r>
            <a:r>
              <a:rPr lang="en-US" dirty="0" smtClean="0"/>
              <a:t>= ? J/(g</a:t>
            </a:r>
            <a:r>
              <a:rPr lang="en-US" dirty="0" smtClean="0">
                <a:latin typeface="Times New Roman"/>
                <a:cs typeface="Times New Roman"/>
              </a:rPr>
              <a:t>·</a:t>
            </a:r>
            <a:r>
              <a:rPr lang="en-US" dirty="0" smtClean="0"/>
              <a:t>ºC)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ΔT= (48.0-25.0)=23.0ºC	q = 849J</a:t>
            </a:r>
          </a:p>
          <a:p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43025" y="5181600"/>
          <a:ext cx="6456363" cy="914400"/>
        </p:xfrm>
        <a:graphic>
          <a:graphicData uri="http://schemas.openxmlformats.org/presentationml/2006/ole">
            <p:oleObj spid="_x0000_s2050" name="Equation" r:id="rId3" imgW="2958840" imgH="41904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336</TotalTime>
  <Words>203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Median</vt:lpstr>
      <vt:lpstr>Microsoft Equation 3.0</vt:lpstr>
      <vt:lpstr>The Flow of Energy</vt:lpstr>
      <vt:lpstr>Energy of Transformation</vt:lpstr>
      <vt:lpstr>Thermochemistry</vt:lpstr>
      <vt:lpstr>System and Surroundings</vt:lpstr>
      <vt:lpstr>Types of Thermochemical Rxn.</vt:lpstr>
      <vt:lpstr>Measuring Heat</vt:lpstr>
      <vt:lpstr>Slide 7</vt:lpstr>
      <vt:lpstr>Heat Capacity</vt:lpstr>
      <vt:lpstr>Calculating Specific Heat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Flow of Energy</dc:title>
  <dc:creator>default</dc:creator>
  <cp:lastModifiedBy>default</cp:lastModifiedBy>
  <cp:revision>34</cp:revision>
  <dcterms:created xsi:type="dcterms:W3CDTF">2008-11-24T16:46:40Z</dcterms:created>
  <dcterms:modified xsi:type="dcterms:W3CDTF">2008-11-25T17:50:54Z</dcterms:modified>
</cp:coreProperties>
</file>