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22223-167D-4693-9966-DBE873399A80}" type="datetimeFigureOut">
              <a:rPr lang="en-US" smtClean="0"/>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E5344-2A14-4AEA-8CA9-86CBDFE4D2C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4213"/>
            <a:ext cx="4573588" cy="3430587"/>
          </a:xfrm>
          <a:ln/>
        </p:spPr>
      </p:sp>
      <p:sp>
        <p:nvSpPr>
          <p:cNvPr id="67587" name="Rectangle 3"/>
          <p:cNvSpPr>
            <a:spLocks noGrp="1" noChangeArrowheads="1"/>
          </p:cNvSpPr>
          <p:nvPr>
            <p:ph type="body" idx="1"/>
          </p:nvPr>
        </p:nvSpPr>
        <p:spPr>
          <a:xfrm>
            <a:off x="913772" y="4343716"/>
            <a:ext cx="5030456" cy="411543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EA01EF1E-ACDA-4592-B8A8-E4B4AD413336}"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48342EF5-D629-42A9-8E9D-E0DC008A8055}"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6476AA74-862D-48BD-869F-3179AB7A15BF}"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4554286C-0252-4301-94E7-99B51EFEAF32}"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5BEE34BA-BB61-4072-9F45-F9F66BD2AFEA}"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B2D0EA88-D675-41DE-B6C9-D1DF25305BC8}"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7D6BDA9B-59AF-4900-B100-A9BE516767CB}"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B2C3496F-C225-495A-95DC-62DD4BC856A2}"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5AE4995F-64E5-4912-92D0-7B1944046763}"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B7FC9CEB-19F8-44A1-9D1A-CB7B33A7F214}"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6285E1D3-0026-4593-8108-3320592CE1EA}"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3F75BED7-BCC2-4408-857E-1840D8BA4B2C}"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B049943D-2E8F-47B5-972C-BACA12D56612}"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9229A36B-2BBF-42A4-863C-920AB8C29F80}"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xfrm>
            <a:off x="304591" y="4113856"/>
            <a:ext cx="6248819" cy="4345289"/>
          </a:xfrm>
          <a:noFill/>
          <a:ln/>
        </p:spPr>
        <p:txBody>
          <a:bodyPr/>
          <a:lstStyle/>
          <a:p>
            <a:pPr>
              <a:buFontTx/>
              <a:buChar char="•"/>
            </a:pPr>
            <a:r>
              <a:rPr lang="en-US" sz="1000" b="1" dirty="0">
                <a:ea typeface="ＭＳ Ｐゴシック"/>
                <a:cs typeface="ＭＳ Ｐゴシック"/>
              </a:rPr>
              <a:t>Important to indicate that this is a significant change from prior years.  It is hoped this will result in more accurate data provided on the FAFSA than in the past .  Students and parents not using this process will be subjected to more paper work than in prior years and, perhaps, more follow-up from the FAO.  Communicate to applicants that using the IRS Data Retrieval process, either when initially when completing a FAFSA or when making corrections, provides them with the fastest, easiest, and most secure solution for meeting verification requirements.  Participation is voluntary, although recommended!</a:t>
            </a:r>
          </a:p>
          <a:p>
            <a:pPr>
              <a:buFontTx/>
              <a:buChar char="•"/>
            </a:pPr>
            <a:r>
              <a:rPr lang="en-US" sz="1000" dirty="0">
                <a:ea typeface="ＭＳ Ｐゴシック"/>
                <a:cs typeface="ＭＳ Ｐゴシック"/>
              </a:rPr>
              <a:t>It will be important for students and parents to carefully review the SAR/ISIR data if selected for verification.  This will help them understand what will be requested by the institution’s financial aid office.</a:t>
            </a:r>
          </a:p>
          <a:p>
            <a:pPr>
              <a:buFontTx/>
              <a:buChar char="•"/>
            </a:pPr>
            <a:r>
              <a:rPr lang="en-US" sz="1000" dirty="0">
                <a:ea typeface="ＭＳ Ｐゴシック"/>
                <a:cs typeface="ＭＳ Ｐゴシック"/>
              </a:rPr>
              <a:t>ED will remind students who filed FOTW before completing tax returns to make corrections and use the IRS Data-Retrieval process at that time.  </a:t>
            </a:r>
          </a:p>
          <a:p>
            <a:pPr>
              <a:buFontTx/>
              <a:buChar char="•"/>
            </a:pPr>
            <a:r>
              <a:rPr lang="en-US" sz="1000" b="1" dirty="0">
                <a:ea typeface="ＭＳ Ｐゴシック"/>
                <a:cs typeface="ＭＳ Ｐゴシック"/>
              </a:rPr>
              <a:t>Important to note</a:t>
            </a:r>
            <a:r>
              <a:rPr lang="en-US" sz="1000" dirty="0">
                <a:ea typeface="ＭＳ Ｐゴシック"/>
                <a:cs typeface="ＭＳ Ｐゴシック"/>
              </a:rPr>
              <a:t>:  all applicants who use the FAFSA-IRS Data Retrieval process to transfer IRS data to their FAFSA, either at the time of initial FOTW filing or later using the FAFSA corrections process, will satisfy any verification requirements with respect to those data items as long as the data items were not subsequently changed.</a:t>
            </a:r>
          </a:p>
          <a:p>
            <a:pPr>
              <a:buFontTx/>
              <a:buChar char="•"/>
            </a:pPr>
            <a:r>
              <a:rPr lang="en-US" sz="1000" dirty="0">
                <a:ea typeface="ＭＳ Ｐゴシック"/>
                <a:cs typeface="ＭＳ Ｐゴシック"/>
              </a:rPr>
              <a:t>Applicants who do not use the FAFSA-IRS Data Retrieval process, despite a series of reminders from FSA – as well as those applicants who are not eligible to use the process – will be subject to the usual verification selection process.  Applicants with the highest probability of application error are selected by the processor or institution.  Long-term verification goal is to develop a customized verification selection approach based on information provided by each applicant when the FAFSA is completed.  Due to the need for sufficient historical FAFSA data to properly develop the customized verification model, ED is not implementing a fully customized verification process for the 2012-2013 AY.  Instead, for the 2012-2013 AY, ED will implement a variation of the current process.</a:t>
            </a:r>
          </a:p>
          <a:p>
            <a:pPr>
              <a:buFontTx/>
              <a:buChar char="•"/>
            </a:pPr>
            <a:r>
              <a:rPr lang="en-US" sz="1000" b="1" dirty="0">
                <a:ea typeface="ＭＳ Ｐゴシック"/>
                <a:cs typeface="ＭＳ Ｐゴシック"/>
              </a:rPr>
              <a:t>If an applicant selected for verification has not successfully transferred information from the IRS, or did transfer the information but then changed it, the Department expects the institution to require the applicant, and, if necessary, the applicant’s parents, to provide an official IRS transcript of Federal income tax information.</a:t>
            </a:r>
          </a:p>
          <a:p>
            <a:pPr lvl="1">
              <a:buFontTx/>
              <a:buChar char="•"/>
            </a:pPr>
            <a:r>
              <a:rPr lang="en-US" sz="1000" b="1" dirty="0">
                <a:ea typeface="ＭＳ Ｐゴシック"/>
                <a:cs typeface="ＭＳ Ｐゴシック"/>
              </a:rPr>
              <a:t>Details of this process are included in Handouts provided online at CFNC.org.</a:t>
            </a:r>
          </a:p>
        </p:txBody>
      </p:sp>
      <p:sp>
        <p:nvSpPr>
          <p:cNvPr id="91140" name="Slide Number Placeholder 3"/>
          <p:cNvSpPr>
            <a:spLocks noGrp="1"/>
          </p:cNvSpPr>
          <p:nvPr>
            <p:ph type="sldNum" sz="quarter" idx="5"/>
          </p:nvPr>
        </p:nvSpPr>
        <p:spPr>
          <a:noFill/>
        </p:spPr>
        <p:txBody>
          <a:bodyPr/>
          <a:lstStyle/>
          <a:p>
            <a:fld id="{2D97A942-2941-41DD-82E3-38428C190B8B}"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xfrm>
            <a:off x="304591" y="4113856"/>
            <a:ext cx="6248819" cy="4345289"/>
          </a:xfrm>
          <a:noFill/>
          <a:ln/>
        </p:spPr>
        <p:txBody>
          <a:bodyPr/>
          <a:lstStyle/>
          <a:p>
            <a:pPr>
              <a:buFontTx/>
              <a:buChar char="•"/>
            </a:pPr>
            <a:r>
              <a:rPr lang="en-US" sz="1000" b="1" dirty="0">
                <a:ea typeface="ＭＳ Ｐゴシック"/>
                <a:cs typeface="ＭＳ Ｐゴシック"/>
              </a:rPr>
              <a:t>Important to indicate that this is a significant change from prior years.  It is hoped this will result in more accurate data provided on the FAFSA than in the past .  Students and parents not using this process will be subjected to more paper work than in prior years and, perhaps, more follow-up from the FAO.  Communicate to applicants that using the IRS Data Retrieval process, either when initially when completing a FAFSA or when making corrections, provides them with the fastest, easiest, and most secure solution for meeting verification requirements.  Participation is voluntary, although recommended!</a:t>
            </a:r>
          </a:p>
          <a:p>
            <a:pPr>
              <a:buFontTx/>
              <a:buChar char="•"/>
            </a:pPr>
            <a:r>
              <a:rPr lang="en-US" sz="1000" dirty="0">
                <a:ea typeface="ＭＳ Ｐゴシック"/>
                <a:cs typeface="ＭＳ Ｐゴシック"/>
              </a:rPr>
              <a:t>It will be important for students and parents to carefully review the SAR/ISIR data if selected for verification.  This will help them understand what will be requested by the institution’s financial aid office.</a:t>
            </a:r>
          </a:p>
          <a:p>
            <a:pPr>
              <a:buFontTx/>
              <a:buChar char="•"/>
            </a:pPr>
            <a:r>
              <a:rPr lang="en-US" sz="1000" dirty="0">
                <a:ea typeface="ＭＳ Ｐゴシック"/>
                <a:cs typeface="ＭＳ Ｐゴシック"/>
              </a:rPr>
              <a:t>ED will remind students who filed FOTW before completing tax returns to make corrections and use the IRS Data-Retrieval process at that time.  </a:t>
            </a:r>
          </a:p>
          <a:p>
            <a:pPr>
              <a:buFontTx/>
              <a:buChar char="•"/>
            </a:pPr>
            <a:r>
              <a:rPr lang="en-US" sz="1000" b="1" dirty="0">
                <a:ea typeface="ＭＳ Ｐゴシック"/>
                <a:cs typeface="ＭＳ Ｐゴシック"/>
              </a:rPr>
              <a:t>Important to note</a:t>
            </a:r>
            <a:r>
              <a:rPr lang="en-US" sz="1000" dirty="0">
                <a:ea typeface="ＭＳ Ｐゴシック"/>
                <a:cs typeface="ＭＳ Ｐゴシック"/>
              </a:rPr>
              <a:t>:  all applicants who use the FAFSA-IRS Data Retrieval process to transfer IRS data to their FAFSA, either at the time of initial FOTW filing or later using the FAFSA corrections process, will satisfy any verification requirements with respect to those data items as long as the data items were not subsequently changed.</a:t>
            </a:r>
          </a:p>
          <a:p>
            <a:pPr>
              <a:buFontTx/>
              <a:buChar char="•"/>
            </a:pPr>
            <a:r>
              <a:rPr lang="en-US" sz="1000" dirty="0">
                <a:ea typeface="ＭＳ Ｐゴシック"/>
                <a:cs typeface="ＭＳ Ｐゴシック"/>
              </a:rPr>
              <a:t>Applicants who do not use the FAFSA-IRS Data Retrieval process, despite a series of reminders from FSA – as well as those applicants who are not eligible to use the process – will be subject to the usual verification selection process.  Applicants with the highest probability of application error are selected by the processor or institution.  Long-term verification goal is to develop a customized verification selection approach based on information provided by each applicant when the FAFSA is completed.  Due to the need for sufficient historical FAFSA data to properly develop the customized verification model, ED is not implementing a fully customized verification process for the 2012-2013 AY.  Instead, for the 2012-2013 AY, ED will implement a variation of the current process.</a:t>
            </a:r>
          </a:p>
          <a:p>
            <a:pPr>
              <a:buFontTx/>
              <a:buChar char="•"/>
            </a:pPr>
            <a:r>
              <a:rPr lang="en-US" sz="1000" b="1" dirty="0">
                <a:ea typeface="ＭＳ Ｐゴシック"/>
                <a:cs typeface="ＭＳ Ｐゴシック"/>
              </a:rPr>
              <a:t>If an applicant selected for verification has not successfully transferred information from the IRS, or did transfer the information but then changed it, the Department expects the institution to require the applicant, and, if necessary, the applicant’s parents, to provide an official IRS transcript of Federal income tax information.</a:t>
            </a:r>
          </a:p>
          <a:p>
            <a:pPr lvl="1">
              <a:buFontTx/>
              <a:buChar char="•"/>
            </a:pPr>
            <a:r>
              <a:rPr lang="en-US" sz="1000" b="1" dirty="0">
                <a:ea typeface="ＭＳ Ｐゴシック"/>
                <a:cs typeface="ＭＳ Ｐゴシック"/>
              </a:rPr>
              <a:t>Details of this process are included in Handouts provided online at CFNC.org.</a:t>
            </a:r>
          </a:p>
        </p:txBody>
      </p:sp>
      <p:sp>
        <p:nvSpPr>
          <p:cNvPr id="92164" name="Slide Number Placeholder 3"/>
          <p:cNvSpPr>
            <a:spLocks noGrp="1"/>
          </p:cNvSpPr>
          <p:nvPr>
            <p:ph type="sldNum" sz="quarter" idx="5"/>
          </p:nvPr>
        </p:nvSpPr>
        <p:spPr>
          <a:noFill/>
        </p:spPr>
        <p:txBody>
          <a:bodyPr/>
          <a:lstStyle/>
          <a:p>
            <a:fld id="{232F4A8D-ACBE-4D00-BE63-B7492DB78672}"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AF30394D-1B2F-4D7B-9CBD-97F772CAE09C}"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621EBFAB-7D25-4880-8C9A-DA97266760C3}"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1B2DD70E-645D-4D7E-A408-EE2D3B40AF43}"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2090FB6A-8142-41FE-80EB-ADAA5A52859F}"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CF00C9A6-AD98-405E-8929-63E51C68918E}"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201A83D1-7D30-441C-8F56-7FDD55F4D0AF}"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0364A7AE-B712-42F3-82F1-0CE40D4B77F4}"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6ABAF161-9637-4D29-8C63-8BEA1CA1EC3F}"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9F0335FC-6520-462D-A524-4F127AA5D9A1}"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67CBEBD6-94CC-4D26-B1FC-1070B216392F}" type="slidenum">
              <a:rPr lang="en-US" smtClean="0">
                <a:latin typeface="Arial" pitchFamily="34" charset="0"/>
              </a:rPr>
              <a:pPr/>
              <a:t>34</a:t>
            </a:fld>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C9BAD57E-76C4-4389-86C5-0B2B857EBA63}" type="slidenum">
              <a:rPr lang="en-US" smtClean="0">
                <a:latin typeface="Arial" pitchFamily="34" charset="0"/>
              </a:rPr>
              <a:pPr/>
              <a:t>35</a:t>
            </a:fld>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17978581-8894-4CE5-BDEA-A7D7CD327564}" type="slidenum">
              <a:rPr lang="en-US" smtClean="0">
                <a:latin typeface="Arial" pitchFamily="34" charset="0"/>
              </a:rPr>
              <a:pPr/>
              <a:t>36</a:t>
            </a:fld>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DD92D3BC-1B5E-4273-B33C-CF23817F462F}" type="slidenum">
              <a:rPr lang="en-US" smtClean="0">
                <a:latin typeface="Arial" pitchFamily="34" charset="0"/>
              </a:rPr>
              <a:pPr/>
              <a:t>37</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D043B022-40A6-4451-A25B-C7C64DE3AC0A}"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33D0AE17-D2B9-41CE-9292-51D3EF827671}" type="slidenum">
              <a:rPr lang="en-US" smtClean="0">
                <a:latin typeface="Arial" pitchFamily="34" charset="0"/>
              </a:rPr>
              <a:pPr/>
              <a:t>39</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3EFE2DEB-BC2A-4E6E-8D2E-04E608AD007F}"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C472293C-52AF-4309-8D52-DBAE8A332B11}" type="slidenum">
              <a:rPr lang="en-US" smtClean="0">
                <a:latin typeface="Arial" pitchFamily="34" charset="0"/>
              </a:rPr>
              <a:pPr/>
              <a:t>40</a:t>
            </a:fld>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D55CA58E-5A7A-48FA-BF12-CC011F55DD30}"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2F35A904-7E04-4583-A2A8-9950AABFC896}" type="slidenum">
              <a:rPr lang="en-US" smtClean="0">
                <a:latin typeface="Arial" pitchFamily="34" charset="0"/>
              </a:rPr>
              <a:pPr/>
              <a:t>42</a:t>
            </a:fld>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38EC8E3F-D573-478F-BAE4-5C51C995A6BC}"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BD3DC83A-E36F-42FB-B5CB-9DBA61E80F27}"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4D1C359C-749D-46CF-9B05-F55BAA0E833E}" type="slidenum">
              <a:rPr lang="en-US" smtClean="0">
                <a:latin typeface="Arial" pitchFamily="34" charset="0"/>
              </a:rPr>
              <a:pPr/>
              <a:t>45</a:t>
            </a:fld>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CA3C5F7E-AE91-47E9-955C-3C1221236D77}"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6AAFB680-07DD-4F60-B0BE-AA224C69F803}"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E24902B0-42F3-42EE-A48B-3B2FD73C8ED6}" type="slidenum">
              <a:rPr lang="en-US" smtClean="0">
                <a:latin typeface="Arial" pitchFamily="34" charset="0"/>
              </a:rPr>
              <a:pPr/>
              <a:t>48</a:t>
            </a:fld>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8DAEB044-63D8-4030-AEE8-EE125EF10B39}" type="slidenum">
              <a:rPr lang="en-US" smtClean="0">
                <a:latin typeface="Arial" pitchFamily="34" charset="0"/>
              </a:rPr>
              <a:pPr/>
              <a:t>49</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C0A7F930-2A21-4269-97AF-09465FCB13D6}"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8C0A7730-3B74-431A-A7B7-DC78662BC4E1}" type="slidenum">
              <a:rPr lang="en-US" smtClean="0">
                <a:latin typeface="Arial" pitchFamily="34" charset="0"/>
              </a:rPr>
              <a:pPr/>
              <a:t>52</a:t>
            </a:fld>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AA15F294-A911-4DCA-871A-707F62494AA4}" type="slidenum">
              <a:rPr lang="en-US" smtClean="0">
                <a:latin typeface="Arial" pitchFamily="34" charset="0"/>
              </a:rPr>
              <a:pPr/>
              <a:t>53</a:t>
            </a:fld>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20056C60-21A4-45A8-8E31-62A125F2324B}" type="slidenum">
              <a:rPr lang="en-US" smtClean="0">
                <a:latin typeface="Arial" pitchFamily="34" charset="0"/>
              </a:rPr>
              <a:pPr/>
              <a:t>56</a:t>
            </a:fld>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5EDB337B-7794-4B33-A203-6E7C46F463DA}" type="slidenum">
              <a:rPr lang="en-US" smtClean="0">
                <a:latin typeface="Arial" pitchFamily="34" charset="0"/>
              </a:rPr>
              <a:pPr/>
              <a:t>57</a:t>
            </a:fld>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8421323F-65D5-4515-A5FC-F0577F5922D2}" type="slidenum">
              <a:rPr lang="en-US" smtClean="0">
                <a:latin typeface="Arial" pitchFamily="34" charset="0"/>
              </a:rPr>
              <a:pPr/>
              <a:t>61</a:t>
            </a:fld>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p>
        </p:txBody>
      </p:sp>
      <p:sp>
        <p:nvSpPr>
          <p:cNvPr id="122884" name="Slide Number Placeholder 3"/>
          <p:cNvSpPr>
            <a:spLocks noGrp="1"/>
          </p:cNvSpPr>
          <p:nvPr>
            <p:ph type="sldNum" sz="quarter" idx="5"/>
          </p:nvPr>
        </p:nvSpPr>
        <p:spPr>
          <a:noFill/>
        </p:spPr>
        <p:txBody>
          <a:bodyPr/>
          <a:lstStyle/>
          <a:p>
            <a:fld id="{0B0D381D-DA4A-4986-9E24-68133AA7348C}" type="slidenum">
              <a:rPr lang="en-US" smtClean="0">
                <a:latin typeface="Arial" pitchFamily="34" charset="0"/>
              </a:rPr>
              <a:pPr/>
              <a:t>62</a:t>
            </a:fld>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6752B058-4299-4310-9BE3-101058F0FE72}" type="slidenum">
              <a:rPr lang="en-US" smtClean="0">
                <a:latin typeface="Arial" pitchFamily="34" charset="0"/>
              </a:rPr>
              <a:pPr/>
              <a:t>63</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B9CA2C3B-FB3C-4B6D-A448-93C44D1DD77D}"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79CF33E5-C019-48FC-9325-2285A945057E}"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E9B65661-AB73-4EEC-A71A-E178DBD03A75}"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641D5B0D-1488-452D-B208-D22EA4E34070}"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4C9398-20B4-4765-B9D7-2A27509D33E0}" type="datetimeFigureOut">
              <a:rPr lang="en-US" smtClean="0"/>
              <a:t>1/23/2013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4AB5FC0-6192-43E8-9B97-636DF08687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C9398-20B4-4765-B9D7-2A27509D33E0}"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B5FC0-6192-43E8-9B97-636DF08687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C9398-20B4-4765-B9D7-2A27509D33E0}"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B5FC0-6192-43E8-9B97-636DF08687C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600" y="1600201"/>
            <a:ext cx="4013200" cy="2205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600" y="3919538"/>
            <a:ext cx="4013200" cy="22062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Espace réservé de la date 3"/>
          <p:cNvSpPr>
            <a:spLocks noGrp="1"/>
          </p:cNvSpPr>
          <p:nvPr>
            <p:ph type="dt" sz="half" idx="10"/>
          </p:nvPr>
        </p:nvSpPr>
        <p:spPr/>
        <p:txBody>
          <a:bodyPr/>
          <a:lstStyle>
            <a:lvl1pPr>
              <a:defRPr/>
            </a:lvl1pPr>
          </a:lstStyle>
          <a:p>
            <a:pPr>
              <a:defRPr/>
            </a:pPr>
            <a:fld id="{52972B80-6809-4BDB-BD0E-84C6C5878BD6}" type="datetime1">
              <a:rPr lang="fr-FR"/>
              <a:pPr>
                <a:defRPr/>
              </a:pPr>
              <a:t>23/01/2013</a:t>
            </a:fld>
            <a:endParaRPr lang="fr-FR" dirty="0"/>
          </a:p>
        </p:txBody>
      </p:sp>
      <p:sp>
        <p:nvSpPr>
          <p:cNvPr id="7" name="Espace réservé du pied de page 4"/>
          <p:cNvSpPr>
            <a:spLocks noGrp="1"/>
          </p:cNvSpPr>
          <p:nvPr>
            <p:ph type="ftr" sz="quarter" idx="11"/>
          </p:nvPr>
        </p:nvSpPr>
        <p:spPr>
          <a:ln/>
        </p:spPr>
        <p:txBody>
          <a:bodyPr/>
          <a:lstStyle>
            <a:lvl1pPr>
              <a:defRPr/>
            </a:lvl1pPr>
          </a:lstStyle>
          <a:p>
            <a:pPr>
              <a:defRPr/>
            </a:pPr>
            <a:r>
              <a:rPr lang="en-US"/>
              <a:t>Financial Aid Presentation NCASFAA/ NCSEAA</a:t>
            </a:r>
          </a:p>
        </p:txBody>
      </p:sp>
      <p:sp>
        <p:nvSpPr>
          <p:cNvPr id="8" name="Espace réservé du numéro de diapositive 5"/>
          <p:cNvSpPr>
            <a:spLocks noGrp="1"/>
          </p:cNvSpPr>
          <p:nvPr>
            <p:ph type="sldNum" sz="quarter" idx="12"/>
          </p:nvPr>
        </p:nvSpPr>
        <p:spPr/>
        <p:txBody>
          <a:bodyPr/>
          <a:lstStyle>
            <a:lvl1pPr>
              <a:defRPr/>
            </a:lvl1pPr>
          </a:lstStyle>
          <a:p>
            <a:pPr>
              <a:defRPr/>
            </a:pPr>
            <a:fld id="{3A6E6762-C724-4F73-B929-DCA5EFD93B84}" type="slidenum">
              <a:rPr lang="fr-FR"/>
              <a:pPr>
                <a:defRPr/>
              </a:pPr>
              <a:t>‹#›</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13200" cy="4525566"/>
          </a:xfrm>
        </p:spPr>
        <p:txBody>
          <a:bodyPr/>
          <a:lstStyle/>
          <a:p>
            <a:pPr lvl="0"/>
            <a:endParaRPr lang="en-US" noProof="0" dirty="0"/>
          </a:p>
        </p:txBody>
      </p:sp>
      <p:sp>
        <p:nvSpPr>
          <p:cNvPr id="4" name="Text Placeholder 3"/>
          <p:cNvSpPr>
            <a:spLocks noGrp="1"/>
          </p:cNvSpPr>
          <p:nvPr>
            <p:ph type="body" sz="half" idx="2"/>
          </p:nvPr>
        </p:nvSpPr>
        <p:spPr>
          <a:xfrm>
            <a:off x="46736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3"/>
          <p:cNvSpPr>
            <a:spLocks noGrp="1"/>
          </p:cNvSpPr>
          <p:nvPr>
            <p:ph type="dt" sz="half" idx="10"/>
          </p:nvPr>
        </p:nvSpPr>
        <p:spPr/>
        <p:txBody>
          <a:bodyPr/>
          <a:lstStyle>
            <a:lvl1pPr>
              <a:defRPr/>
            </a:lvl1pPr>
          </a:lstStyle>
          <a:p>
            <a:pPr>
              <a:defRPr/>
            </a:pPr>
            <a:fld id="{A9C97AB1-571A-414C-8EDC-FA0C7D7596EB}" type="datetime1">
              <a:rPr lang="fr-FR"/>
              <a:pPr>
                <a:defRPr/>
              </a:pPr>
              <a:t>23/01/2013</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a:t>Financial Aid Presentation NCASFAA/ NCSEAA</a:t>
            </a:r>
          </a:p>
        </p:txBody>
      </p:sp>
      <p:sp>
        <p:nvSpPr>
          <p:cNvPr id="7" name="Espace réservé du numéro de diapositive 5"/>
          <p:cNvSpPr>
            <a:spLocks noGrp="1"/>
          </p:cNvSpPr>
          <p:nvPr>
            <p:ph type="sldNum" sz="quarter" idx="12"/>
          </p:nvPr>
        </p:nvSpPr>
        <p:spPr/>
        <p:txBody>
          <a:bodyPr/>
          <a:lstStyle>
            <a:lvl1pPr>
              <a:defRPr/>
            </a:lvl1pPr>
          </a:lstStyle>
          <a:p>
            <a:pPr>
              <a:defRPr/>
            </a:pPr>
            <a:fld id="{4F478990-C718-44E0-9BCD-D46313FB05E0}" type="slidenum">
              <a:rPr lang="fr-FR"/>
              <a:pPr>
                <a:defRPr/>
              </a:pPr>
              <a:t>‹#›</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13200" cy="45255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3600" y="1600200"/>
            <a:ext cx="4013200" cy="45255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Espace réservé de la date 3"/>
          <p:cNvSpPr>
            <a:spLocks noGrp="1"/>
          </p:cNvSpPr>
          <p:nvPr>
            <p:ph type="dt" sz="half" idx="10"/>
          </p:nvPr>
        </p:nvSpPr>
        <p:spPr/>
        <p:txBody>
          <a:bodyPr/>
          <a:lstStyle>
            <a:lvl1pPr>
              <a:defRPr/>
            </a:lvl1pPr>
          </a:lstStyle>
          <a:p>
            <a:pPr>
              <a:defRPr/>
            </a:pPr>
            <a:fld id="{6358E7B1-06BE-4EE2-80CD-D73B50C34026}" type="datetime1">
              <a:rPr lang="fr-FR"/>
              <a:pPr>
                <a:defRPr/>
              </a:pPr>
              <a:t>23/01/2013</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a:t>Financial Aid Presentation NCASFAA/ NCSEAA</a:t>
            </a:r>
          </a:p>
        </p:txBody>
      </p:sp>
      <p:sp>
        <p:nvSpPr>
          <p:cNvPr id="7" name="Espace réservé du numéro de diapositive 5"/>
          <p:cNvSpPr>
            <a:spLocks noGrp="1"/>
          </p:cNvSpPr>
          <p:nvPr>
            <p:ph type="sldNum" sz="quarter" idx="12"/>
          </p:nvPr>
        </p:nvSpPr>
        <p:spPr/>
        <p:txBody>
          <a:bodyPr/>
          <a:lstStyle>
            <a:lvl1pPr>
              <a:defRPr/>
            </a:lvl1pPr>
          </a:lstStyle>
          <a:p>
            <a:pPr>
              <a:defRPr/>
            </a:pPr>
            <a:fld id="{AB884DCB-959A-4611-B27A-860667ECF87B}" type="slidenum">
              <a:rPr lang="fr-FR"/>
              <a:pPr>
                <a:defRPr/>
              </a:pPr>
              <a:t>‹#›</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3600" y="1600200"/>
            <a:ext cx="4013200" cy="4525566"/>
          </a:xfrm>
        </p:spPr>
        <p:txBody>
          <a:bodyPr/>
          <a:lstStyle/>
          <a:p>
            <a:pPr lvl="0"/>
            <a:endParaRPr lang="en-US" noProof="0" dirty="0"/>
          </a:p>
        </p:txBody>
      </p:sp>
      <p:sp>
        <p:nvSpPr>
          <p:cNvPr id="5" name="Espace réservé de la date 3"/>
          <p:cNvSpPr>
            <a:spLocks noGrp="1"/>
          </p:cNvSpPr>
          <p:nvPr>
            <p:ph type="dt" sz="half" idx="10"/>
          </p:nvPr>
        </p:nvSpPr>
        <p:spPr/>
        <p:txBody>
          <a:bodyPr/>
          <a:lstStyle>
            <a:lvl1pPr>
              <a:defRPr/>
            </a:lvl1pPr>
          </a:lstStyle>
          <a:p>
            <a:pPr>
              <a:defRPr/>
            </a:pPr>
            <a:fld id="{68A3EDC3-6B55-4419-AF22-8E960BA1488D}" type="datetime1">
              <a:rPr lang="fr-FR"/>
              <a:pPr>
                <a:defRPr/>
              </a:pPr>
              <a:t>23/01/2013</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a:t>Financial Aid Presentation NCASFAA/ NCSEAA</a:t>
            </a:r>
          </a:p>
        </p:txBody>
      </p:sp>
      <p:sp>
        <p:nvSpPr>
          <p:cNvPr id="7" name="Espace réservé du numéro de diapositive 5"/>
          <p:cNvSpPr>
            <a:spLocks noGrp="1"/>
          </p:cNvSpPr>
          <p:nvPr>
            <p:ph type="sldNum" sz="quarter" idx="12"/>
          </p:nvPr>
        </p:nvSpPr>
        <p:spPr/>
        <p:txBody>
          <a:bodyPr/>
          <a:lstStyle>
            <a:lvl1pPr>
              <a:defRPr/>
            </a:lvl1pPr>
          </a:lstStyle>
          <a:p>
            <a:pPr>
              <a:defRPr/>
            </a:pPr>
            <a:fld id="{F14F1080-B50F-43DC-90A5-6A2C9A481BAE}"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C9398-20B4-4765-B9D7-2A27509D33E0}"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B5FC0-6192-43E8-9B97-636DF08687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C9398-20B4-4765-B9D7-2A27509D33E0}"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B5FC0-6192-43E8-9B97-636DF08687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C9398-20B4-4765-B9D7-2A27509D33E0}"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B5FC0-6192-43E8-9B97-636DF08687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4C9398-20B4-4765-B9D7-2A27509D33E0}"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B5FC0-6192-43E8-9B97-636DF08687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4C9398-20B4-4765-B9D7-2A27509D33E0}"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B5FC0-6192-43E8-9B97-636DF08687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C9398-20B4-4765-B9D7-2A27509D33E0}"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B5FC0-6192-43E8-9B97-636DF08687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C9398-20B4-4765-B9D7-2A27509D33E0}"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B5FC0-6192-43E8-9B97-636DF08687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4C9398-20B4-4765-B9D7-2A27509D33E0}"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4AB5FC0-6192-43E8-9B97-636DF08687C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4C9398-20B4-4765-B9D7-2A27509D33E0}" type="datetimeFigureOut">
              <a:rPr lang="en-US" smtClean="0"/>
              <a:t>1/23/2013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AB5FC0-6192-43E8-9B97-636DF08687C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in.ed.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creach.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fnc.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finaid.org/" TargetMode="External"/><Relationship Id="rId5" Type="http://schemas.openxmlformats.org/officeDocument/2006/relationships/hyperlink" Target="http://www.cfnc.org/fabook" TargetMode="External"/><Relationship Id="rId4" Type="http://schemas.openxmlformats.org/officeDocument/2006/relationships/hyperlink" Target="http://www.ed.gov/prog_info/SFA/StudentGuid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fafsa.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pin.ed.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fafsa.ed.go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p:cNvSpPr>
          <p:nvPr>
            <p:ph type="ctrTitle"/>
          </p:nvPr>
        </p:nvSpPr>
        <p:spPr>
          <a:xfrm>
            <a:off x="0" y="0"/>
            <a:ext cx="9144000" cy="1600200"/>
          </a:xfrm>
        </p:spPr>
        <p:txBody>
          <a:bodyPr>
            <a:normAutofit fontScale="90000"/>
          </a:bodyPr>
          <a:lstStyle/>
          <a:p>
            <a:pPr defTabSz="1039813" eaLnBrk="1" hangingPunct="1"/>
            <a:r>
              <a:rPr lang="en-US" smtClean="0"/>
              <a:t>Financial Aid for College</a:t>
            </a:r>
            <a:br>
              <a:rPr lang="en-US" smtClean="0"/>
            </a:br>
            <a:r>
              <a:rPr lang="en-US" smtClean="0"/>
              <a:t>2012 - 2013</a:t>
            </a:r>
          </a:p>
        </p:txBody>
      </p:sp>
      <p:sp>
        <p:nvSpPr>
          <p:cNvPr id="102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8" name="Espace réservé du numéro de diapositive 5"/>
          <p:cNvSpPr>
            <a:spLocks noGrp="1"/>
          </p:cNvSpPr>
          <p:nvPr>
            <p:ph type="sldNum" sz="quarter" idx="12"/>
          </p:nvPr>
        </p:nvSpPr>
        <p:spPr>
          <a:xfrm>
            <a:off x="6604000" y="6229351"/>
            <a:ext cx="2133600" cy="364331"/>
          </a:xfrm>
        </p:spPr>
        <p:txBody>
          <a:bodyPr/>
          <a:lstStyle/>
          <a:p>
            <a:pPr>
              <a:defRPr/>
            </a:pPr>
            <a:fld id="{88762F68-B2E9-444C-8D0A-5EC92EF02A74}" type="slidenum">
              <a:rPr lang="fr-FR"/>
              <a:pPr>
                <a:defRPr/>
              </a:pPr>
              <a:t>1</a:t>
            </a:fld>
            <a:endParaRPr lang="fr-FR" dirty="0"/>
          </a:p>
        </p:txBody>
      </p:sp>
      <p:graphicFrame>
        <p:nvGraphicFramePr>
          <p:cNvPr id="1026" name="Object 3"/>
          <p:cNvGraphicFramePr>
            <a:graphicFrameLocks noChangeAspect="1"/>
          </p:cNvGraphicFramePr>
          <p:nvPr/>
        </p:nvGraphicFramePr>
        <p:xfrm>
          <a:off x="2036233" y="-3282554"/>
          <a:ext cx="721784" cy="2668191"/>
        </p:xfrm>
        <a:graphic>
          <a:graphicData uri="http://schemas.openxmlformats.org/presentationml/2006/ole">
            <p:oleObj spid="_x0000_s1026" name="Clip" r:id="rId4" imgW="666720" imgH="3990960" progId="">
              <p:embed/>
            </p:oleObj>
          </a:graphicData>
        </a:graphic>
      </p:graphicFrame>
      <p:graphicFrame>
        <p:nvGraphicFramePr>
          <p:cNvPr id="1027" name="Rectangle 4"/>
          <p:cNvGraphicFramePr>
            <a:graphicFrameLocks/>
          </p:cNvGraphicFramePr>
          <p:nvPr/>
        </p:nvGraphicFramePr>
        <p:xfrm>
          <a:off x="1524001" y="2176463"/>
          <a:ext cx="6093884" cy="2505075"/>
        </p:xfrm>
        <a:graphic>
          <a:graphicData uri="http://schemas.openxmlformats.org/presentationml/2006/ole">
            <p:oleObj spid="_x0000_s1027" name="Clip" r:id="rId5" imgW="0" imgH="0" progId="">
              <p:embed/>
            </p:oleObj>
          </a:graphicData>
        </a:graphic>
      </p:graphicFrame>
      <p:pic>
        <p:nvPicPr>
          <p:cNvPr id="10" name="Picture 13" descr="C:\Documents and Settings\nroach\Local Settings\Temporary Internet Files\Content.IE5\WDINW5UN\MCj01983270000[1].wmf"/>
          <p:cNvPicPr>
            <a:picLocks noChangeAspect="1" noChangeArrowheads="1"/>
          </p:cNvPicPr>
          <p:nvPr/>
        </p:nvPicPr>
        <p:blipFill>
          <a:blip r:embed="rId6" cstate="print"/>
          <a:srcRect/>
          <a:stretch>
            <a:fillRect/>
          </a:stretch>
        </p:blipFill>
        <p:spPr bwMode="auto">
          <a:xfrm rot="969714">
            <a:off x="10104842" y="-14233"/>
            <a:ext cx="3850740" cy="196686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17" descr="C:\Documents and Settings\nroach\Local Settings\Temporary Internet Files\Content.IE5\80JBLMW6\MCj01985270000[1].wmf"/>
          <p:cNvPicPr>
            <a:picLocks noChangeAspect="1" noChangeArrowheads="1"/>
          </p:cNvPicPr>
          <p:nvPr/>
        </p:nvPicPr>
        <p:blipFill>
          <a:blip r:embed="rId7" cstate="print"/>
          <a:srcRect/>
          <a:stretch>
            <a:fillRect/>
          </a:stretch>
        </p:blipFill>
        <p:spPr bwMode="auto">
          <a:xfrm rot="21357529">
            <a:off x="-4502894" y="-316088"/>
            <a:ext cx="4372289" cy="21717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Picture 12" descr="C:\Documents and Settings\nroach\Local Settings\Temporary Internet Files\Content.IE5\6ZGL63ID\MCj04061300000[1].wmf"/>
          <p:cNvPicPr>
            <a:picLocks noChangeAspect="1" noChangeArrowheads="1"/>
          </p:cNvPicPr>
          <p:nvPr/>
        </p:nvPicPr>
        <p:blipFill>
          <a:blip r:embed="rId8" cstate="print"/>
          <a:srcRect/>
          <a:stretch>
            <a:fillRect/>
          </a:stretch>
        </p:blipFill>
        <p:spPr bwMode="auto">
          <a:xfrm>
            <a:off x="2032000" y="-2800350"/>
            <a:ext cx="4470400" cy="261374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7708 0.08021 C -0.30208 0.0901 -0.31505 0.10104 -0.34514 0.10746 C -0.35532 0.11337 -0.34236 0.10677 -0.35972 0.11094 C -0.37407 0.11458 -0.38912 0.11962 -0.40417 0.12344 C -0.40741 0.12431 -0.41065 0.12517 -0.41389 0.12569 C -0.41782 0.12674 -0.42616 0.12795 -0.42616 0.12812 C -0.43704 0.13281 -0.44954 0.13455 -0.46227 0.13663 C -0.4838 0.14531 -0.50995 0.15035 -0.53287 0.15469 C -0.55671 0.1592 -0.57917 0.16806 -0.60324 0.17292 C -0.61181 0.17431 -0.6206 0.175 -0.62894 0.17639 C -0.66273 0.18264 -0.6956 0.1934 -0.73032 0.19496 C -0.74815 0.20208 -0.77222 0.20174 -0.79144 0.20312 C -0.8132 0.20799 -0.82685 0.21059 -0.84884 0.21024 C -0.90255 0.21771 -0.95671 0.21701 -1.01065 0.21736 C -1.05602 0.21285 -1.10116 0.21007 -1.1456 0.20139 C -1.15787 0.1967 -1.1463 0.20069 -1.16968 0.19618 C -1.18843 0.19288 -1.20833 0.18854 -1.22616 0.18264 C -1.23171 0.17691 -1.2507 0.16319 -1.25926 0.15972 C -1.26644 0.15295 -1.27407 0.14618 -1.28264 0.13976 C -1.28982 0.13455 -1.29699 0.13125 -1.30185 0.12448 C -1.30741 0.11701 -1.3088 0.10972 -1.31412 0.10226 C -1.31597 0.09479 -1.31921 0.08837 -1.32014 0.08073 C -1.3125 0.05608 -1.3169 0.05903 -1.29722 0.04635 C -1.28796 0.05573 -1.29306 0.0533 -1.2838 0.0566 C -1.27523 0.06962 -1.27963 0.08437 -1.28796 0.09705 C -1.29051 0.10087 -1.29329 0.10469 -1.29537 0.10885 C -1.29676 0.1099 -1.29838 0.11267 -1.29838 0.11285 C -1.30509 0.13264 -1.30949 0.1566 -1.29861 0.17639 C -1.29676 0.17986 -1.29097 0.18281 -1.28843 0.18594 C -1.28333 0.19201 -1.28148 0.19653 -1.27245 0.19931 C -1.25833 0.2099 -1.23982 0.21736 -1.22269 0.22621 C -1.21667 0.22934 -1.20972 0.23021 -1.20255 0.23264 C -1.19306 0.24288 -1.16782 0.24792 -1.15301 0.25035 C -1.13542 0.25642 -1.11806 0.26076 -1.09907 0.26424 C -1.0794 0.27118 -1.09213 0.26753 -1.05972 0.27205 C -1.03634 0.2809 -1.05417 0.27465 -0.99514 0.28073 C -0.9463 0.28576 -0.89722 0.2901 -0.84815 0.29479 C -0.75718 0.30121 -0.65903 0.31215 -0.56806 0.29774 C -0.5588 0.29201 -0.56991 0.29826 -0.55602 0.29444 C -0.54907 0.29253 -0.5419 0.28698 -0.53519 0.28403 C -0.53611 0.28194 -0.53542 0.27795 -0.53796 0.2776 C -0.54259 0.27743 -0.54607 0.28108 -0.55023 0.28281 C -0.55232 0.28351 -0.5544 0.28333 -0.55625 0.28368 C -0.56574 0.28767 -0.57801 0.28976 -0.58843 0.29149 C -0.59329 0.29479 -0.59445 0.29809 -0.59977 0.30121 C -0.60116 0.30417 -0.60301 0.30729 -0.60463 0.30972 C -0.60671 0.31163 -0.6081 0.31371 -0.60949 0.31545 C -0.61736 0.32639 -0.61042 0.32153 -0.61921 0.32674 C -0.63171 0.34774 -0.66782 0.36771 -0.69097 0.38073 C -0.70995 0.39149 -0.69931 0.38871 -0.71204 0.39115 C -0.72153 0.39653 -0.73125 0.40035 -0.74144 0.40503 C -0.74375 0.40608 -0.74537 0.40799 -0.74815 0.40903 C -0.75301 0.41094 -0.75926 0.41128 -0.76389 0.41371 C -0.77708 0.42031 -0.77037 0.41806 -0.78426 0.42083 C -0.79676 0.42882 -0.8375 0.43507 -0.85232 0.43785 C -0.89676 0.44583 -0.94051 0.45608 -0.98519 0.45781 C -0.98958 0.45868 -0.99352 0.4599 -0.99769 0.46007 C -1.00671 0.46042 -1.02454 0.46024 -1.02454 0.46042 C -1.04329 0.46371 -1.06065 0.46267 -1.0794 0.46319 C -1.11157 0.46545 -1.14259 0.46667 -1.17454 0.46562 C -1.19838 0.46632 -1.22037 0.46701 -1.24468 0.46701 C -1.28009 0.46337 -1.31574 0.46059 -1.35093 0.4566 C -1.35579 0.4559 -1.36019 0.45382 -1.36343 0.45087 C -1.36759 0.44705 -1.36875 0.44184 -1.37292 0.43802 C -1.37708 0.42344 -1.37107 0.4441 -1.37708 0.42865 C -1.37824 0.42569 -1.37963 0.41944 -1.38009 0.41962 C -1.36968 0.39549 -1.34213 0.38941 -1.3132 0.38733 C -1.29259 0.38958 -1.2713 0.39097 -1.25046 0.3941 C -1.23912 0.39618 -1.21551 0.40764 -1.20255 0.41198 C -1.19931 0.41424 -1.19445 0.41632 -1.19051 0.4191 C -1.18843 0.42031 -1.18889 0.42257 -1.18727 0.42396 C -1.18565 0.42535 -1.18357 0.42604 -1.18195 0.42726 C -1.1794 0.43003 -1.17639 0.43299 -1.17361 0.43576 C -1.16968 0.43993 -1.16898 0.44601 -1.16412 0.45017 C -1.15718 0.45642 -1.16111 0.45208 -1.15347 0.46476 C -1.14699 0.47222 -1.13843 0.48073 -1.13148 0.4875 C -1.13009 0.48871 -1.12963 0.4908 -1.12847 0.49236 C -1.12477 0.49687 -1.11875 0.49965 -1.11435 0.50399 C -1.10579 0.51267 -1.10208 0.51632 -1.09051 0.52292 C -1.08611 0.52882 -1.07014 0.53698 -1.06389 0.5401 C -1.0294 0.55746 -0.97778 0.57083 -0.93773 0.57517 C -0.91134 0.57812 -0.88565 0.58038 -0.85995 0.58333 C -0.81713 0.58368 -0.775 0.58507 -0.73218 0.58646 C -0.72222 0.58698 -0.70162 0.58785 -0.70162 0.58802 C -0.68218 0.58715 -0.66227 0.58767 -0.64329 0.58524 C -0.63171 0.58108 -0.61667 0.58194 -0.60695 0.57483 " pathEditMode="relative" rAng="394482" ptsTypes="fffffffffffffffffffffffffffffffffffffffffffffffffffffffffffffffffffffffffffffffffffffA">
                                      <p:cBhvr>
                                        <p:cTn id="6" dur="3000" fill="hold"/>
                                        <p:tgtEl>
                                          <p:spTgt spid="10"/>
                                        </p:tgtEl>
                                        <p:attrNameLst>
                                          <p:attrName>ppt_x</p:attrName>
                                          <p:attrName>ppt_y</p:attrName>
                                        </p:attrNameLst>
                                      </p:cBhvr>
                                      <p:rCtr x="-561" y="228"/>
                                    </p:animMotion>
                                  </p:childTnLst>
                                </p:cTn>
                              </p:par>
                            </p:childTnLst>
                          </p:cTn>
                        </p:par>
                        <p:par>
                          <p:cTn id="7" fill="hold">
                            <p:stCondLst>
                              <p:cond delay="3000"/>
                            </p:stCondLst>
                            <p:childTnLst>
                              <p:par>
                                <p:cTn id="8" presetID="0" presetClass="path" presetSubtype="0" accel="50000" decel="50000" fill="hold" nodeType="afterEffect">
                                  <p:stCondLst>
                                    <p:cond delay="0"/>
                                  </p:stCondLst>
                                  <p:childTnLst>
                                    <p:animMotion origin="layout" path="M 0.26111 -0.03194 C 0.27384 -0.02239 0.28565 -0.01909 0.30301 -0.01337 C 0.33588 -0.0026 0.36088 -0.00052 0.39815 0.00087 C 0.44143 0.00799 0.51042 0.00486 0.54491 0.00521 C 0.60717 0.00573 0.66921 0.00608 0.73148 0.0066 C 0.79792 0.01632 0.95856 0.00712 0.99444 0.0066 C 1.05903 0.00452 1.12292 0.00035 1.1868 -0.00625 C 1.20347 -0.01041 1.1743 -0.00347 1.21342 -0.00903 C 1.21991 -0.00989 1.22592 -0.0125 1.23241 -0.01337 C 1.24444 -0.01771 1.25949 -0.01788 1.2706 -0.02343 C 1.27616 -0.02621 1.28032 -0.02934 1.28588 -0.03194 C 1.29329 -0.04062 1.29699 -0.04114 1.28009 -0.03906 C 1.25787 -0.02239 1.23657 -0.00607 1.21713 0.01233 C 1.20602 0.02292 1.19583 0.03455 1.18287 0.04375 C 1.18102 0.0467 1.17963 0.04966 1.17708 0.05243 C 1.17639 0.05365 1.1743 0.05417 1.17315 0.05521 C 1.15972 0.07032 1.15092 0.09097 1.12778 0.09948 C 1.12616 0.10052 1.12523 0.10157 1.12361 0.10243 C 1.11875 0.10538 1.11319 0.10782 1.10833 0.11094 C 1.10671 0.11216 1.10671 0.11424 1.10486 0.11528 C 1.08842 0.12431 1.06852 0.13021 1.05324 0.14097 C 1.0493 0.1441 1.04653 0.14827 1.0419 0.15087 C 1.03542 0.15434 1.02778 0.15625 1.02083 0.15955 C 1.01319 0.16337 1.00671 0.16771 0.99815 0.17084 C 0.99051 0.17986 0.97708 0.18472 0.96389 0.18802 C 0.95764 0.19271 0.95046 0.1967 0.94282 0.19948 C 0.9294 0.20938 0.90671 0.2224 0.88958 0.22657 C 0.88241 0.23229 0.88889 0.22778 0.8743 0.23386 C 0.86736 0.23681 0.8625 0.2408 0.85532 0.24375 C 0.84768 0.2467 0.84028 0.25052 0.83217 0.25243 C 0.8287 0.2533 0.82477 0.254 0.82083 0.25521 C 0.8125 0.25816 0.8037 0.2632 0.79444 0.26528 C 0.75764 0.27396 0.72037 0.27917 0.68194 0.28091 C 0.65509 0.28056 0.59907 0.28056 0.56389 0.27813 C 0.52338 0.27535 0.47708 0.26597 0.43819 0.2566 C 0.4294 0.2507 0.43981 0.25677 0.42477 0.25243 C 0.42268 0.25174 0.4213 0.25018 0.41921 0.24948 C 0.41736 0.24879 0.41505 0.24861 0.41342 0.24809 C 0.40833 0.24236 0.40139 0.23941 0.39444 0.23525 C 0.38981 0.23247 0.38704 0.2283 0.38287 0.22518 C 0.39491 0.22222 0.39491 0.22969 0.40579 0.23229 C 0.40787 0.2349 0.41134 0.23681 0.41342 0.23941 C 0.41458 0.24063 0.41435 0.24236 0.41505 0.24375 C 0.41643 0.24532 0.41782 0.2467 0.41921 0.24809 C 0.42268 0.25903 0.42731 0.26632 0.43426 0.27657 C 0.43588 0.27952 0.44005 0.28525 0.44005 0.28542 C 0.45255 0.32379 0.51273 0.33854 0.55625 0.35087 C 0.57222 0.35538 0.58495 0.35938 0.60208 0.36094 C 0.63102 0.36823 0.65741 0.37657 0.68773 0.38091 C 0.75347 0.39045 0.8213 0.38837 0.88773 0.38941 C 0.97153 0.38854 1.05532 0.3882 1.13912 0.38663 C 1.15509 0.38629 1.1868 0.38386 1.1868 0.38403 C 1.21296 0.38073 1.23819 0.37622 1.26296 0.36945 C 1.2743 0.36632 1.28426 0.36094 1.29537 0.35799 C 1.29653 0.3566 1.29884 0.35556 1.29907 0.35382 C 1.30092 0.33941 1.2868 0.33785 1.27245 0.33525 C 1.26157 0.33594 1.24977 0.33438 1.24005 0.33802 C 1.23472 0.34011 1.23055 0.34445 1.22477 0.3467 C 1.21829 0.3533 1.21458 0.35278 1.20764 0.35799 C 1.19491 0.36754 1.18125 0.38229 1.16574 0.38802 C 1.15833 0.39358 1.1544 0.39705 1.14467 0.39948 C 1.13542 0.40434 1.12824 0.41059 1.12014 0.41667 C 1.1169 0.4191 1.11204 0.42014 1.10833 0.4224 C 1.09653 0.42986 1.08565 0.43872 1.07245 0.44514 C 1.06574 0.45191 1.05764 0.45712 1.04768 0.46094 C 1.04491 0.46754 1.02986 0.47674 1.02083 0.48091 C 1.00856 0.49341 0.99768 0.50695 0.98287 0.51806 C 0.97639 0.52795 0.96412 0.53577 0.9544 0.54375 C 0.93472 0.5599 0.91319 0.57466 0.88773 0.58525 C 0.87917 0.58872 0.87708 0.5915 0.86875 0.59375 C 0.8493 0.59913 0.82731 0.60226 0.80764 0.6066 C 0.76574 0.60608 0.72384 0.60643 0.68194 0.60521 C 0.67222 0.60486 0.66528 0.59931 0.65717 0.5967 C 0.63495 0.58959 0.61296 0.58663 0.58866 0.58663 " pathEditMode="relative" rAng="0" ptsTypes="fffffffffffffffffffffffffffffffffffffffffffffffffffffffffffffffffffffffffA">
                                      <p:cBhvr>
                                        <p:cTn id="9" dur="3000" fill="hold"/>
                                        <p:tgtEl>
                                          <p:spTgt spid="11"/>
                                        </p:tgtEl>
                                        <p:attrNameLst>
                                          <p:attrName>ppt_x</p:attrName>
                                          <p:attrName>ppt_y</p:attrName>
                                        </p:attrNameLst>
                                      </p:cBhvr>
                                      <p:rCtr x="520" y="315"/>
                                    </p:animMotion>
                                  </p:childTnLst>
                                </p:cTn>
                              </p:par>
                            </p:childTnLst>
                          </p:cTn>
                        </p:par>
                        <p:par>
                          <p:cTn id="10" fill="hold">
                            <p:stCondLst>
                              <p:cond delay="6000"/>
                            </p:stCondLst>
                            <p:childTnLst>
                              <p:par>
                                <p:cTn id="11" presetID="0" presetClass="path" presetSubtype="0" accel="50000" decel="50000" fill="hold" nodeType="afterEffect">
                                  <p:stCondLst>
                                    <p:cond delay="0"/>
                                  </p:stCondLst>
                                  <p:childTnLst>
                                    <p:animMotion origin="layout" path="M 0.17314 -0.01927 C 0.24074 -0.02153 0.30879 -0.02396 0.37615 -0.01788 C 0.38981 -0.01458 0.40301 -0.01441 0.41643 -0.01146 C 0.42963 -0.00851 0.43981 -0.00121 0.45347 0.00139 C 0.4787 0.01111 0.50046 0.02379 0.52453 0.03472 C 0.53217 0.04358 0.52453 0.03646 0.53541 0.04288 C 0.54097 0.04583 0.53935 0.04688 0.54444 0.0507 C 0.5581 0.06198 0.55208 0.05469 0.56412 0.06667 C 0.57083 0.07344 0.57824 0.08004 0.58402 0.08733 C 0.59328 0.09931 0.59838 0.11268 0.60393 0.12552 C 0.6081 0.14722 0.61111 0.16962 0.60185 0.19028 C 0.59051 0.21719 0.56064 0.23594 0.5287 0.24896 C 0.50555 0.25886 0.49166 0.26528 0.46481 0.2684 C 0.42523 0.28195 0.35717 0.28837 0.31458 0.29202 C 0.25231 0.29097 0.19097 0.28837 0.12916 0.28281 C -0.09121 0.28351 -0.16598 0.27292 -0.32593 0.29497 C -0.33473 0.29844 -0.34537 0.3 -0.3544 0.3033 C -0.3838 0.31459 -0.4125 0.32274 -0.44283 0.33212 C -0.44746 0.33524 -0.45162 0.33854 -0.45602 0.34132 C -0.46667 0.3658 -0.43889 0.37743 -0.41412 0.38611 C -0.40556 0.39254 -0.41436 0.38715 -0.39861 0.39097 C -0.37686 0.39618 -0.35579 0.39931 -0.33264 0.40226 C -0.32014 0.40799 -0.30926 0.41007 -0.29491 0.41181 C -0.2051 0.41094 -0.11528 0.41094 -0.02616 0.41007 C -0.01505 0.4099 -0.00463 0.40799 0.00555 0.40677 C 0.01944 0.40538 0.04745 0.40226 0.04745 0.40243 C 0.05532 0.40052 0.06412 0.39965 0.07152 0.3974 C 0.07407 0.39653 0.07615 0.39497 0.07824 0.39427 C 0.08703 0.39167 0.10486 0.38785 0.10486 0.38802 C 0.11088 0.38143 0.11921 0.38108 0.1243 0.37361 C 0.12777 0.36927 0.12916 0.36406 0.13125 0.35938 C 0.13194 0.35764 0.13356 0.35434 0.13356 0.35452 C 0.13194 0.34688 0.13194 0.33924 0.12916 0.33212 C 0.12615 0.32448 0.09467 0.3191 0.08472 0.31788 C 0.04189 0.31875 0.01342 0.31997 -0.02616 0.32413 C -0.03033 0.32604 -0.03635 0.32778 -0.04098 0.33056 C -0.05 0.33438 -0.0544 0.34202 -0.0632 0.34618 C -0.06389 0.34757 -0.06412 0.34948 -0.06505 0.35104 C -0.06621 0.35226 -0.06875 0.35313 -0.06991 0.35434 C -0.07269 0.3592 -0.07616 0.36858 -0.07616 0.3691 C -0.07523 0.37778 -0.07523 0.38681 -0.07408 0.39584 C -0.0713 0.4184 -0.04514 0.42535 -0.01898 0.42726 C 0.03333 0.44167 0.14791 0.42934 0.15995 0.42934 C 0.22477 0.42361 0.2868 0.4257 0.35231 0.42934 C 0.36203 0.43386 0.36828 0.4342 0.38102 0.43559 C 0.38773 0.43715 0.39467 0.4375 0.40069 0.44028 C 0.41412 0.44636 0.4074 0.44445 0.4206 0.44653 C 0.42754 0.45 0.43217 0.45434 0.44027 0.45625 C 0.45347 0.46511 0.46574 0.47691 0.47129 0.48941 C 0.4706 0.49965 0.47106 0.5099 0.46921 0.52014 C 0.46875 0.52188 0.46597 0.52292 0.46481 0.52465 C 0.45972 0.5316 0.45648 0.54184 0.44699 0.54688 C 0.43541 0.5533 0.41736 0.55886 0.40301 0.56129 C 0.39537 0.5625 0.38102 0.56441 0.38102 0.56459 C 0.35602 0.56372 0.33055 0.56372 0.30555 0.56302 C 0.27546 0.56181 0.2456 0.55643 0.21527 0.55486 C 0.20439 0.55261 0.19282 0.55191 0.18217 0.55018 C 0.16944 0.54809 0.1574 0.54497 0.14421 0.54358 C 0.13055 0.54271 0.10254 0.5408 0.10254 0.54097 C 0.075 0.53646 0.05162 0.53785 0.02314 0.53872 C 0.01018 0.54202 -0.00047 0.54965 -0.01019 0.55643 C -0.01343 0.56129 -0.02153 0.56545 -0.02199 0.57066 C -0.02778 0.63438 0.1 0.62327 0.15115 0.625 C 0.16088 0.62622 0.17014 0.62813 0.17986 0.62952 C 0.18796 0.63577 0.20231 0.63768 0.21296 0.64097 C 0.22546 0.65 0.2206 0.64601 0.22847 0.65209 C 0.22963 0.65538 0.23634 0.66476 0.23055 0.66771 C 0.22824 0.66927 0.22453 0.66858 0.22176 0.66927 C 0.19074 0.66858 0.15995 0.66858 0.12916 0.66771 C 0.07453 0.66597 0.02014 0.65781 -0.03426 0.65504 C -0.0757 0.64792 -0.12963 0.65295 -0.1669 0.65347 C -0.18426 0.6599 -0.1882 0.66979 -0.19792 0.68073 C -0.19676 0.68698 -0.19815 0.69358 -0.19561 0.69983 C -0.18982 0.71528 -0.17686 0.72934 -0.16459 0.74288 C -0.1632 0.74566 -0.15695 0.74566 -0.15371 0.74757 C -0.13496 0.75625 -0.11829 0.76511 -0.09607 0.76806 C -0.06436 0.76719 -0.04838 0.76632 -0.02199 0.76354 C -0.01181 0.75903 -0.00023 0.75608 0.00995 0.75243 C 0.01389 0.7507 0.02314 0.74931 0.02314 0.74948 C 0.03889 0.75156 0.03379 0.75052 0.03865 0.76007 C 0.03727 0.77031 0.03889 0.77726 0.02986 0.7842 C 0.02361 0.79618 0.02106 0.80469 0.02106 0.81771 " pathEditMode="relative" rAng="0" ptsTypes="fffffffffffffffffffffffffffffffffffffffffffffffffffffffffffffffffffffffffffffffffA">
                                      <p:cBhvr>
                                        <p:cTn id="12" dur="5000" fill="hold"/>
                                        <p:tgtEl>
                                          <p:spTgt spid="12"/>
                                        </p:tgtEl>
                                        <p:attrNameLst>
                                          <p:attrName>ppt_x</p:attrName>
                                          <p:attrName>ppt_y</p:attrName>
                                        </p:attrNameLst>
                                      </p:cBhvr>
                                      <p:rCtr x="-101"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p:cNvSpPr>
          <p:nvPr>
            <p:ph type="title"/>
          </p:nvPr>
        </p:nvSpPr>
        <p:spPr>
          <a:xfrm>
            <a:off x="0" y="0"/>
            <a:ext cx="9144000" cy="1657350"/>
          </a:xfrm>
        </p:spPr>
        <p:txBody>
          <a:bodyPr/>
          <a:lstStyle/>
          <a:p>
            <a:pPr defTabSz="1039813" eaLnBrk="1" hangingPunct="1"/>
            <a:r>
              <a:rPr lang="en-US" sz="3900" smtClean="0"/>
              <a:t>Applying for Federal </a:t>
            </a:r>
            <a:br>
              <a:rPr lang="en-US" sz="3900" smtClean="0"/>
            </a:br>
            <a:r>
              <a:rPr lang="en-US" sz="3900" smtClean="0"/>
              <a:t>Financial Aid</a:t>
            </a:r>
            <a:r>
              <a:rPr lang="en-US" sz="3900" smtClean="0">
                <a:solidFill>
                  <a:srgbClr val="0000FF"/>
                </a:solidFill>
              </a:rPr>
              <a:t> </a:t>
            </a:r>
            <a:endParaRPr lang="en-US" sz="3900" smtClean="0"/>
          </a:p>
        </p:txBody>
      </p:sp>
      <p:sp>
        <p:nvSpPr>
          <p:cNvPr id="11269" name="Rectangle 3"/>
          <p:cNvSpPr>
            <a:spLocks noGrp="1"/>
          </p:cNvSpPr>
          <p:nvPr>
            <p:ph idx="1"/>
          </p:nvPr>
        </p:nvSpPr>
        <p:spPr>
          <a:xfrm>
            <a:off x="0" y="1714500"/>
            <a:ext cx="8881533" cy="4848225"/>
          </a:xfrm>
        </p:spPr>
        <p:txBody>
          <a:bodyPr>
            <a:normAutofit lnSpcReduction="10000"/>
          </a:bodyPr>
          <a:lstStyle/>
          <a:p>
            <a:pPr marL="571500" defTabSz="1039813" eaLnBrk="1" hangingPunct="1">
              <a:buFont typeface="Arial" charset="0"/>
              <a:buChar char="•"/>
              <a:defRPr/>
            </a:pPr>
            <a:r>
              <a:rPr lang="en-US" sz="2700" dirty="0" smtClean="0"/>
              <a:t>Free Application for Federal Student Aid (FAFSA)</a:t>
            </a:r>
          </a:p>
          <a:p>
            <a:pPr marL="1028700" lvl="1" indent="-342900" defTabSz="1039813" eaLnBrk="1" hangingPunct="1">
              <a:spcBef>
                <a:spcPts val="800"/>
              </a:spcBef>
              <a:buFont typeface="Arial" charset="0"/>
              <a:buChar char="–"/>
              <a:defRPr/>
            </a:pPr>
            <a:r>
              <a:rPr lang="en-US" sz="2200" dirty="0" smtClean="0"/>
              <a:t>Required for all types of </a:t>
            </a:r>
            <a:r>
              <a:rPr lang="en-US" sz="2200" u="sng" dirty="0" smtClean="0"/>
              <a:t>federal</a:t>
            </a:r>
            <a:r>
              <a:rPr lang="en-US" sz="2200" dirty="0" smtClean="0"/>
              <a:t> aid </a:t>
            </a:r>
          </a:p>
          <a:p>
            <a:pPr marL="1028700" lvl="1" indent="-342900" defTabSz="1039813" eaLnBrk="1" hangingPunct="1">
              <a:spcBef>
                <a:spcPts val="800"/>
              </a:spcBef>
              <a:buFont typeface="Arial" charset="0"/>
              <a:buChar char="–"/>
              <a:defRPr/>
            </a:pPr>
            <a:r>
              <a:rPr lang="en-US" sz="2200" dirty="0" smtClean="0"/>
              <a:t>Download the FAFSA on the Web Worksheet  via </a:t>
            </a:r>
            <a:r>
              <a:rPr lang="en-US" sz="2200" dirty="0" smtClean="0">
                <a:hlinkClick r:id="rId3"/>
              </a:rPr>
              <a:t>www.fafsa.gov</a:t>
            </a:r>
            <a:r>
              <a:rPr lang="en-US" sz="2200" dirty="0" smtClean="0"/>
              <a:t> to prepare your form	</a:t>
            </a:r>
          </a:p>
          <a:p>
            <a:pPr marL="1371600" lvl="2" indent="233363" defTabSz="1039813" eaLnBrk="1" hangingPunct="1">
              <a:spcBef>
                <a:spcPts val="800"/>
              </a:spcBef>
              <a:buFont typeface="Arial" charset="0"/>
              <a:buChar char="•"/>
              <a:defRPr/>
            </a:pPr>
            <a:r>
              <a:rPr lang="en-US" sz="2200" dirty="0" smtClean="0"/>
              <a:t>  99% of forms are filed online!</a:t>
            </a:r>
          </a:p>
          <a:p>
            <a:pPr marL="1436688" lvl="2" indent="223838" defTabSz="1039813" eaLnBrk="1" hangingPunct="1">
              <a:spcBef>
                <a:spcPts val="800"/>
              </a:spcBef>
              <a:buFont typeface="Arial" charset="0"/>
              <a:buChar char="•"/>
              <a:tabLst>
                <a:tab pos="1660525" algn="l"/>
              </a:tabLst>
              <a:defRPr/>
            </a:pPr>
            <a:r>
              <a:rPr lang="en-US" sz="2200" dirty="0" smtClean="0"/>
              <a:t>Sign the form with a Personal                          	Identification Number (PIN)</a:t>
            </a:r>
          </a:p>
          <a:p>
            <a:pPr marL="1028700" lvl="1" indent="-342900" defTabSz="1039813" eaLnBrk="1" hangingPunct="1">
              <a:spcBef>
                <a:spcPts val="800"/>
              </a:spcBef>
              <a:buFont typeface="Arial" charset="0"/>
              <a:buChar char="–"/>
              <a:defRPr/>
            </a:pPr>
            <a:r>
              <a:rPr lang="en-US" sz="2200" dirty="0" smtClean="0"/>
              <a:t>Paper form can be  obtained by calling                 800-4-FED-AID     (1-800-433-3243)</a:t>
            </a:r>
          </a:p>
          <a:p>
            <a:pPr marL="1028700" lvl="1" indent="-342900" defTabSz="1039813" eaLnBrk="1" hangingPunct="1">
              <a:spcBef>
                <a:spcPts val="800"/>
              </a:spcBef>
              <a:buFont typeface="Arial" charset="0"/>
              <a:buChar char="–"/>
              <a:defRPr/>
            </a:pPr>
            <a:r>
              <a:rPr lang="en-US" sz="2200" dirty="0" smtClean="0"/>
              <a:t>Complete FAFSA at </a:t>
            </a:r>
            <a:r>
              <a:rPr lang="en-US" sz="2200" dirty="0" smtClean="0">
                <a:hlinkClick r:id="rId3"/>
              </a:rPr>
              <a:t>www.fafsa.gov</a:t>
            </a:r>
            <a:r>
              <a:rPr lang="en-US" sz="2200" dirty="0" smtClean="0"/>
              <a:t>  after January 1st, preceding the academic year      </a:t>
            </a:r>
          </a:p>
          <a:p>
            <a:pPr marL="1028700" lvl="1" indent="-342900" defTabSz="1039813" eaLnBrk="1" hangingPunct="1">
              <a:spcBef>
                <a:spcPts val="800"/>
              </a:spcBef>
              <a:buFont typeface="Arial" charset="0"/>
              <a:buChar char="–"/>
              <a:defRPr/>
            </a:pPr>
            <a:r>
              <a:rPr lang="en-US" sz="2200" dirty="0" smtClean="0"/>
              <a:t>Results available online in 48 hours and to the institutions you list on the FAFSA</a:t>
            </a:r>
          </a:p>
          <a:p>
            <a:pPr marL="571500" defTabSz="1039813" eaLnBrk="1" hangingPunct="1">
              <a:buFont typeface="Arial" charset="0"/>
              <a:buNone/>
              <a:defRPr/>
            </a:pPr>
            <a:endParaRPr lang="en-US" sz="2100" dirty="0" smtClean="0"/>
          </a:p>
        </p:txBody>
      </p:sp>
      <p:sp>
        <p:nvSpPr>
          <p:cNvPr id="1126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9A3255C7-E1C1-4C26-90C2-071CEF8F86AD}" type="slidenum">
              <a:rPr lang="fr-FR"/>
              <a:pPr>
                <a:defRPr/>
              </a:pPr>
              <a:t>10</a:t>
            </a:fld>
            <a:endParaRPr lang="fr-FR" dirty="0"/>
          </a:p>
        </p:txBody>
      </p:sp>
      <p:sp>
        <p:nvSpPr>
          <p:cNvPr id="11270" name="Text Box 4"/>
          <p:cNvSpPr txBox="1">
            <a:spLocks noChangeArrowheads="1"/>
          </p:cNvSpPr>
          <p:nvPr/>
        </p:nvSpPr>
        <p:spPr bwMode="auto">
          <a:xfrm>
            <a:off x="508000" y="5659041"/>
            <a:ext cx="8128000" cy="520474"/>
          </a:xfrm>
          <a:prstGeom prst="rect">
            <a:avLst/>
          </a:prstGeom>
          <a:noFill/>
          <a:ln w="9525">
            <a:noFill/>
            <a:miter lim="800000"/>
            <a:headEnd/>
            <a:tailEnd/>
          </a:ln>
        </p:spPr>
        <p:txBody>
          <a:bodyPr lIns="103959" tIns="51980" rIns="103959" bIns="51980">
            <a:spAutoFit/>
          </a:bodyPr>
          <a:lstStyle/>
          <a:p>
            <a:pPr defTabSz="1039813" eaLnBrk="0" hangingPunct="0">
              <a:spcBef>
                <a:spcPct val="50000"/>
              </a:spcBef>
            </a:pPr>
            <a:endParaRPr lang="en-US" sz="2700">
              <a:latin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What is a PIN?</a:t>
            </a:r>
          </a:p>
        </p:txBody>
      </p:sp>
      <p:sp>
        <p:nvSpPr>
          <p:cNvPr id="12291" name="Content Placeholder 2"/>
          <p:cNvSpPr>
            <a:spLocks noGrp="1"/>
          </p:cNvSpPr>
          <p:nvPr>
            <p:ph idx="1"/>
          </p:nvPr>
        </p:nvSpPr>
        <p:spPr>
          <a:xfrm>
            <a:off x="406400" y="1885950"/>
            <a:ext cx="8737600" cy="4525566"/>
          </a:xfrm>
        </p:spPr>
        <p:txBody>
          <a:bodyPr/>
          <a:lstStyle/>
          <a:p>
            <a:r>
              <a:rPr lang="en-US" smtClean="0"/>
              <a:t>What is a Personal Identification Number (PIN)?</a:t>
            </a:r>
          </a:p>
          <a:p>
            <a:pPr lvl="1"/>
            <a:r>
              <a:rPr lang="en-US" smtClean="0"/>
              <a:t>Issued to an individual and is a “signature” for Federal Student Aid purposes</a:t>
            </a:r>
          </a:p>
          <a:p>
            <a:pPr lvl="1"/>
            <a:r>
              <a:rPr lang="en-US" smtClean="0"/>
              <a:t>Faster than using paper signature</a:t>
            </a:r>
          </a:p>
          <a:p>
            <a:pPr lvl="1"/>
            <a:r>
              <a:rPr lang="en-US" smtClean="0"/>
              <a:t>PIN is valid for years</a:t>
            </a:r>
          </a:p>
          <a:p>
            <a:pPr lvl="1"/>
            <a:r>
              <a:rPr lang="en-US" smtClean="0"/>
              <a:t>Parent’s PIN may be used for multiple children</a:t>
            </a:r>
          </a:p>
          <a:p>
            <a:pPr lvl="1"/>
            <a:r>
              <a:rPr lang="en-US" smtClean="0"/>
              <a:t>Each student must have own PIN</a:t>
            </a:r>
          </a:p>
          <a:p>
            <a:pPr lvl="1"/>
            <a:r>
              <a:rPr lang="en-US" smtClean="0"/>
              <a:t> Obtain PIN from </a:t>
            </a:r>
            <a:r>
              <a:rPr lang="en-US" smtClean="0">
                <a:hlinkClick r:id="rId3"/>
              </a:rPr>
              <a:t>www.pin.ed.gov</a:t>
            </a:r>
            <a:endParaRPr lang="en-US" smtClean="0"/>
          </a:p>
          <a:p>
            <a:pPr lvl="1">
              <a:buFont typeface="Arial" pitchFamily="34" charset="0"/>
              <a:buNone/>
            </a:pPr>
            <a:endParaRPr lang="en-US" smtClean="0"/>
          </a:p>
        </p:txBody>
      </p:sp>
      <p:sp>
        <p:nvSpPr>
          <p:cNvPr id="12292" name="Footer Placeholder 3"/>
          <p:cNvSpPr>
            <a:spLocks noGrp="1"/>
          </p:cNvSpPr>
          <p:nvPr>
            <p:ph type="ftr" sz="quarter" idx="11"/>
          </p:nvPr>
        </p:nvSpPr>
        <p:spPr>
          <a:noFill/>
        </p:spPr>
        <p:txBody>
          <a:bodyPr/>
          <a:lstStyle/>
          <a:p>
            <a:r>
              <a:rPr lang="en-US" smtClean="0"/>
              <a:t>Financial Aid Presentation NCASFAA/ NCSEAA</a:t>
            </a:r>
          </a:p>
        </p:txBody>
      </p:sp>
      <p:sp>
        <p:nvSpPr>
          <p:cNvPr id="5" name="Slide Number Placeholder 4"/>
          <p:cNvSpPr>
            <a:spLocks noGrp="1"/>
          </p:cNvSpPr>
          <p:nvPr>
            <p:ph type="sldNum" sz="quarter" idx="12"/>
          </p:nvPr>
        </p:nvSpPr>
        <p:spPr/>
        <p:txBody>
          <a:bodyPr/>
          <a:lstStyle/>
          <a:p>
            <a:pPr>
              <a:defRPr/>
            </a:pPr>
            <a:fld id="{EBF8DE71-EA25-42C5-B67B-725B4F75AD71}" type="slidenum">
              <a:rPr lang="fr-FR" smtClean="0"/>
              <a:pPr>
                <a:defRPr/>
              </a:pPr>
              <a:t>11</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p:cNvSpPr>
          <p:nvPr>
            <p:ph type="title"/>
          </p:nvPr>
        </p:nvSpPr>
        <p:spPr>
          <a:xfrm>
            <a:off x="0" y="0"/>
            <a:ext cx="9144000" cy="1657350"/>
          </a:xfrm>
        </p:spPr>
        <p:txBody>
          <a:bodyPr/>
          <a:lstStyle/>
          <a:p>
            <a:pPr defTabSz="1039813" eaLnBrk="1" hangingPunct="1"/>
            <a:r>
              <a:rPr lang="en-US" sz="3900" smtClean="0"/>
              <a:t>Applying for State </a:t>
            </a:r>
            <a:br>
              <a:rPr lang="en-US" sz="3900" smtClean="0"/>
            </a:br>
            <a:r>
              <a:rPr lang="en-US" sz="3900" smtClean="0"/>
              <a:t>Financial Aid</a:t>
            </a:r>
          </a:p>
        </p:txBody>
      </p:sp>
      <p:sp>
        <p:nvSpPr>
          <p:cNvPr id="13317" name="Rectangle 3"/>
          <p:cNvSpPr>
            <a:spLocks noGrp="1"/>
          </p:cNvSpPr>
          <p:nvPr>
            <p:ph idx="1"/>
          </p:nvPr>
        </p:nvSpPr>
        <p:spPr>
          <a:xfrm>
            <a:off x="406400" y="1828800"/>
            <a:ext cx="8229600" cy="4525566"/>
          </a:xfrm>
        </p:spPr>
        <p:txBody>
          <a:bodyPr>
            <a:normAutofit/>
          </a:bodyPr>
          <a:lstStyle/>
          <a:p>
            <a:pPr marL="388938" indent="-388938" defTabSz="1039813" eaLnBrk="1" hangingPunct="1">
              <a:lnSpc>
                <a:spcPct val="90000"/>
              </a:lnSpc>
            </a:pPr>
            <a:r>
              <a:rPr lang="en-US" sz="3100" smtClean="0"/>
              <a:t>The FAFSA is also the application for most major state programs:</a:t>
            </a:r>
          </a:p>
          <a:p>
            <a:pPr marL="388938" indent="-388938" defTabSz="1039813" eaLnBrk="1" hangingPunct="1">
              <a:lnSpc>
                <a:spcPct val="90000"/>
              </a:lnSpc>
              <a:buFont typeface="Arial" pitchFamily="34" charset="0"/>
              <a:buNone/>
            </a:pPr>
            <a:endParaRPr lang="en-US" sz="900" smtClean="0"/>
          </a:p>
          <a:p>
            <a:pPr marL="846138" lvl="1" indent="-327025" defTabSz="1039813" eaLnBrk="1" hangingPunct="1">
              <a:lnSpc>
                <a:spcPct val="90000"/>
              </a:lnSpc>
            </a:pPr>
            <a:r>
              <a:rPr lang="en-US" smtClean="0"/>
              <a:t>NC Education Lottery Scholarship</a:t>
            </a:r>
          </a:p>
          <a:p>
            <a:pPr marL="846138" lvl="1" indent="-327025" defTabSz="1039813" eaLnBrk="1" hangingPunct="1">
              <a:lnSpc>
                <a:spcPct val="90000"/>
              </a:lnSpc>
            </a:pPr>
            <a:r>
              <a:rPr lang="en-US" smtClean="0"/>
              <a:t>UNC Need-Based Grant</a:t>
            </a:r>
          </a:p>
          <a:p>
            <a:pPr marL="846138" lvl="1" indent="-327025" defTabSz="1039813" eaLnBrk="1" hangingPunct="1">
              <a:lnSpc>
                <a:spcPct val="90000"/>
              </a:lnSpc>
            </a:pPr>
            <a:r>
              <a:rPr lang="en-US" smtClean="0"/>
              <a:t>NC Community College Grant</a:t>
            </a:r>
          </a:p>
          <a:p>
            <a:pPr marL="846138" lvl="1" indent="-327025" defTabSz="1039813" eaLnBrk="1" hangingPunct="1">
              <a:lnSpc>
                <a:spcPct val="90000"/>
              </a:lnSpc>
            </a:pPr>
            <a:r>
              <a:rPr lang="en-US" i="1" u="sng" smtClean="0"/>
              <a:t>New</a:t>
            </a:r>
            <a:r>
              <a:rPr lang="en-US" i="1" smtClean="0"/>
              <a:t> </a:t>
            </a:r>
            <a:r>
              <a:rPr lang="en-US" smtClean="0"/>
              <a:t>NC Need-Based Scholarship</a:t>
            </a:r>
          </a:p>
          <a:p>
            <a:pPr marL="846138" lvl="1" indent="-327025" defTabSz="1039813" eaLnBrk="1" hangingPunct="1">
              <a:lnSpc>
                <a:spcPct val="90000"/>
              </a:lnSpc>
            </a:pPr>
            <a:r>
              <a:rPr lang="en-US" smtClean="0"/>
              <a:t>And others</a:t>
            </a:r>
          </a:p>
          <a:p>
            <a:pPr marL="846138" lvl="1" indent="-327025" defTabSz="1039813" eaLnBrk="1" hangingPunct="1">
              <a:lnSpc>
                <a:spcPct val="90000"/>
              </a:lnSpc>
              <a:buFont typeface="Arial" pitchFamily="34" charset="0"/>
              <a:buNone/>
            </a:pPr>
            <a:endParaRPr lang="en-US" sz="900" smtClean="0"/>
          </a:p>
          <a:p>
            <a:pPr marL="388938" indent="-388938" defTabSz="1039813" eaLnBrk="1" hangingPunct="1">
              <a:lnSpc>
                <a:spcPct val="90000"/>
              </a:lnSpc>
            </a:pPr>
            <a:r>
              <a:rPr lang="en-US" sz="3100" smtClean="0"/>
              <a:t>Other state programs may require additional forms. See CFNC.org for details by program.</a:t>
            </a:r>
          </a:p>
          <a:p>
            <a:pPr marL="846138" lvl="1" indent="-327025" defTabSz="1039813" eaLnBrk="1" hangingPunct="1">
              <a:lnSpc>
                <a:spcPct val="90000"/>
              </a:lnSpc>
            </a:pPr>
            <a:endParaRPr lang="en-US" sz="3100" smtClean="0"/>
          </a:p>
        </p:txBody>
      </p:sp>
      <p:sp>
        <p:nvSpPr>
          <p:cNvPr id="13314"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362ECA72-B9FD-444E-A18E-3D2AA97CB225}" type="slidenum">
              <a:rPr lang="fr-FR"/>
              <a:pPr>
                <a:defRPr/>
              </a:pPr>
              <a:t>12</a:t>
            </a:fld>
            <a:endParaRPr lang="fr-F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p:cNvSpPr>
          <p:nvPr>
            <p:ph type="title"/>
          </p:nvPr>
        </p:nvSpPr>
        <p:spPr>
          <a:xfrm>
            <a:off x="0" y="0"/>
            <a:ext cx="9144000" cy="1657350"/>
          </a:xfrm>
        </p:spPr>
        <p:txBody>
          <a:bodyPr/>
          <a:lstStyle/>
          <a:p>
            <a:pPr defTabSz="1039813" eaLnBrk="1" hangingPunct="1"/>
            <a:r>
              <a:rPr lang="en-US" sz="3900" smtClean="0"/>
              <a:t>Applying for Financial Aid</a:t>
            </a:r>
          </a:p>
        </p:txBody>
      </p:sp>
      <p:sp>
        <p:nvSpPr>
          <p:cNvPr id="14342" name="Rectangle 3"/>
          <p:cNvSpPr>
            <a:spLocks noGrp="1"/>
          </p:cNvSpPr>
          <p:nvPr>
            <p:ph idx="1"/>
          </p:nvPr>
        </p:nvSpPr>
        <p:spPr>
          <a:xfrm>
            <a:off x="508000" y="1771650"/>
            <a:ext cx="8229600" cy="3720704"/>
          </a:xfrm>
        </p:spPr>
        <p:txBody>
          <a:bodyPr/>
          <a:lstStyle/>
          <a:p>
            <a:pPr marL="388938" indent="-388938" defTabSz="1039813" eaLnBrk="1" hangingPunct="1"/>
            <a:r>
              <a:rPr lang="en-US" smtClean="0"/>
              <a:t>Other forms ???</a:t>
            </a:r>
          </a:p>
          <a:p>
            <a:pPr marL="846138" lvl="1" indent="-327025" defTabSz="1039813" eaLnBrk="1" hangingPunct="1"/>
            <a:r>
              <a:rPr lang="en-US" smtClean="0"/>
              <a:t>Institutional application</a:t>
            </a:r>
            <a:endParaRPr lang="en-US" smtClean="0">
              <a:solidFill>
                <a:srgbClr val="0000FF"/>
              </a:solidFill>
            </a:endParaRPr>
          </a:p>
          <a:p>
            <a:pPr marL="846138" lvl="1" indent="-327025" defTabSz="1039813" eaLnBrk="1" hangingPunct="1">
              <a:spcBef>
                <a:spcPct val="60000"/>
              </a:spcBef>
            </a:pPr>
            <a:r>
              <a:rPr lang="en-US" smtClean="0"/>
              <a:t>College Scholarship Service PROFILE</a:t>
            </a:r>
          </a:p>
          <a:p>
            <a:pPr marL="846138" lvl="1" indent="-327025" defTabSz="1039813" eaLnBrk="1" hangingPunct="1">
              <a:spcBef>
                <a:spcPct val="60000"/>
              </a:spcBef>
            </a:pPr>
            <a:r>
              <a:rPr lang="en-US" smtClean="0"/>
              <a:t>State applications</a:t>
            </a:r>
          </a:p>
          <a:p>
            <a:pPr marL="846138" lvl="1" indent="-327025" defTabSz="1039813" eaLnBrk="1" hangingPunct="1">
              <a:spcBef>
                <a:spcPct val="60000"/>
              </a:spcBef>
            </a:pPr>
            <a:r>
              <a:rPr lang="en-US" smtClean="0"/>
              <a:t>Outside scholarship applications</a:t>
            </a:r>
          </a:p>
        </p:txBody>
      </p:sp>
      <p:sp>
        <p:nvSpPr>
          <p:cNvPr id="1433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99B60482-1C58-4EE0-B0F5-19AAF0AA52A9}" type="slidenum">
              <a:rPr lang="fr-FR"/>
              <a:pPr>
                <a:defRPr/>
              </a:pPr>
              <a:t>13</a:t>
            </a:fld>
            <a:endParaRPr lang="fr-FR" dirty="0"/>
          </a:p>
        </p:txBody>
      </p:sp>
      <p:pic>
        <p:nvPicPr>
          <p:cNvPr id="35845" name="Picture 5" descr="forms"/>
          <p:cNvPicPr>
            <a:picLocks noChangeAspect="1" noChangeArrowheads="1"/>
          </p:cNvPicPr>
          <p:nvPr/>
        </p:nvPicPr>
        <p:blipFill>
          <a:blip r:embed="rId3" cstate="print"/>
          <a:srcRect/>
          <a:stretch>
            <a:fillRect/>
          </a:stretch>
        </p:blipFill>
        <p:spPr bwMode="auto">
          <a:xfrm>
            <a:off x="203200" y="4400550"/>
            <a:ext cx="3479800" cy="197881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dir="cw">
                                      <p:cBhvr override="childStyle">
                                        <p:cTn id="6" dur="100" fill="hold"/>
                                        <p:tgtEl>
                                          <p:spTgt spid="35845"/>
                                        </p:tgtEl>
                                        <p:attrNameLst>
                                          <p:attrName>style.color</p:attrName>
                                        </p:attrNameLst>
                                      </p:cBhvr>
                                      <p:to>
                                        <a:schemeClr val="accent2"/>
                                      </p:to>
                                    </p:animClr>
                                    <p:animClr clrSpc="rgb" dir="cw">
                                      <p:cBhvr>
                                        <p:cTn id="7" dur="100" fill="hold"/>
                                        <p:tgtEl>
                                          <p:spTgt spid="35845"/>
                                        </p:tgtEl>
                                        <p:attrNameLst>
                                          <p:attrName>fillcolor</p:attrName>
                                        </p:attrNameLst>
                                      </p:cBhvr>
                                      <p:to>
                                        <a:schemeClr val="accent2"/>
                                      </p:to>
                                    </p:animClr>
                                    <p:set>
                                      <p:cBhvr>
                                        <p:cTn id="8" dur="100" fill="hold"/>
                                        <p:tgtEl>
                                          <p:spTgt spid="35845"/>
                                        </p:tgtEl>
                                        <p:attrNameLst>
                                          <p:attrName>fill.type</p:attrName>
                                        </p:attrNameLst>
                                      </p:cBhvr>
                                      <p:to>
                                        <p:strVal val="solid"/>
                                      </p:to>
                                    </p:set>
                                    <p:set>
                                      <p:cBhvr>
                                        <p:cTn id="9" dur="100" fill="hold"/>
                                        <p:tgtEl>
                                          <p:spTgt spid="35845"/>
                                        </p:tgtEl>
                                        <p:attrNameLst>
                                          <p:attrName>fill.on</p:attrName>
                                        </p:attrNameLst>
                                      </p:cBhvr>
                                      <p:to>
                                        <p:strVal val="true"/>
                                      </p:to>
                                    </p:set>
                                    <p:animRot by="120000">
                                      <p:cBhvr>
                                        <p:cTn id="10" dur="100" fill="hold">
                                          <p:stCondLst>
                                            <p:cond delay="0"/>
                                          </p:stCondLst>
                                        </p:cTn>
                                        <p:tgtEl>
                                          <p:spTgt spid="35845"/>
                                        </p:tgtEl>
                                        <p:attrNameLst>
                                          <p:attrName>r</p:attrName>
                                        </p:attrNameLst>
                                      </p:cBhvr>
                                    </p:animRot>
                                    <p:animRot by="-240000">
                                      <p:cBhvr>
                                        <p:cTn id="11" dur="200" fill="hold">
                                          <p:stCondLst>
                                            <p:cond delay="200"/>
                                          </p:stCondLst>
                                        </p:cTn>
                                        <p:tgtEl>
                                          <p:spTgt spid="35845"/>
                                        </p:tgtEl>
                                        <p:attrNameLst>
                                          <p:attrName>r</p:attrName>
                                        </p:attrNameLst>
                                      </p:cBhvr>
                                    </p:animRot>
                                    <p:animRot by="240000">
                                      <p:cBhvr>
                                        <p:cTn id="12" dur="200" fill="hold">
                                          <p:stCondLst>
                                            <p:cond delay="400"/>
                                          </p:stCondLst>
                                        </p:cTn>
                                        <p:tgtEl>
                                          <p:spTgt spid="35845"/>
                                        </p:tgtEl>
                                        <p:attrNameLst>
                                          <p:attrName>r</p:attrName>
                                        </p:attrNameLst>
                                      </p:cBhvr>
                                    </p:animRot>
                                    <p:animRot by="-240000">
                                      <p:cBhvr>
                                        <p:cTn id="13" dur="200" fill="hold">
                                          <p:stCondLst>
                                            <p:cond delay="600"/>
                                          </p:stCondLst>
                                        </p:cTn>
                                        <p:tgtEl>
                                          <p:spTgt spid="35845"/>
                                        </p:tgtEl>
                                        <p:attrNameLst>
                                          <p:attrName>r</p:attrName>
                                        </p:attrNameLst>
                                      </p:cBhvr>
                                    </p:animRot>
                                    <p:animRot by="120000">
                                      <p:cBhvr>
                                        <p:cTn id="14" dur="200" fill="hold">
                                          <p:stCondLst>
                                            <p:cond delay="800"/>
                                          </p:stCondLst>
                                        </p:cTn>
                                        <p:tgtEl>
                                          <p:spTgt spid="358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p:nvPr>
        </p:nvSpPr>
        <p:spPr>
          <a:xfrm>
            <a:off x="0" y="0"/>
            <a:ext cx="9144000" cy="1600200"/>
          </a:xfrm>
        </p:spPr>
        <p:txBody>
          <a:bodyPr/>
          <a:lstStyle/>
          <a:p>
            <a:pPr defTabSz="1039813" eaLnBrk="1" hangingPunct="1"/>
            <a:r>
              <a:rPr lang="en-US" smtClean="0"/>
              <a:t>Need Help?</a:t>
            </a:r>
            <a:br>
              <a:rPr lang="en-US" smtClean="0"/>
            </a:br>
            <a:r>
              <a:rPr lang="en-US" smtClean="0"/>
              <a:t>FAFSA Day 2012</a:t>
            </a:r>
          </a:p>
        </p:txBody>
      </p:sp>
      <p:sp>
        <p:nvSpPr>
          <p:cNvPr id="14341" name="Rectangle 3"/>
          <p:cNvSpPr>
            <a:spLocks noGrp="1"/>
          </p:cNvSpPr>
          <p:nvPr>
            <p:ph sz="half" idx="1"/>
          </p:nvPr>
        </p:nvSpPr>
        <p:spPr>
          <a:xfrm>
            <a:off x="609600" y="1714500"/>
            <a:ext cx="8534400" cy="4800600"/>
          </a:xfrm>
        </p:spPr>
        <p:txBody>
          <a:bodyPr>
            <a:normAutofit lnSpcReduction="10000"/>
          </a:bodyPr>
          <a:lstStyle/>
          <a:p>
            <a:pPr marL="388938" indent="-388938" defTabSz="1039813" eaLnBrk="1" hangingPunct="1">
              <a:buFont typeface="Arial" charset="0"/>
              <a:buChar char="•"/>
              <a:defRPr/>
            </a:pPr>
            <a:r>
              <a:rPr lang="en-US" dirty="0" smtClean="0"/>
              <a:t>Saturday, February 18, 2012</a:t>
            </a:r>
          </a:p>
          <a:p>
            <a:pPr marL="750888" lvl="1" indent="-407988" defTabSz="1039813" eaLnBrk="1" hangingPunct="1">
              <a:buFont typeface="Arial" charset="0"/>
              <a:buChar char="–"/>
              <a:defRPr/>
            </a:pPr>
            <a:r>
              <a:rPr lang="en-US" dirty="0" smtClean="0"/>
              <a:t>Any time between 9 a.m. and noon in    most locations</a:t>
            </a:r>
          </a:p>
          <a:p>
            <a:pPr marL="388938" indent="-388938" defTabSz="1039813" eaLnBrk="1" hangingPunct="1">
              <a:buFont typeface="Arial" charset="0"/>
              <a:buChar char="•"/>
              <a:defRPr/>
            </a:pPr>
            <a:r>
              <a:rPr lang="en-US" sz="2400" dirty="0" smtClean="0"/>
              <a:t>Get FREE help completing your FAFSA from college financial aid officers. </a:t>
            </a:r>
          </a:p>
          <a:p>
            <a:pPr marL="388938" indent="-388938" defTabSz="1039813" eaLnBrk="1" hangingPunct="1">
              <a:buFont typeface="Arial" charset="0"/>
              <a:buChar char="•"/>
              <a:defRPr/>
            </a:pPr>
            <a:r>
              <a:rPr lang="en-US" sz="2400" dirty="0" smtClean="0"/>
              <a:t>Visit </a:t>
            </a:r>
            <a:r>
              <a:rPr lang="en-US" sz="2400" b="1" dirty="0" smtClean="0"/>
              <a:t>CFNC.org/fafsaday</a:t>
            </a:r>
            <a:r>
              <a:rPr lang="en-US" sz="2400" dirty="0" smtClean="0"/>
              <a:t> or call toll-free at   866-866-CFNC (2362) to:</a:t>
            </a:r>
          </a:p>
          <a:p>
            <a:pPr marL="788988" lvl="1" indent="-388938" defTabSz="1039813" eaLnBrk="1" hangingPunct="1">
              <a:spcBef>
                <a:spcPts val="200"/>
              </a:spcBef>
              <a:buFont typeface="Arial" charset="0"/>
              <a:buChar char="–"/>
              <a:defRPr/>
            </a:pPr>
            <a:r>
              <a:rPr lang="en-US" dirty="0" smtClean="0"/>
              <a:t>Learn more</a:t>
            </a:r>
          </a:p>
          <a:p>
            <a:pPr marL="788988" lvl="1" indent="-388938" defTabSz="1039813" eaLnBrk="1" hangingPunct="1">
              <a:spcBef>
                <a:spcPts val="200"/>
              </a:spcBef>
              <a:buFont typeface="Arial" charset="0"/>
              <a:buChar char="–"/>
              <a:defRPr/>
            </a:pPr>
            <a:r>
              <a:rPr lang="en-US" dirty="0" smtClean="0"/>
              <a:t>Find closest location</a:t>
            </a:r>
          </a:p>
          <a:p>
            <a:pPr marL="788988" lvl="1" indent="-388938" defTabSz="1039813" eaLnBrk="1" hangingPunct="1">
              <a:spcBef>
                <a:spcPts val="200"/>
              </a:spcBef>
              <a:buFont typeface="Arial" charset="0"/>
              <a:buChar char="–"/>
              <a:defRPr/>
            </a:pPr>
            <a:r>
              <a:rPr lang="en-US" dirty="0" smtClean="0"/>
              <a:t>Register for FAFSA Day</a:t>
            </a:r>
          </a:p>
          <a:p>
            <a:pPr marL="788988" lvl="1" indent="-388938" defTabSz="1039813" eaLnBrk="1" hangingPunct="1">
              <a:buFont typeface="Arial" pitchFamily="34" charset="0"/>
              <a:buNone/>
              <a:defRPr/>
            </a:pPr>
            <a:endParaRPr lang="en-US" sz="900" dirty="0" smtClean="0"/>
          </a:p>
          <a:p>
            <a:pPr marL="388938" indent="-388938" defTabSz="1039813" eaLnBrk="1" hangingPunct="1">
              <a:spcBef>
                <a:spcPts val="0"/>
              </a:spcBef>
              <a:buFont typeface="Arial" charset="0"/>
              <a:buChar char="•"/>
              <a:defRPr/>
            </a:pPr>
            <a:r>
              <a:rPr lang="en-US" sz="1800" dirty="0" smtClean="0"/>
              <a:t>Sponsored by: </a:t>
            </a:r>
          </a:p>
          <a:p>
            <a:pPr marL="788988" lvl="1" indent="-388938" defTabSz="1039813" eaLnBrk="1" hangingPunct="1">
              <a:spcBef>
                <a:spcPts val="0"/>
              </a:spcBef>
              <a:buFont typeface="Arial" charset="0"/>
              <a:buChar char="–"/>
              <a:defRPr/>
            </a:pPr>
            <a:r>
              <a:rPr lang="en-US" sz="1800" dirty="0" smtClean="0"/>
              <a:t>College Foundation of North Carolina</a:t>
            </a:r>
          </a:p>
          <a:p>
            <a:pPr marL="788988" lvl="1" indent="-388938" defTabSz="1039813" eaLnBrk="1" hangingPunct="1">
              <a:spcBef>
                <a:spcPts val="0"/>
              </a:spcBef>
              <a:buFont typeface="Arial" charset="0"/>
              <a:buChar char="–"/>
              <a:defRPr/>
            </a:pPr>
            <a:r>
              <a:rPr lang="en-US" sz="1800" dirty="0" smtClean="0"/>
              <a:t>North Carolina Association of Student Financial Aid Administrators, and</a:t>
            </a:r>
          </a:p>
          <a:p>
            <a:pPr marL="788988" lvl="1" indent="-388938" defTabSz="1039813" eaLnBrk="1" hangingPunct="1">
              <a:spcBef>
                <a:spcPts val="0"/>
              </a:spcBef>
              <a:buFont typeface="Arial" charset="0"/>
              <a:buChar char="–"/>
              <a:defRPr/>
            </a:pPr>
            <a:r>
              <a:rPr lang="en-US" sz="1800" dirty="0" smtClean="0"/>
              <a:t>State Employees Credit Union</a:t>
            </a:r>
          </a:p>
          <a:p>
            <a:pPr marL="788988" lvl="1" indent="-388938" defTabSz="1039813" eaLnBrk="1" hangingPunct="1">
              <a:buFont typeface="Arial" charset="0"/>
              <a:buChar char="–"/>
              <a:defRPr/>
            </a:pPr>
            <a:endParaRPr lang="en-US" sz="2000" dirty="0" smtClean="0"/>
          </a:p>
        </p:txBody>
      </p:sp>
      <p:sp>
        <p:nvSpPr>
          <p:cNvPr id="15362"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64E41420-0FD9-4E78-AD61-CC33034E28FB}" type="slidenum">
              <a:rPr lang="fr-FR"/>
              <a:pPr>
                <a:defRPr/>
              </a:pPr>
              <a:t>14</a:t>
            </a:fld>
            <a:endParaRPr lang="fr-FR" dirty="0"/>
          </a:p>
        </p:txBody>
      </p:sp>
      <p:pic>
        <p:nvPicPr>
          <p:cNvPr id="36868" name="Picture 4"/>
          <p:cNvPicPr>
            <a:picLocks noChangeAspect="1" noChangeArrowheads="1"/>
          </p:cNvPicPr>
          <p:nvPr/>
        </p:nvPicPr>
        <p:blipFill>
          <a:blip r:embed="rId3" cstate="print"/>
          <a:srcRect/>
          <a:stretch>
            <a:fillRect/>
          </a:stretch>
        </p:blipFill>
        <p:spPr bwMode="auto">
          <a:xfrm>
            <a:off x="3962400" y="6000750"/>
            <a:ext cx="1117600" cy="363141"/>
          </a:xfrm>
          <a:prstGeom prst="rect">
            <a:avLst/>
          </a:prstGeom>
          <a:noFill/>
          <a:ln w="9525">
            <a:noFill/>
            <a:miter lim="800000"/>
            <a:headEnd/>
            <a:tailEnd/>
          </a:ln>
        </p:spPr>
      </p:pic>
      <p:pic>
        <p:nvPicPr>
          <p:cNvPr id="15367" name="Picture 6" descr="logo.jpg"/>
          <p:cNvPicPr>
            <a:picLocks noChangeAspect="1"/>
          </p:cNvPicPr>
          <p:nvPr/>
        </p:nvPicPr>
        <p:blipFill>
          <a:blip r:embed="rId4" cstate="print"/>
          <a:srcRect/>
          <a:stretch>
            <a:fillRect/>
          </a:stretch>
        </p:blipFill>
        <p:spPr bwMode="auto">
          <a:xfrm>
            <a:off x="5892800" y="5943601"/>
            <a:ext cx="2540000" cy="516731"/>
          </a:xfrm>
          <a:prstGeom prst="rect">
            <a:avLst/>
          </a:prstGeom>
          <a:noFill/>
          <a:ln w="9525">
            <a:noFill/>
            <a:miter lim="800000"/>
            <a:headEnd/>
            <a:tailEnd/>
          </a:ln>
        </p:spPr>
      </p:pic>
      <p:pic>
        <p:nvPicPr>
          <p:cNvPr id="15368" name="Picture 8"/>
          <p:cNvPicPr>
            <a:picLocks noChangeAspect="1" noChangeArrowheads="1"/>
          </p:cNvPicPr>
          <p:nvPr/>
        </p:nvPicPr>
        <p:blipFill>
          <a:blip r:embed="rId5" cstate="print"/>
          <a:srcRect/>
          <a:stretch>
            <a:fillRect/>
          </a:stretch>
        </p:blipFill>
        <p:spPr bwMode="auto">
          <a:xfrm>
            <a:off x="914400" y="6176962"/>
            <a:ext cx="2336800" cy="2809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36868"/>
                                        </p:tgtEl>
                                      </p:cBhvr>
                                    </p:animEffect>
                                    <p:animScale>
                                      <p:cBhvr>
                                        <p:cTn id="7" dur="500" autoRev="1" fill="hold"/>
                                        <p:tgtEl>
                                          <p:spTgt spid="368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a:xfrm>
            <a:off x="0" y="0"/>
            <a:ext cx="9144000" cy="1543050"/>
          </a:xfrm>
        </p:spPr>
        <p:txBody>
          <a:bodyPr>
            <a:normAutofit fontScale="90000"/>
          </a:bodyPr>
          <a:lstStyle/>
          <a:p>
            <a:pPr defTabSz="1039813" eaLnBrk="1" hangingPunct="1"/>
            <a:r>
              <a:rPr lang="en-US" smtClean="0"/>
              <a:t>Offers to help get </a:t>
            </a:r>
            <a:br>
              <a:rPr lang="en-US" smtClean="0"/>
            </a:br>
            <a:r>
              <a:rPr lang="en-US" smtClean="0"/>
              <a:t>aid are everywhere:</a:t>
            </a:r>
            <a:r>
              <a:rPr lang="en-US" sz="4100" b="1" smtClean="0"/>
              <a:t> </a:t>
            </a:r>
            <a:endParaRPr lang="en-US" sz="4100" b="1" smtClean="0">
              <a:solidFill>
                <a:schemeClr val="tx1"/>
              </a:solidFill>
            </a:endParaRPr>
          </a:p>
        </p:txBody>
      </p:sp>
      <p:pic>
        <p:nvPicPr>
          <p:cNvPr id="16390" name="Picture 4" descr="moneyisland"/>
          <p:cNvPicPr>
            <a:picLocks noGrp="1" noChangeAspect="1" noChangeArrowheads="1"/>
          </p:cNvPicPr>
          <p:nvPr>
            <p:ph idx="1"/>
          </p:nvPr>
        </p:nvPicPr>
        <p:blipFill>
          <a:blip r:embed="rId3" cstate="print"/>
          <a:stretch>
            <a:fillRect/>
          </a:stretch>
        </p:blipFill>
        <p:spPr>
          <a:xfrm>
            <a:off x="2925961" y="1935163"/>
            <a:ext cx="3292078" cy="4389437"/>
          </a:xfrm>
        </p:spPr>
      </p:pic>
      <p:sp>
        <p:nvSpPr>
          <p:cNvPr id="1638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7" name="Espace réservé du numéro de diapositive 5"/>
          <p:cNvSpPr>
            <a:spLocks noGrp="1"/>
          </p:cNvSpPr>
          <p:nvPr>
            <p:ph type="sldNum" sz="quarter" idx="12"/>
          </p:nvPr>
        </p:nvSpPr>
        <p:spPr/>
        <p:txBody>
          <a:bodyPr/>
          <a:lstStyle/>
          <a:p>
            <a:pPr>
              <a:defRPr/>
            </a:pPr>
            <a:fld id="{F4F4EE05-31BA-4A62-8C19-767BEF396714}" type="slidenum">
              <a:rPr lang="fr-FR"/>
              <a:pPr>
                <a:defRPr/>
              </a:pPr>
              <a:t>15</a:t>
            </a:fld>
            <a:endParaRPr lang="fr-FR" dirty="0"/>
          </a:p>
        </p:txBody>
      </p:sp>
      <p:sp>
        <p:nvSpPr>
          <p:cNvPr id="16389" name="Rectangle 3"/>
          <p:cNvSpPr>
            <a:spLocks noChangeArrowheads="1"/>
          </p:cNvSpPr>
          <p:nvPr/>
        </p:nvSpPr>
        <p:spPr bwMode="auto">
          <a:xfrm>
            <a:off x="304800" y="1714500"/>
            <a:ext cx="7774517" cy="4115991"/>
          </a:xfrm>
          <a:prstGeom prst="rect">
            <a:avLst/>
          </a:prstGeom>
          <a:noFill/>
          <a:ln w="9525">
            <a:noFill/>
            <a:miter lim="800000"/>
            <a:headEnd/>
            <a:tailEnd/>
          </a:ln>
        </p:spPr>
        <p:txBody>
          <a:bodyPr/>
          <a:lstStyle/>
          <a:p>
            <a:pPr marL="388938" indent="-388938" defTabSz="1039813">
              <a:lnSpc>
                <a:spcPct val="150000"/>
              </a:lnSpc>
              <a:spcBef>
                <a:spcPct val="20000"/>
              </a:spcBef>
              <a:buFont typeface="Arial" pitchFamily="34" charset="0"/>
              <a:buChar char="•"/>
            </a:pPr>
            <a:r>
              <a:rPr lang="en-US" sz="2800">
                <a:latin typeface="Calibri" pitchFamily="34" charset="0"/>
              </a:rPr>
              <a:t>In the mail</a:t>
            </a:r>
          </a:p>
          <a:p>
            <a:pPr marL="388938" indent="-388938" defTabSz="1039813">
              <a:lnSpc>
                <a:spcPct val="150000"/>
              </a:lnSpc>
              <a:spcBef>
                <a:spcPct val="20000"/>
              </a:spcBef>
              <a:buFont typeface="Arial" pitchFamily="34" charset="0"/>
              <a:buChar char="•"/>
            </a:pPr>
            <a:r>
              <a:rPr lang="en-US" sz="2800">
                <a:latin typeface="Calibri" pitchFamily="34" charset="0"/>
              </a:rPr>
              <a:t>Over the Internet</a:t>
            </a:r>
          </a:p>
          <a:p>
            <a:pPr marL="388938" indent="-388938" defTabSz="1039813">
              <a:lnSpc>
                <a:spcPct val="150000"/>
              </a:lnSpc>
              <a:spcBef>
                <a:spcPct val="20000"/>
              </a:spcBef>
              <a:buFont typeface="Arial" pitchFamily="34" charset="0"/>
              <a:buChar char="•"/>
            </a:pPr>
            <a:r>
              <a:rPr lang="en-US" sz="2800">
                <a:latin typeface="Calibri" pitchFamily="34" charset="0"/>
              </a:rPr>
              <a:t>In newspapers</a:t>
            </a:r>
          </a:p>
          <a:p>
            <a:pPr marL="388938" indent="-388938" defTabSz="1039813">
              <a:lnSpc>
                <a:spcPct val="150000"/>
              </a:lnSpc>
              <a:spcBef>
                <a:spcPct val="20000"/>
              </a:spcBef>
              <a:buFont typeface="Arial" pitchFamily="34" charset="0"/>
              <a:buChar char="•"/>
            </a:pPr>
            <a:r>
              <a:rPr lang="en-US" sz="2800">
                <a:latin typeface="Calibri" pitchFamily="34" charset="0"/>
              </a:rPr>
              <a:t>In magazines</a:t>
            </a:r>
          </a:p>
          <a:p>
            <a:pPr marL="388938" indent="-388938" defTabSz="1039813">
              <a:lnSpc>
                <a:spcPct val="150000"/>
              </a:lnSpc>
              <a:spcBef>
                <a:spcPct val="20000"/>
              </a:spcBef>
              <a:buFont typeface="Arial" pitchFamily="34" charset="0"/>
              <a:buChar char="•"/>
            </a:pPr>
            <a:r>
              <a:rPr lang="en-US" sz="2800">
                <a:latin typeface="Calibri" pitchFamily="34" charset="0"/>
              </a:rPr>
              <a:t>Over the phone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p:cNvSpPr>
          <p:nvPr>
            <p:ph type="title"/>
          </p:nvPr>
        </p:nvSpPr>
        <p:spPr>
          <a:xfrm>
            <a:off x="0" y="0"/>
            <a:ext cx="9144000" cy="1543050"/>
          </a:xfrm>
        </p:spPr>
        <p:txBody>
          <a:bodyPr/>
          <a:lstStyle/>
          <a:p>
            <a:pPr defTabSz="1039813" eaLnBrk="1" hangingPunct="1"/>
            <a:r>
              <a:rPr lang="en-US" smtClean="0"/>
              <a:t>Offers may be:</a:t>
            </a:r>
            <a:r>
              <a:rPr lang="en-US" b="1" smtClean="0"/>
              <a:t>  </a:t>
            </a:r>
          </a:p>
        </p:txBody>
      </p:sp>
      <p:pic>
        <p:nvPicPr>
          <p:cNvPr id="17412" name="Picture 4" descr="online_money"/>
          <p:cNvPicPr>
            <a:picLocks noGrp="1" noChangeAspect="1" noChangeArrowheads="1"/>
          </p:cNvPicPr>
          <p:nvPr>
            <p:ph idx="1"/>
          </p:nvPr>
        </p:nvPicPr>
        <p:blipFill>
          <a:blip r:embed="rId3" cstate="print"/>
          <a:srcRect/>
          <a:stretch>
            <a:fillRect/>
          </a:stretch>
        </p:blipFill>
        <p:spPr>
          <a:xfrm>
            <a:off x="0" y="4614862"/>
            <a:ext cx="2667000" cy="2243138"/>
          </a:xfrm>
        </p:spPr>
      </p:pic>
      <p:sp>
        <p:nvSpPr>
          <p:cNvPr id="17410"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D8915C6B-0C0F-4B28-85AB-896C62155FE6}" type="slidenum">
              <a:rPr lang="fr-FR"/>
              <a:pPr>
                <a:defRPr/>
              </a:pPr>
              <a:t>16</a:t>
            </a:fld>
            <a:endParaRPr lang="fr-FR" dirty="0"/>
          </a:p>
        </p:txBody>
      </p:sp>
      <p:sp>
        <p:nvSpPr>
          <p:cNvPr id="17414" name="Rectangle 3"/>
          <p:cNvSpPr>
            <a:spLocks noChangeArrowheads="1"/>
          </p:cNvSpPr>
          <p:nvPr/>
        </p:nvSpPr>
        <p:spPr bwMode="auto">
          <a:xfrm>
            <a:off x="1828800" y="1771650"/>
            <a:ext cx="6665384" cy="4057650"/>
          </a:xfrm>
          <a:prstGeom prst="rect">
            <a:avLst/>
          </a:prstGeom>
          <a:noFill/>
          <a:ln w="9525">
            <a:noFill/>
            <a:miter lim="800000"/>
            <a:headEnd/>
            <a:tailEnd/>
          </a:ln>
        </p:spPr>
        <p:txBody>
          <a:bodyPr/>
          <a:lstStyle/>
          <a:p>
            <a:pPr marL="388938" indent="-388938" defTabSz="1039813">
              <a:lnSpc>
                <a:spcPct val="120000"/>
              </a:lnSpc>
              <a:spcBef>
                <a:spcPct val="20000"/>
              </a:spcBef>
              <a:buFont typeface="Arial" pitchFamily="34" charset="0"/>
              <a:buChar char="•"/>
            </a:pPr>
            <a:r>
              <a:rPr lang="en-US" sz="2800">
                <a:latin typeface="Calibri" pitchFamily="34" charset="0"/>
              </a:rPr>
              <a:t>Legitimate offers of information and assistance</a:t>
            </a:r>
          </a:p>
          <a:p>
            <a:pPr marL="846138" lvl="1" indent="-327025" defTabSz="1039813">
              <a:lnSpc>
                <a:spcPct val="120000"/>
              </a:lnSpc>
              <a:spcBef>
                <a:spcPct val="20000"/>
              </a:spcBef>
              <a:buFont typeface="Arial" pitchFamily="34" charset="0"/>
              <a:buChar char="–"/>
            </a:pPr>
            <a:r>
              <a:rPr lang="en-US" sz="2700">
                <a:latin typeface="Calibri" pitchFamily="34" charset="0"/>
              </a:rPr>
              <a:t>Example:  CFNC.org </a:t>
            </a:r>
            <a:r>
              <a:rPr lang="en-US" sz="2700" i="1">
                <a:latin typeface="Calibri" pitchFamily="34" charset="0"/>
              </a:rPr>
              <a:t>and</a:t>
            </a:r>
            <a:r>
              <a:rPr lang="en-US" sz="2700">
                <a:latin typeface="Calibri" pitchFamily="34" charset="0"/>
              </a:rPr>
              <a:t> FAFSA Day</a:t>
            </a:r>
            <a:endParaRPr lang="en-US" sz="2500">
              <a:latin typeface="Calibri" pitchFamily="34" charset="0"/>
            </a:endParaRPr>
          </a:p>
          <a:p>
            <a:pPr marL="388938" indent="-388938" defTabSz="1039813">
              <a:lnSpc>
                <a:spcPct val="70000"/>
              </a:lnSpc>
              <a:spcBef>
                <a:spcPct val="20000"/>
              </a:spcBef>
              <a:buFont typeface="Arial" pitchFamily="34" charset="0"/>
              <a:buNone/>
            </a:pPr>
            <a:endParaRPr lang="en-US" sz="2000">
              <a:latin typeface="Calibri" pitchFamily="34" charset="0"/>
            </a:endParaRPr>
          </a:p>
          <a:p>
            <a:pPr marL="388938" indent="-388938" defTabSz="1039813">
              <a:lnSpc>
                <a:spcPct val="110000"/>
              </a:lnSpc>
              <a:spcBef>
                <a:spcPct val="20000"/>
              </a:spcBef>
              <a:buFont typeface="Arial" pitchFamily="34" charset="0"/>
              <a:buChar char="•"/>
            </a:pPr>
            <a:r>
              <a:rPr lang="en-US" sz="2800">
                <a:latin typeface="Calibri" pitchFamily="34" charset="0"/>
              </a:rPr>
              <a:t>Misleading offers from individuals or companies trying to make money off of unsuspecting parents and students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p:cNvSpPr>
          <p:nvPr>
            <p:ph type="title"/>
          </p:nvPr>
        </p:nvSpPr>
        <p:spPr>
          <a:xfrm>
            <a:off x="0" y="0"/>
            <a:ext cx="9144000" cy="1600200"/>
          </a:xfrm>
        </p:spPr>
        <p:txBody>
          <a:bodyPr/>
          <a:lstStyle/>
          <a:p>
            <a:pPr defTabSz="1039813" eaLnBrk="1" hangingPunct="1">
              <a:lnSpc>
                <a:spcPct val="90000"/>
              </a:lnSpc>
            </a:pPr>
            <a:r>
              <a:rPr lang="en-US" smtClean="0"/>
              <a:t>How do you identify offers that should be avoided?</a:t>
            </a:r>
          </a:p>
        </p:txBody>
      </p:sp>
      <p:sp>
        <p:nvSpPr>
          <p:cNvPr id="18434"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F71CE5C8-D278-48E0-B28B-55DD2C6B364D}" type="slidenum">
              <a:rPr lang="fr-FR"/>
              <a:pPr>
                <a:defRPr/>
              </a:pPr>
              <a:t>17</a:t>
            </a:fld>
            <a:endParaRPr lang="fr-FR" dirty="0"/>
          </a:p>
        </p:txBody>
      </p:sp>
      <p:sp>
        <p:nvSpPr>
          <p:cNvPr id="18437" name="Rectangle 3"/>
          <p:cNvSpPr>
            <a:spLocks noChangeArrowheads="1"/>
          </p:cNvSpPr>
          <p:nvPr/>
        </p:nvSpPr>
        <p:spPr bwMode="auto">
          <a:xfrm>
            <a:off x="304800" y="1447800"/>
            <a:ext cx="8839200" cy="4529138"/>
          </a:xfrm>
          <a:prstGeom prst="rect">
            <a:avLst/>
          </a:prstGeom>
          <a:noFill/>
          <a:ln w="9525">
            <a:noFill/>
            <a:miter lim="800000"/>
            <a:headEnd/>
            <a:tailEnd/>
          </a:ln>
        </p:spPr>
        <p:txBody>
          <a:bodyPr/>
          <a:lstStyle/>
          <a:p>
            <a:pPr marL="388938" indent="-388938" defTabSz="1039813">
              <a:lnSpc>
                <a:spcPct val="120000"/>
              </a:lnSpc>
              <a:spcBef>
                <a:spcPct val="20000"/>
              </a:spcBef>
              <a:buFont typeface="Arial" pitchFamily="34" charset="0"/>
              <a:buChar char="•"/>
            </a:pPr>
            <a:endParaRPr lang="en-US" sz="900" dirty="0">
              <a:latin typeface="Calibri" pitchFamily="34" charset="0"/>
            </a:endParaRPr>
          </a:p>
          <a:p>
            <a:pPr marL="388938" indent="-388938" defTabSz="1039813">
              <a:spcBef>
                <a:spcPct val="20000"/>
              </a:spcBef>
              <a:buFont typeface="Arial" pitchFamily="34" charset="0"/>
              <a:buChar char="•"/>
            </a:pPr>
            <a:r>
              <a:rPr lang="en-US" sz="2800" dirty="0">
                <a:latin typeface="Calibri" pitchFamily="34" charset="0"/>
              </a:rPr>
              <a:t>Organizations that offer to locate more aid and then charge you a fee</a:t>
            </a:r>
          </a:p>
          <a:p>
            <a:pPr marL="388938" indent="-388938" defTabSz="1039813">
              <a:spcBef>
                <a:spcPct val="20000"/>
              </a:spcBef>
              <a:buFont typeface="Arial" pitchFamily="34" charset="0"/>
              <a:buChar char="•"/>
            </a:pPr>
            <a:endParaRPr lang="en-US" sz="1400" dirty="0">
              <a:latin typeface="Calibri" pitchFamily="34" charset="0"/>
            </a:endParaRPr>
          </a:p>
          <a:p>
            <a:pPr marL="388938" indent="-388938" defTabSz="1039813">
              <a:spcBef>
                <a:spcPct val="20000"/>
              </a:spcBef>
              <a:buFont typeface="Arial" pitchFamily="34" charset="0"/>
              <a:buChar char="•"/>
            </a:pPr>
            <a:r>
              <a:rPr lang="en-US" sz="2800" dirty="0">
                <a:latin typeface="Calibri" pitchFamily="34" charset="0"/>
              </a:rPr>
              <a:t>Anyone who charges you a </a:t>
            </a:r>
            <a:r>
              <a:rPr lang="en-US" sz="2800" b="1" i="1" dirty="0">
                <a:latin typeface="Calibri" pitchFamily="34" charset="0"/>
              </a:rPr>
              <a:t>fee</a:t>
            </a:r>
            <a:r>
              <a:rPr lang="en-US" sz="2800" dirty="0">
                <a:latin typeface="Calibri" pitchFamily="34" charset="0"/>
              </a:rPr>
              <a:t>: </a:t>
            </a:r>
          </a:p>
          <a:p>
            <a:pPr marL="388938" indent="-388938" defTabSz="1039813">
              <a:spcBef>
                <a:spcPct val="20000"/>
              </a:spcBef>
              <a:buFont typeface="Arial" pitchFamily="34" charset="0"/>
              <a:buChar char="•"/>
            </a:pPr>
            <a:endParaRPr lang="en-US" sz="900" dirty="0">
              <a:latin typeface="Calibri" pitchFamily="34" charset="0"/>
            </a:endParaRPr>
          </a:p>
          <a:p>
            <a:pPr marL="846138" lvl="1" indent="-388938" defTabSz="1039813">
              <a:spcBef>
                <a:spcPct val="20000"/>
              </a:spcBef>
              <a:buFont typeface="Arial" pitchFamily="34" charset="0"/>
              <a:buChar char="•"/>
            </a:pPr>
            <a:r>
              <a:rPr lang="en-US" sz="2800" dirty="0">
                <a:latin typeface="Calibri" pitchFamily="34" charset="0"/>
              </a:rPr>
              <a:t>for information about financial aid</a:t>
            </a:r>
          </a:p>
          <a:p>
            <a:pPr marL="846138" lvl="1" indent="-388938" defTabSz="1039813">
              <a:spcBef>
                <a:spcPct val="20000"/>
              </a:spcBef>
              <a:buFont typeface="Arial" pitchFamily="34" charset="0"/>
              <a:buChar char="•"/>
            </a:pPr>
            <a:endParaRPr lang="en-US" sz="900" dirty="0">
              <a:latin typeface="Calibri" pitchFamily="34" charset="0"/>
            </a:endParaRPr>
          </a:p>
          <a:p>
            <a:pPr marL="846138" lvl="1" indent="-388938" defTabSz="1039813">
              <a:spcBef>
                <a:spcPct val="20000"/>
              </a:spcBef>
              <a:buFont typeface="Arial" pitchFamily="34" charset="0"/>
              <a:buChar char="•"/>
            </a:pPr>
            <a:r>
              <a:rPr lang="en-US" sz="2800" dirty="0">
                <a:latin typeface="Calibri" pitchFamily="34" charset="0"/>
              </a:rPr>
              <a:t>to complete the FAFSA </a:t>
            </a:r>
          </a:p>
          <a:p>
            <a:pPr marL="846138" lvl="1" indent="-388938" defTabSz="1039813">
              <a:spcBef>
                <a:spcPct val="20000"/>
              </a:spcBef>
              <a:buFont typeface="Arial" pitchFamily="34" charset="0"/>
              <a:buChar char="•"/>
            </a:pPr>
            <a:endParaRPr lang="en-US" sz="900" dirty="0">
              <a:latin typeface="Calibri" pitchFamily="34" charset="0"/>
            </a:endParaRPr>
          </a:p>
          <a:p>
            <a:pPr marL="846138" lvl="1" indent="-388938" defTabSz="1039813">
              <a:spcBef>
                <a:spcPct val="20000"/>
              </a:spcBef>
              <a:buFont typeface="Arial" pitchFamily="34" charset="0"/>
              <a:buChar char="•"/>
            </a:pPr>
            <a:r>
              <a:rPr lang="en-US" sz="2800" dirty="0">
                <a:latin typeface="Calibri" pitchFamily="34" charset="0"/>
              </a:rPr>
              <a:t>to apply/receive a scholarship</a:t>
            </a:r>
          </a:p>
          <a:p>
            <a:pPr marL="846138" lvl="1" indent="-388938" defTabSz="1039813">
              <a:spcBef>
                <a:spcPct val="20000"/>
              </a:spcBef>
            </a:pPr>
            <a:endParaRPr lang="en-US" sz="2400" dirty="0">
              <a:latin typeface="Calibri" pitchFamily="34" charset="0"/>
            </a:endParaRPr>
          </a:p>
          <a:p>
            <a:pPr marL="388938" indent="-388938" defTabSz="1039813">
              <a:spcBef>
                <a:spcPct val="20000"/>
              </a:spcBef>
              <a:buFont typeface="Arial" pitchFamily="34" charset="0"/>
              <a:buChar char="•"/>
            </a:pPr>
            <a:r>
              <a:rPr lang="en-US" sz="2800" dirty="0">
                <a:latin typeface="Calibri" pitchFamily="34" charset="0"/>
              </a:rPr>
              <a:t>Organizations that </a:t>
            </a:r>
            <a:r>
              <a:rPr lang="en-US" sz="2800" b="1" i="1" dirty="0">
                <a:latin typeface="Calibri" pitchFamily="34" charset="0"/>
              </a:rPr>
              <a:t>guarantee</a:t>
            </a:r>
            <a:r>
              <a:rPr lang="en-US" sz="2800" dirty="0">
                <a:latin typeface="Calibri" pitchFamily="34" charset="0"/>
              </a:rPr>
              <a:t> you will get a scholarship or aid. </a:t>
            </a:r>
          </a:p>
          <a:p>
            <a:pPr marL="846138" lvl="1" indent="-388938" defTabSz="1039813">
              <a:lnSpc>
                <a:spcPct val="70000"/>
              </a:lnSpc>
              <a:spcBef>
                <a:spcPct val="20000"/>
              </a:spcBef>
              <a:buFont typeface="Courier New" pitchFamily="49" charset="0"/>
              <a:buChar char="o"/>
            </a:pPr>
            <a:endParaRPr lang="en-US" sz="2600" dirty="0">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hook.jpg"/>
          <p:cNvPicPr>
            <a:picLocks noChangeAspect="1"/>
          </p:cNvPicPr>
          <p:nvPr/>
        </p:nvPicPr>
        <p:blipFill>
          <a:blip r:embed="rId3" cstate="print"/>
          <a:stretch>
            <a:fillRect/>
          </a:stretch>
        </p:blipFill>
        <p:spPr>
          <a:xfrm>
            <a:off x="1703337" y="5257800"/>
            <a:ext cx="7440665" cy="125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1" name="Rectangle 2"/>
          <p:cNvSpPr>
            <a:spLocks noGrp="1"/>
          </p:cNvSpPr>
          <p:nvPr>
            <p:ph type="title"/>
          </p:nvPr>
        </p:nvSpPr>
        <p:spPr>
          <a:xfrm>
            <a:off x="0" y="0"/>
            <a:ext cx="9144000" cy="1600200"/>
          </a:xfrm>
        </p:spPr>
        <p:txBody>
          <a:bodyPr/>
          <a:lstStyle/>
          <a:p>
            <a:pPr defTabSz="1039813" eaLnBrk="1" hangingPunct="1">
              <a:lnSpc>
                <a:spcPct val="90000"/>
              </a:lnSpc>
            </a:pPr>
            <a:r>
              <a:rPr lang="en-US" dirty="0" smtClean="0"/>
              <a:t>Potential “Scams”</a:t>
            </a:r>
          </a:p>
        </p:txBody>
      </p:sp>
      <p:sp>
        <p:nvSpPr>
          <p:cNvPr id="19459"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3C6DA287-211E-4533-AED1-9D8A3526D88F}" type="slidenum">
              <a:rPr lang="fr-FR"/>
              <a:pPr>
                <a:defRPr/>
              </a:pPr>
              <a:t>18</a:t>
            </a:fld>
            <a:endParaRPr lang="fr-FR" dirty="0"/>
          </a:p>
        </p:txBody>
      </p:sp>
      <p:sp>
        <p:nvSpPr>
          <p:cNvPr id="19462" name="Rectangle 3"/>
          <p:cNvSpPr>
            <a:spLocks noChangeArrowheads="1"/>
          </p:cNvSpPr>
          <p:nvPr/>
        </p:nvSpPr>
        <p:spPr bwMode="auto">
          <a:xfrm>
            <a:off x="508000" y="1714500"/>
            <a:ext cx="8449733" cy="4797029"/>
          </a:xfrm>
          <a:prstGeom prst="rect">
            <a:avLst/>
          </a:prstGeom>
          <a:noFill/>
          <a:ln w="9525">
            <a:noFill/>
            <a:miter lim="800000"/>
            <a:headEnd/>
            <a:tailEnd/>
          </a:ln>
        </p:spPr>
        <p:txBody>
          <a:bodyPr/>
          <a:lstStyle/>
          <a:p>
            <a:pPr marL="388938" indent="-388938" defTabSz="1039813">
              <a:lnSpc>
                <a:spcPct val="120000"/>
              </a:lnSpc>
              <a:spcBef>
                <a:spcPct val="20000"/>
              </a:spcBef>
              <a:buFont typeface="Arial" pitchFamily="34" charset="0"/>
              <a:buChar char="•"/>
            </a:pPr>
            <a:endParaRPr lang="en-US" sz="1900">
              <a:latin typeface="Calibri" pitchFamily="34" charset="0"/>
            </a:endParaRPr>
          </a:p>
          <a:p>
            <a:pPr marL="388938" indent="-388938" defTabSz="1039813">
              <a:spcBef>
                <a:spcPct val="20000"/>
              </a:spcBef>
              <a:buFont typeface="Arial" pitchFamily="34" charset="0"/>
              <a:buChar char="•"/>
            </a:pPr>
            <a:r>
              <a:rPr lang="en-US" sz="2700">
                <a:latin typeface="Calibri" pitchFamily="34" charset="0"/>
              </a:rPr>
              <a:t>“The scholarship is guaranteed or your money back.” </a:t>
            </a:r>
          </a:p>
          <a:p>
            <a:pPr marL="388938" indent="-388938" defTabSz="1039813">
              <a:spcBef>
                <a:spcPct val="20000"/>
              </a:spcBef>
              <a:buFont typeface="Arial" pitchFamily="34" charset="0"/>
              <a:buNone/>
            </a:pPr>
            <a:endParaRPr lang="en-US" sz="800">
              <a:latin typeface="Calibri" pitchFamily="34" charset="0"/>
            </a:endParaRPr>
          </a:p>
          <a:p>
            <a:pPr marL="388938" indent="-388938" defTabSz="1039813">
              <a:spcBef>
                <a:spcPct val="20000"/>
              </a:spcBef>
              <a:buFont typeface="Arial" pitchFamily="34" charset="0"/>
              <a:buNone/>
            </a:pPr>
            <a:r>
              <a:rPr lang="en-US" sz="2700">
                <a:solidFill>
                  <a:schemeClr val="accent2"/>
                </a:solidFill>
                <a:latin typeface="Calibri" pitchFamily="34" charset="0"/>
              </a:rPr>
              <a:t>	</a:t>
            </a:r>
            <a:r>
              <a:rPr lang="en-US" sz="2700" b="1">
                <a:solidFill>
                  <a:schemeClr val="accent2"/>
                </a:solidFill>
                <a:latin typeface="Calibri" pitchFamily="34" charset="0"/>
              </a:rPr>
              <a:t>No one can guarantee your scholarship before it is awarded.</a:t>
            </a:r>
          </a:p>
          <a:p>
            <a:pPr marL="388938" indent="-388938" algn="ctr" defTabSz="1039813">
              <a:spcBef>
                <a:spcPct val="20000"/>
              </a:spcBef>
              <a:buFont typeface="Arial" pitchFamily="34" charset="0"/>
              <a:buNone/>
            </a:pPr>
            <a:endParaRPr lang="en-US" sz="1400" b="1">
              <a:solidFill>
                <a:schemeClr val="accent2"/>
              </a:solidFill>
              <a:latin typeface="Calibri" pitchFamily="34" charset="0"/>
            </a:endParaRPr>
          </a:p>
          <a:p>
            <a:pPr marL="388938" indent="-388938" defTabSz="1039813">
              <a:lnSpc>
                <a:spcPct val="90000"/>
              </a:lnSpc>
              <a:spcBef>
                <a:spcPct val="20000"/>
              </a:spcBef>
              <a:buFont typeface="Arial" pitchFamily="34" charset="0"/>
              <a:buChar char="•"/>
            </a:pPr>
            <a:r>
              <a:rPr lang="en-US" sz="2700">
                <a:latin typeface="Calibri" pitchFamily="34" charset="0"/>
              </a:rPr>
              <a:t>“Come to our free seminar and we’ll show you how to get more financial aid.” </a:t>
            </a:r>
          </a:p>
          <a:p>
            <a:pPr marL="388938" indent="-388938" defTabSz="1039813">
              <a:spcBef>
                <a:spcPct val="20000"/>
              </a:spcBef>
              <a:buFont typeface="Arial" pitchFamily="34" charset="0"/>
              <a:buNone/>
            </a:pPr>
            <a:r>
              <a:rPr lang="en-US" sz="2700">
                <a:solidFill>
                  <a:srgbClr val="008457"/>
                </a:solidFill>
                <a:latin typeface="Calibri" pitchFamily="34" charset="0"/>
              </a:rPr>
              <a:t>		</a:t>
            </a:r>
            <a:r>
              <a:rPr lang="en-US" sz="2700" b="1">
                <a:solidFill>
                  <a:schemeClr val="accent2"/>
                </a:solidFill>
                <a:latin typeface="Calibri" pitchFamily="34" charset="0"/>
              </a:rPr>
              <a:t>This is a sales pitch. Don’t pay 	for information that you can get 	elsewhere for free.</a:t>
            </a:r>
          </a:p>
          <a:p>
            <a:pPr marL="388938" indent="-388938" algn="ctr" defTabSz="1039813">
              <a:spcBef>
                <a:spcPct val="20000"/>
              </a:spcBef>
              <a:buFont typeface="Arial" pitchFamily="34" charset="0"/>
              <a:buNone/>
            </a:pPr>
            <a:endParaRPr lang="en-US" sz="1400" b="1">
              <a:solidFill>
                <a:schemeClr val="accent2"/>
              </a:solidFill>
              <a:latin typeface="Calibri" pitchFamily="34" charset="0"/>
            </a:endParaRPr>
          </a:p>
          <a:p>
            <a:pPr marL="388938" indent="-388938" defTabSz="1039813">
              <a:spcBef>
                <a:spcPct val="20000"/>
              </a:spcBef>
              <a:buFont typeface="Arial" pitchFamily="34" charset="0"/>
              <a:buNone/>
            </a:pPr>
            <a:endParaRPr lang="en-US" sz="900">
              <a:solidFill>
                <a:srgbClr val="008457"/>
              </a:solidFill>
              <a:latin typeface="Calibri" pitchFamily="34" charset="0"/>
            </a:endParaRPr>
          </a:p>
          <a:p>
            <a:pPr marL="388938" indent="-388938" defTabSz="1039813">
              <a:lnSpc>
                <a:spcPct val="220000"/>
              </a:lnSpc>
              <a:spcBef>
                <a:spcPct val="20000"/>
              </a:spcBef>
              <a:buFont typeface="Arial" pitchFamily="34" charset="0"/>
              <a:buNone/>
            </a:pPr>
            <a:endParaRPr lang="en-US" sz="2700" b="1">
              <a:solidFill>
                <a:schemeClr val="accent2"/>
              </a:solidFill>
              <a:latin typeface="Calibri" pitchFamily="34" charset="0"/>
            </a:endParaRPr>
          </a:p>
          <a:p>
            <a:pPr marL="388938" indent="-388938" defTabSz="1039813">
              <a:lnSpc>
                <a:spcPct val="40000"/>
              </a:lnSpc>
              <a:spcBef>
                <a:spcPct val="20000"/>
              </a:spcBef>
              <a:buFont typeface="Arial" pitchFamily="34" charset="0"/>
              <a:buNone/>
            </a:pPr>
            <a:endParaRPr lang="en-US" sz="27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afterEffect">
                                  <p:stCondLst>
                                    <p:cond delay="0"/>
                                  </p:stCondLst>
                                  <p:childTnLst>
                                    <p:animMotion origin="layout" path="M -0.24862 0.00486 C -0.24862 -0.02136 -0.18172 -0.04167 -0.10024 -0.04167 C -0.01667 -0.04167 0.05069 -0.02136 0.05069 0.00486 C 0.05069 0.03107 0.11759 0.05139 0.20115 0.05139 C 0.28263 0.05139 0.35 0.03107 0.35 0.00486 " pathEditMode="relative" rAng="0" ptsTypes="fffff">
                                      <p:cBhvr>
                                        <p:cTn id="6" dur="2000" fill="hold"/>
                                        <p:tgtEl>
                                          <p:spTgt spid="7"/>
                                        </p:tgtEl>
                                        <p:attrNameLst>
                                          <p:attrName>ppt_x</p:attrName>
                                          <p:attrName>ppt_y</p:attrName>
                                        </p:attrNameLst>
                                      </p:cBhvr>
                                      <p:rCtr x="2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4" name="Rectangle 2"/>
          <p:cNvSpPr>
            <a:spLocks noGrp="1"/>
          </p:cNvSpPr>
          <p:nvPr>
            <p:ph type="title"/>
          </p:nvPr>
        </p:nvSpPr>
        <p:spPr>
          <a:xfrm>
            <a:off x="0" y="0"/>
            <a:ext cx="9144000" cy="1600200"/>
          </a:xfrm>
        </p:spPr>
        <p:txBody>
          <a:bodyPr/>
          <a:lstStyle/>
          <a:p>
            <a:pPr defTabSz="1039813" eaLnBrk="1" hangingPunct="1">
              <a:lnSpc>
                <a:spcPct val="90000"/>
              </a:lnSpc>
            </a:pPr>
            <a:r>
              <a:rPr lang="en-US" smtClean="0"/>
              <a:t>Other Misleading Offers</a:t>
            </a:r>
          </a:p>
        </p:txBody>
      </p:sp>
      <p:sp>
        <p:nvSpPr>
          <p:cNvPr id="20482"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FD398930-581F-4C06-A98F-3EA2DBEC527E}" type="slidenum">
              <a:rPr lang="fr-FR"/>
              <a:pPr>
                <a:defRPr/>
              </a:pPr>
              <a:t>19</a:t>
            </a:fld>
            <a:endParaRPr lang="fr-FR" dirty="0"/>
          </a:p>
        </p:txBody>
      </p:sp>
      <p:sp>
        <p:nvSpPr>
          <p:cNvPr id="20485" name="Rectangle 3"/>
          <p:cNvSpPr>
            <a:spLocks noChangeArrowheads="1"/>
          </p:cNvSpPr>
          <p:nvPr/>
        </p:nvSpPr>
        <p:spPr bwMode="auto">
          <a:xfrm>
            <a:off x="304801" y="1714500"/>
            <a:ext cx="8650817" cy="4914900"/>
          </a:xfrm>
          <a:prstGeom prst="rect">
            <a:avLst/>
          </a:prstGeom>
          <a:noFill/>
          <a:ln w="9525">
            <a:noFill/>
            <a:miter lim="800000"/>
            <a:headEnd/>
            <a:tailEnd/>
          </a:ln>
        </p:spPr>
        <p:txBody>
          <a:bodyPr/>
          <a:lstStyle/>
          <a:p>
            <a:pPr marL="388938" indent="-388938" defTabSz="1039813">
              <a:spcBef>
                <a:spcPct val="20000"/>
              </a:spcBef>
              <a:buFont typeface="Arial" pitchFamily="34" charset="0"/>
              <a:buChar char="•"/>
            </a:pPr>
            <a:r>
              <a:rPr lang="en-US" sz="2700">
                <a:latin typeface="Calibri" pitchFamily="34" charset="0"/>
              </a:rPr>
              <a:t>“The scholarship requires a small fee.” 	</a:t>
            </a:r>
            <a:r>
              <a:rPr lang="en-US" sz="2700" b="1">
                <a:solidFill>
                  <a:schemeClr val="accent2"/>
                </a:solidFill>
                <a:latin typeface="Calibri" pitchFamily="34" charset="0"/>
              </a:rPr>
              <a:t>Never pay a fee to get a 	scholarship.</a:t>
            </a:r>
          </a:p>
          <a:p>
            <a:pPr marL="388938" indent="-388938" defTabSz="1039813">
              <a:lnSpc>
                <a:spcPct val="160000"/>
              </a:lnSpc>
              <a:spcBef>
                <a:spcPct val="20000"/>
              </a:spcBef>
              <a:buFont typeface="Arial" pitchFamily="34" charset="0"/>
              <a:buNone/>
            </a:pPr>
            <a:endParaRPr lang="en-US" sz="900" b="1">
              <a:solidFill>
                <a:srgbClr val="008457"/>
              </a:solidFill>
              <a:latin typeface="Calibri" pitchFamily="34" charset="0"/>
            </a:endParaRPr>
          </a:p>
          <a:p>
            <a:pPr marL="388938" indent="-388938" defTabSz="1039813">
              <a:spcBef>
                <a:spcPct val="20000"/>
              </a:spcBef>
              <a:buFont typeface="Arial" pitchFamily="34" charset="0"/>
              <a:buChar char="•"/>
            </a:pPr>
            <a:r>
              <a:rPr lang="en-US" sz="2700">
                <a:latin typeface="Calibri" pitchFamily="34" charset="0"/>
              </a:rPr>
              <a:t>“You are a finalist” for an award you never applied for.</a:t>
            </a:r>
          </a:p>
          <a:p>
            <a:pPr marL="388938" indent="-388938" defTabSz="1039813">
              <a:lnSpc>
                <a:spcPct val="80000"/>
              </a:lnSpc>
              <a:spcBef>
                <a:spcPct val="20000"/>
              </a:spcBef>
              <a:buFont typeface="Arial" pitchFamily="34" charset="0"/>
              <a:buNone/>
            </a:pPr>
            <a:r>
              <a:rPr lang="en-US" sz="2700">
                <a:solidFill>
                  <a:srgbClr val="008457"/>
                </a:solidFill>
                <a:latin typeface="Calibri" pitchFamily="34" charset="0"/>
              </a:rPr>
              <a:t>		</a:t>
            </a:r>
            <a:r>
              <a:rPr lang="en-US" sz="2700" b="1">
                <a:solidFill>
                  <a:schemeClr val="accent2"/>
                </a:solidFill>
                <a:latin typeface="Calibri" pitchFamily="34" charset="0"/>
              </a:rPr>
              <a:t>If you did not apply, it is not a</a:t>
            </a:r>
          </a:p>
          <a:p>
            <a:pPr marL="388938" indent="-388938" defTabSz="1039813">
              <a:lnSpc>
                <a:spcPct val="80000"/>
              </a:lnSpc>
              <a:spcBef>
                <a:spcPct val="20000"/>
              </a:spcBef>
              <a:buFont typeface="Arial" pitchFamily="34" charset="0"/>
              <a:buNone/>
            </a:pPr>
            <a:r>
              <a:rPr lang="en-US" sz="2700" b="1">
                <a:solidFill>
                  <a:schemeClr val="accent2"/>
                </a:solidFill>
                <a:latin typeface="Calibri" pitchFamily="34" charset="0"/>
              </a:rPr>
              <a:t>		legitimate offer.</a:t>
            </a:r>
          </a:p>
          <a:p>
            <a:pPr marL="388938" indent="-388938" defTabSz="1039813">
              <a:lnSpc>
                <a:spcPct val="80000"/>
              </a:lnSpc>
              <a:spcBef>
                <a:spcPct val="20000"/>
              </a:spcBef>
              <a:buFont typeface="Arial" pitchFamily="34" charset="0"/>
              <a:buNone/>
            </a:pPr>
            <a:endParaRPr lang="en-US" sz="900" b="1">
              <a:solidFill>
                <a:schemeClr val="accent2"/>
              </a:solidFill>
              <a:latin typeface="Calibri" pitchFamily="34" charset="0"/>
            </a:endParaRPr>
          </a:p>
          <a:p>
            <a:pPr marL="388938" indent="-388938" defTabSz="1039813">
              <a:spcBef>
                <a:spcPct val="20000"/>
              </a:spcBef>
              <a:buFont typeface="Arial" pitchFamily="34" charset="0"/>
              <a:buChar char="•"/>
            </a:pPr>
            <a:r>
              <a:rPr lang="en-US" sz="2700">
                <a:latin typeface="Calibri" pitchFamily="34" charset="0"/>
              </a:rPr>
              <a:t>“You can’t get this information anywhere else.”</a:t>
            </a:r>
          </a:p>
          <a:p>
            <a:pPr marL="388938" indent="-388938" defTabSz="1039813">
              <a:spcBef>
                <a:spcPct val="20000"/>
              </a:spcBef>
              <a:buFont typeface="Arial" pitchFamily="34" charset="0"/>
              <a:buNone/>
            </a:pPr>
            <a:endParaRPr lang="en-US" sz="900">
              <a:latin typeface="Calibri" pitchFamily="34" charset="0"/>
            </a:endParaRPr>
          </a:p>
          <a:p>
            <a:pPr marL="388938" indent="-388938" defTabSz="1039813">
              <a:spcBef>
                <a:spcPct val="20000"/>
              </a:spcBef>
              <a:buFont typeface="Arial" pitchFamily="34" charset="0"/>
              <a:buNone/>
            </a:pPr>
            <a:r>
              <a:rPr lang="en-US" sz="2700">
                <a:solidFill>
                  <a:schemeClr val="accent2"/>
                </a:solidFill>
                <a:latin typeface="Calibri" pitchFamily="34" charset="0"/>
              </a:rPr>
              <a:t>	</a:t>
            </a:r>
            <a:r>
              <a:rPr lang="en-US" sz="2700" b="1">
                <a:solidFill>
                  <a:schemeClr val="accent2"/>
                </a:solidFill>
                <a:latin typeface="Calibri" pitchFamily="34" charset="0"/>
              </a:rPr>
              <a:t>Everyone has access to the same information.</a:t>
            </a:r>
          </a:p>
          <a:p>
            <a:pPr marL="388938" indent="-388938" defTabSz="1039813">
              <a:lnSpc>
                <a:spcPct val="90000"/>
              </a:lnSpc>
              <a:spcBef>
                <a:spcPct val="20000"/>
              </a:spcBef>
              <a:buFont typeface="Arial" pitchFamily="34" charset="0"/>
              <a:buChar char="•"/>
            </a:pPr>
            <a:endParaRPr lang="en-US" sz="2700" b="1">
              <a:solidFill>
                <a:schemeClr val="accent2"/>
              </a:solidFill>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a:xfrm>
            <a:off x="0" y="0"/>
            <a:ext cx="9144000" cy="1543050"/>
          </a:xfrm>
        </p:spPr>
        <p:txBody>
          <a:bodyPr/>
          <a:lstStyle/>
          <a:p>
            <a:pPr defTabSz="1039813" eaLnBrk="1" hangingPunct="1"/>
            <a:r>
              <a:rPr lang="en-US" smtClean="0"/>
              <a:t>Scope of this Workshop</a:t>
            </a:r>
            <a:r>
              <a:rPr lang="en-US" smtClean="0">
                <a:solidFill>
                  <a:srgbClr val="FF0000"/>
                </a:solidFill>
              </a:rPr>
              <a:t> </a:t>
            </a:r>
            <a:endParaRPr lang="en-US" smtClean="0"/>
          </a:p>
        </p:txBody>
      </p:sp>
      <p:sp>
        <p:nvSpPr>
          <p:cNvPr id="4101" name="Rectangle 3"/>
          <p:cNvSpPr>
            <a:spLocks noGrp="1"/>
          </p:cNvSpPr>
          <p:nvPr>
            <p:ph idx="1"/>
          </p:nvPr>
        </p:nvSpPr>
        <p:spPr>
          <a:xfrm>
            <a:off x="1016000" y="1885950"/>
            <a:ext cx="7173384" cy="3852863"/>
          </a:xfrm>
        </p:spPr>
        <p:txBody>
          <a:bodyPr>
            <a:normAutofit lnSpcReduction="10000"/>
          </a:bodyPr>
          <a:lstStyle/>
          <a:p>
            <a:pPr marL="388938" indent="-388938" defTabSz="1039813" eaLnBrk="1" hangingPunct="1">
              <a:spcBef>
                <a:spcPct val="75000"/>
              </a:spcBef>
            </a:pPr>
            <a:r>
              <a:rPr lang="en-US" smtClean="0"/>
              <a:t>What is financial aid</a:t>
            </a:r>
          </a:p>
          <a:p>
            <a:pPr marL="388938" indent="-388938" defTabSz="1039813" eaLnBrk="1" hangingPunct="1">
              <a:spcBef>
                <a:spcPct val="75000"/>
              </a:spcBef>
            </a:pPr>
            <a:r>
              <a:rPr lang="en-US" smtClean="0"/>
              <a:t>College costs</a:t>
            </a:r>
          </a:p>
          <a:p>
            <a:pPr marL="388938" indent="-388938" defTabSz="1039813" eaLnBrk="1" hangingPunct="1">
              <a:spcBef>
                <a:spcPct val="75000"/>
              </a:spcBef>
            </a:pPr>
            <a:r>
              <a:rPr lang="en-US" smtClean="0"/>
              <a:t>Determination of eligibility</a:t>
            </a:r>
          </a:p>
          <a:p>
            <a:pPr marL="388938" indent="-388938" defTabSz="1039813" eaLnBrk="1" hangingPunct="1">
              <a:spcBef>
                <a:spcPct val="75000"/>
              </a:spcBef>
            </a:pPr>
            <a:r>
              <a:rPr lang="en-US" smtClean="0"/>
              <a:t>Need-based programs</a:t>
            </a:r>
          </a:p>
          <a:p>
            <a:pPr marL="388938" indent="-388938" defTabSz="1039813" eaLnBrk="1" hangingPunct="1">
              <a:spcBef>
                <a:spcPct val="75000"/>
              </a:spcBef>
            </a:pPr>
            <a:r>
              <a:rPr lang="en-US" smtClean="0"/>
              <a:t>Alternatives</a:t>
            </a:r>
          </a:p>
          <a:p>
            <a:pPr marL="388938" indent="-388938" defTabSz="1039813" eaLnBrk="1" hangingPunct="1">
              <a:spcBef>
                <a:spcPct val="75000"/>
              </a:spcBef>
            </a:pPr>
            <a:r>
              <a:rPr lang="en-US" smtClean="0"/>
              <a:t>How to complete a FAFSA</a:t>
            </a:r>
          </a:p>
        </p:txBody>
      </p:sp>
      <p:sp>
        <p:nvSpPr>
          <p:cNvPr id="409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DB9E3835-9DBC-452D-A8C3-1E9EA52B1B14}" type="slidenum">
              <a:rPr lang="fr-FR"/>
              <a:pPr>
                <a:defRPr/>
              </a:pPr>
              <a:t>2</a:t>
            </a:fld>
            <a:endParaRPr lang="fr-F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0" y="0"/>
            <a:ext cx="9144000" cy="1600200"/>
          </a:xfrm>
        </p:spPr>
        <p:txBody>
          <a:bodyPr>
            <a:normAutofit fontScale="90000"/>
          </a:bodyPr>
          <a:lstStyle/>
          <a:p>
            <a:pPr defTabSz="1039813" eaLnBrk="1" hangingPunct="1">
              <a:lnSpc>
                <a:spcPct val="90000"/>
              </a:lnSpc>
            </a:pPr>
            <a:r>
              <a:rPr lang="en-US" smtClean="0"/>
              <a:t>Where can you find </a:t>
            </a:r>
            <a:r>
              <a:rPr lang="en-US" u="sng" smtClean="0"/>
              <a:t>truly</a:t>
            </a:r>
            <a:r>
              <a:rPr lang="en-US" smtClean="0"/>
              <a:t> </a:t>
            </a:r>
            <a:br>
              <a:rPr lang="en-US" smtClean="0"/>
            </a:br>
            <a:r>
              <a:rPr lang="en-US" smtClean="0"/>
              <a:t>free information about financial aid?</a:t>
            </a:r>
          </a:p>
        </p:txBody>
      </p:sp>
      <p:sp>
        <p:nvSpPr>
          <p:cNvPr id="2150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95017E84-D2C0-4583-862C-D5E620A6C96B}" type="slidenum">
              <a:rPr lang="fr-FR"/>
              <a:pPr>
                <a:defRPr/>
              </a:pPr>
              <a:t>20</a:t>
            </a:fld>
            <a:endParaRPr lang="fr-FR" dirty="0"/>
          </a:p>
        </p:txBody>
      </p:sp>
      <p:sp>
        <p:nvSpPr>
          <p:cNvPr id="21509" name="Rectangle 3"/>
          <p:cNvSpPr>
            <a:spLocks noChangeArrowheads="1"/>
          </p:cNvSpPr>
          <p:nvPr/>
        </p:nvSpPr>
        <p:spPr bwMode="auto">
          <a:xfrm>
            <a:off x="609600" y="1828800"/>
            <a:ext cx="8028517" cy="4558904"/>
          </a:xfrm>
          <a:prstGeom prst="rect">
            <a:avLst/>
          </a:prstGeom>
          <a:noFill/>
          <a:ln w="9525">
            <a:noFill/>
            <a:miter lim="800000"/>
            <a:headEnd/>
            <a:tailEnd/>
          </a:ln>
        </p:spPr>
        <p:txBody>
          <a:bodyPr/>
          <a:lstStyle/>
          <a:p>
            <a:pPr marL="388938" indent="-388938" defTabSz="1039813">
              <a:spcBef>
                <a:spcPct val="20000"/>
              </a:spcBef>
              <a:buFont typeface="Arial" pitchFamily="34" charset="0"/>
              <a:buChar char="•"/>
            </a:pPr>
            <a:r>
              <a:rPr lang="en-US" sz="2700">
                <a:latin typeface="Calibri" pitchFamily="34" charset="0"/>
              </a:rPr>
              <a:t>Contact College Foundation of North Carolina at </a:t>
            </a:r>
            <a:r>
              <a:rPr lang="en-US" sz="2700" u="sng">
                <a:solidFill>
                  <a:schemeClr val="tx2"/>
                </a:solidFill>
                <a:latin typeface="Calibri" pitchFamily="34" charset="0"/>
              </a:rPr>
              <a:t>CFNC.org</a:t>
            </a:r>
            <a:r>
              <a:rPr lang="en-US" sz="2700">
                <a:latin typeface="Calibri" pitchFamily="34" charset="0"/>
              </a:rPr>
              <a:t> or toll free at </a:t>
            </a:r>
            <a:r>
              <a:rPr lang="en-US" sz="2700" b="1">
                <a:latin typeface="Calibri" pitchFamily="34" charset="0"/>
              </a:rPr>
              <a:t>866-866-CFNC</a:t>
            </a:r>
          </a:p>
          <a:p>
            <a:pPr marL="846138" lvl="1" indent="-327025" defTabSz="1039813">
              <a:spcBef>
                <a:spcPct val="20000"/>
              </a:spcBef>
              <a:buFont typeface="Arial" pitchFamily="34" charset="0"/>
              <a:buChar char="–"/>
            </a:pPr>
            <a:r>
              <a:rPr lang="en-US" sz="2300">
                <a:latin typeface="Calibri" pitchFamily="34" charset="0"/>
              </a:rPr>
              <a:t>Service of the State of North Carolina</a:t>
            </a:r>
          </a:p>
          <a:p>
            <a:pPr marL="846138" lvl="1" indent="-327025" defTabSz="1039813">
              <a:spcBef>
                <a:spcPct val="20000"/>
              </a:spcBef>
              <a:buFont typeface="Arial" pitchFamily="34" charset="0"/>
              <a:buNone/>
            </a:pPr>
            <a:endParaRPr lang="en-US" sz="1400">
              <a:latin typeface="Calibri" pitchFamily="34" charset="0"/>
            </a:endParaRPr>
          </a:p>
          <a:p>
            <a:pPr marL="388938" indent="-388938" defTabSz="1039813">
              <a:spcBef>
                <a:spcPct val="20000"/>
              </a:spcBef>
              <a:buFont typeface="Arial" pitchFamily="34" charset="0"/>
              <a:buChar char="•"/>
            </a:pPr>
            <a:r>
              <a:rPr lang="en-US" sz="2700">
                <a:latin typeface="Calibri" pitchFamily="34" charset="0"/>
              </a:rPr>
              <a:t>Talk to the financial aid administrator at the college of choice</a:t>
            </a:r>
          </a:p>
          <a:p>
            <a:pPr marL="388938" indent="-388938" defTabSz="1039813">
              <a:spcBef>
                <a:spcPct val="20000"/>
              </a:spcBef>
              <a:buFont typeface="Arial" pitchFamily="34" charset="0"/>
              <a:buNone/>
            </a:pPr>
            <a:endParaRPr lang="en-US" sz="1400">
              <a:latin typeface="Calibri" pitchFamily="34" charset="0"/>
            </a:endParaRPr>
          </a:p>
          <a:p>
            <a:pPr marL="388938" indent="-388938" defTabSz="1039813">
              <a:spcBef>
                <a:spcPct val="20000"/>
              </a:spcBef>
              <a:buFont typeface="Arial" pitchFamily="34" charset="0"/>
              <a:buChar char="•"/>
            </a:pPr>
            <a:r>
              <a:rPr lang="en-US" sz="2700">
                <a:latin typeface="Calibri" pitchFamily="34" charset="0"/>
              </a:rPr>
              <a:t>Ask your high school counselor or visit the local library</a:t>
            </a:r>
          </a:p>
          <a:p>
            <a:pPr marL="388938" indent="-388938" defTabSz="1039813">
              <a:spcBef>
                <a:spcPct val="20000"/>
              </a:spcBef>
              <a:buFont typeface="Arial" pitchFamily="34" charset="0"/>
              <a:buNone/>
            </a:pPr>
            <a:endParaRPr lang="en-US" sz="1400">
              <a:latin typeface="Calibri" pitchFamily="34" charset="0"/>
            </a:endParaRPr>
          </a:p>
          <a:p>
            <a:pPr marL="388938" indent="-388938" defTabSz="1039813">
              <a:spcBef>
                <a:spcPct val="20000"/>
              </a:spcBef>
              <a:buFont typeface="Arial" pitchFamily="34" charset="0"/>
              <a:buChar char="•"/>
            </a:pPr>
            <a:r>
              <a:rPr lang="en-US" sz="2700">
                <a:latin typeface="Calibri" pitchFamily="34" charset="0"/>
              </a:rPr>
              <a:t>Apply for federal financial aid at </a:t>
            </a:r>
            <a:r>
              <a:rPr lang="en-US" sz="2700" u="sng">
                <a:solidFill>
                  <a:schemeClr val="tx2"/>
                </a:solidFill>
                <a:latin typeface="Calibri" pitchFamily="34" charset="0"/>
              </a:rPr>
              <a:t>FAFSA.gov  </a:t>
            </a:r>
          </a:p>
          <a:p>
            <a:pPr marL="1303338" lvl="2" indent="-388938" defTabSz="1039813">
              <a:spcBef>
                <a:spcPct val="20000"/>
              </a:spcBef>
            </a:pPr>
            <a:r>
              <a:rPr lang="en-US" sz="2700">
                <a:solidFill>
                  <a:srgbClr val="FF0000"/>
                </a:solidFill>
                <a:latin typeface="Calibri" pitchFamily="34" charset="0"/>
              </a:rPr>
              <a:t>(notice it is </a:t>
            </a:r>
            <a:r>
              <a:rPr lang="en-US" sz="2700" b="1" u="sng">
                <a:solidFill>
                  <a:srgbClr val="FF0000"/>
                </a:solidFill>
                <a:latin typeface="Calibri" pitchFamily="34" charset="0"/>
              </a:rPr>
              <a:t>not</a:t>
            </a:r>
            <a:r>
              <a:rPr lang="en-US" sz="2700">
                <a:solidFill>
                  <a:srgbClr val="FF0000"/>
                </a:solidFill>
                <a:latin typeface="Calibri" pitchFamily="34" charset="0"/>
              </a:rPr>
              <a:t>  FAFSA.com!)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Rectangle 2"/>
          <p:cNvSpPr>
            <a:spLocks noGrp="1"/>
          </p:cNvSpPr>
          <p:nvPr>
            <p:ph type="title"/>
          </p:nvPr>
        </p:nvSpPr>
        <p:spPr>
          <a:xfrm>
            <a:off x="0" y="0"/>
            <a:ext cx="9144000" cy="1600200"/>
          </a:xfrm>
        </p:spPr>
        <p:txBody>
          <a:bodyPr/>
          <a:lstStyle/>
          <a:p>
            <a:pPr defTabSz="1039813" eaLnBrk="1" hangingPunct="1">
              <a:lnSpc>
                <a:spcPct val="90000"/>
              </a:lnSpc>
            </a:pPr>
            <a:r>
              <a:rPr lang="en-US" smtClean="0"/>
              <a:t>Remember!	</a:t>
            </a:r>
          </a:p>
        </p:txBody>
      </p:sp>
      <p:sp>
        <p:nvSpPr>
          <p:cNvPr id="22530"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2E67048A-1BBF-439C-BFEA-53DF440167E2}" type="slidenum">
              <a:rPr lang="fr-FR"/>
              <a:pPr>
                <a:defRPr/>
              </a:pPr>
              <a:t>21</a:t>
            </a:fld>
            <a:endParaRPr lang="fr-FR" dirty="0"/>
          </a:p>
        </p:txBody>
      </p:sp>
      <p:sp>
        <p:nvSpPr>
          <p:cNvPr id="22533" name="Rectangle 3"/>
          <p:cNvSpPr>
            <a:spLocks noChangeArrowheads="1"/>
          </p:cNvSpPr>
          <p:nvPr/>
        </p:nvSpPr>
        <p:spPr bwMode="auto">
          <a:xfrm>
            <a:off x="609600" y="1894285"/>
            <a:ext cx="8263467" cy="4963715"/>
          </a:xfrm>
          <a:prstGeom prst="rect">
            <a:avLst/>
          </a:prstGeom>
          <a:noFill/>
          <a:ln w="9525">
            <a:noFill/>
            <a:miter lim="800000"/>
            <a:headEnd/>
            <a:tailEnd/>
          </a:ln>
        </p:spPr>
        <p:txBody>
          <a:bodyPr/>
          <a:lstStyle/>
          <a:p>
            <a:pPr marL="388938" indent="-388938" defTabSz="1039813">
              <a:spcBef>
                <a:spcPct val="20000"/>
              </a:spcBef>
              <a:buFont typeface="Arial" pitchFamily="34" charset="0"/>
              <a:buNone/>
            </a:pPr>
            <a:r>
              <a:rPr lang="en-US" sz="3000">
                <a:latin typeface="Calibri" pitchFamily="34" charset="0"/>
              </a:rPr>
              <a:t>You should </a:t>
            </a:r>
            <a:r>
              <a:rPr lang="en-US" sz="3000" u="sng">
                <a:latin typeface="Calibri" pitchFamily="34" charset="0"/>
              </a:rPr>
              <a:t>never</a:t>
            </a:r>
            <a:r>
              <a:rPr lang="en-US" sz="3000">
                <a:latin typeface="Calibri" pitchFamily="34" charset="0"/>
              </a:rPr>
              <a:t> have to pay:</a:t>
            </a:r>
          </a:p>
          <a:p>
            <a:pPr marL="388938" indent="-388938" defTabSz="1039813">
              <a:spcBef>
                <a:spcPct val="20000"/>
              </a:spcBef>
              <a:buFont typeface="Arial" pitchFamily="34" charset="0"/>
              <a:buNone/>
            </a:pPr>
            <a:endParaRPr lang="en-US" sz="1400">
              <a:latin typeface="Calibri" pitchFamily="34" charset="0"/>
            </a:endParaRPr>
          </a:p>
          <a:p>
            <a:pPr marL="388938" indent="-388938" defTabSz="1039813">
              <a:spcBef>
                <a:spcPct val="20000"/>
              </a:spcBef>
              <a:buFont typeface="Arial" pitchFamily="34" charset="0"/>
              <a:buChar char="•"/>
            </a:pPr>
            <a:r>
              <a:rPr lang="en-US" sz="3000">
                <a:latin typeface="Calibri" pitchFamily="34" charset="0"/>
              </a:rPr>
              <a:t>For information about college financial aid</a:t>
            </a:r>
          </a:p>
          <a:p>
            <a:pPr marL="388938" indent="-388938" defTabSz="1039813">
              <a:spcBef>
                <a:spcPct val="20000"/>
              </a:spcBef>
              <a:buFont typeface="Arial" pitchFamily="34" charset="0"/>
              <a:buNone/>
            </a:pPr>
            <a:endParaRPr lang="en-US" sz="1400">
              <a:latin typeface="Calibri" pitchFamily="34" charset="0"/>
            </a:endParaRPr>
          </a:p>
          <a:p>
            <a:pPr marL="388938" indent="-388938" defTabSz="1039813">
              <a:spcBef>
                <a:spcPct val="20000"/>
              </a:spcBef>
              <a:buFont typeface="Arial" pitchFamily="34" charset="0"/>
              <a:buChar char="•"/>
            </a:pPr>
            <a:r>
              <a:rPr lang="en-US" sz="3000">
                <a:latin typeface="Calibri" pitchFamily="34" charset="0"/>
              </a:rPr>
              <a:t>To apply for federal financial aid (FAFSA)</a:t>
            </a:r>
          </a:p>
          <a:p>
            <a:pPr marL="388938" indent="-388938" defTabSz="1039813">
              <a:spcBef>
                <a:spcPct val="20000"/>
              </a:spcBef>
              <a:buFont typeface="Arial" pitchFamily="34" charset="0"/>
              <a:buNone/>
            </a:pPr>
            <a:endParaRPr lang="en-US" sz="1400">
              <a:latin typeface="Calibri" pitchFamily="34" charset="0"/>
            </a:endParaRPr>
          </a:p>
          <a:p>
            <a:pPr marL="388938" indent="-388938" defTabSz="1039813">
              <a:spcBef>
                <a:spcPct val="20000"/>
              </a:spcBef>
              <a:buFont typeface="Arial" pitchFamily="34" charset="0"/>
              <a:buChar char="•"/>
            </a:pPr>
            <a:r>
              <a:rPr lang="en-US" sz="3000">
                <a:latin typeface="Calibri" pitchFamily="34" charset="0"/>
              </a:rPr>
              <a:t>To receive financial aid for college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p:cNvSpPr>
          <p:nvPr>
            <p:ph type="title"/>
          </p:nvPr>
        </p:nvSpPr>
        <p:spPr>
          <a:xfrm>
            <a:off x="0" y="0"/>
            <a:ext cx="9144000" cy="1600200"/>
          </a:xfrm>
        </p:spPr>
        <p:txBody>
          <a:bodyPr/>
          <a:lstStyle/>
          <a:p>
            <a:pPr defTabSz="1039813" eaLnBrk="1" hangingPunct="1"/>
            <a:r>
              <a:rPr lang="en-US" smtClean="0"/>
              <a:t>Applying for Financial Aid</a:t>
            </a:r>
          </a:p>
        </p:txBody>
      </p:sp>
      <p:sp>
        <p:nvSpPr>
          <p:cNvPr id="23557" name="Rectangle 3"/>
          <p:cNvSpPr>
            <a:spLocks noGrp="1"/>
          </p:cNvSpPr>
          <p:nvPr>
            <p:ph idx="1"/>
          </p:nvPr>
        </p:nvSpPr>
        <p:spPr>
          <a:xfrm>
            <a:off x="508000" y="1885950"/>
            <a:ext cx="8229600" cy="4525566"/>
          </a:xfrm>
        </p:spPr>
        <p:txBody>
          <a:bodyPr/>
          <a:lstStyle/>
          <a:p>
            <a:pPr marL="388938" indent="-388938" defTabSz="1039813" eaLnBrk="1" hangingPunct="1">
              <a:spcBef>
                <a:spcPct val="50000"/>
              </a:spcBef>
            </a:pPr>
            <a:r>
              <a:rPr lang="en-US" sz="2800" smtClean="0"/>
              <a:t>Meet </a:t>
            </a:r>
            <a:r>
              <a:rPr lang="en-US" sz="2800" u="sng" smtClean="0"/>
              <a:t>earliest</a:t>
            </a:r>
            <a:r>
              <a:rPr lang="en-US" sz="2800" smtClean="0"/>
              <a:t> deadline of colleges in which you are interested</a:t>
            </a:r>
          </a:p>
          <a:p>
            <a:pPr marL="388938" indent="-388938" defTabSz="1039813" eaLnBrk="1" hangingPunct="1">
              <a:spcBef>
                <a:spcPct val="50000"/>
              </a:spcBef>
            </a:pPr>
            <a:r>
              <a:rPr lang="en-US" sz="2800" smtClean="0"/>
              <a:t>Complete all questions accurately</a:t>
            </a:r>
          </a:p>
          <a:p>
            <a:pPr marL="388938" indent="-388938" defTabSz="1039813" eaLnBrk="1" hangingPunct="1">
              <a:spcBef>
                <a:spcPct val="50000"/>
              </a:spcBef>
            </a:pPr>
            <a:r>
              <a:rPr lang="en-US" sz="2800" smtClean="0"/>
              <a:t>Estimate if necessary to meet early deadlines</a:t>
            </a:r>
          </a:p>
          <a:p>
            <a:pPr marL="388938" indent="-388938" defTabSz="1039813" eaLnBrk="1" hangingPunct="1">
              <a:spcBef>
                <a:spcPct val="50000"/>
              </a:spcBef>
            </a:pPr>
            <a:r>
              <a:rPr lang="en-US" sz="2800" smtClean="0"/>
              <a:t>Don’t wait until you are admitted to file the FAFSA</a:t>
            </a:r>
          </a:p>
          <a:p>
            <a:pPr marL="388938" indent="-388938" defTabSz="1039813" eaLnBrk="1" hangingPunct="1">
              <a:spcBef>
                <a:spcPct val="50000"/>
              </a:spcBef>
            </a:pPr>
            <a:r>
              <a:rPr lang="en-US" sz="2800" b="1" smtClean="0">
                <a:solidFill>
                  <a:schemeClr val="accent2"/>
                </a:solidFill>
              </a:rPr>
              <a:t>Keep a photocopy of all documents for your records</a:t>
            </a:r>
          </a:p>
        </p:txBody>
      </p:sp>
      <p:sp>
        <p:nvSpPr>
          <p:cNvPr id="23554"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50A48A60-57F3-477B-A8C6-3FA83F2A379A}" type="slidenum">
              <a:rPr lang="fr-FR"/>
              <a:pPr>
                <a:defRPr/>
              </a:pPr>
              <a:t>22</a:t>
            </a:fld>
            <a:endParaRPr lang="fr-F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p:cNvSpPr>
          <p:nvPr>
            <p:ph type="title"/>
          </p:nvPr>
        </p:nvSpPr>
        <p:spPr>
          <a:xfrm>
            <a:off x="0" y="0"/>
            <a:ext cx="9144000" cy="1600200"/>
          </a:xfrm>
        </p:spPr>
        <p:txBody>
          <a:bodyPr/>
          <a:lstStyle/>
          <a:p>
            <a:pPr defTabSz="1039813" eaLnBrk="1" hangingPunct="1">
              <a:defRPr/>
            </a:pPr>
            <a:r>
              <a:rPr lang="en-US" dirty="0" smtClean="0">
                <a:solidFill>
                  <a:schemeClr val="tx2">
                    <a:lumMod val="75000"/>
                  </a:schemeClr>
                </a:solidFill>
              </a:rPr>
              <a:t>Applying for Financial Aid</a:t>
            </a:r>
          </a:p>
        </p:txBody>
      </p:sp>
      <p:sp>
        <p:nvSpPr>
          <p:cNvPr id="24581" name="Rectangle 3"/>
          <p:cNvSpPr>
            <a:spLocks noGrp="1"/>
          </p:cNvSpPr>
          <p:nvPr>
            <p:ph idx="1"/>
          </p:nvPr>
        </p:nvSpPr>
        <p:spPr>
          <a:xfrm>
            <a:off x="508000" y="1771650"/>
            <a:ext cx="8180917" cy="4610100"/>
          </a:xfrm>
        </p:spPr>
        <p:txBody>
          <a:bodyPr>
            <a:normAutofit lnSpcReduction="10000"/>
          </a:bodyPr>
          <a:lstStyle/>
          <a:p>
            <a:pPr marL="388938" indent="-388938" defTabSz="1039813" eaLnBrk="1" hangingPunct="1"/>
            <a:r>
              <a:rPr lang="en-US" sz="2900" smtClean="0"/>
              <a:t>Additional documentation may be required… for VERIFICATION of information</a:t>
            </a:r>
          </a:p>
          <a:p>
            <a:pPr marL="388938" indent="-388938" defTabSz="1039813" eaLnBrk="1" hangingPunct="1"/>
            <a:endParaRPr lang="en-US" sz="1100" smtClean="0"/>
          </a:p>
          <a:p>
            <a:pPr marL="787400" lvl="1" indent="-268288" defTabSz="1039813" eaLnBrk="1" hangingPunct="1">
              <a:spcBef>
                <a:spcPts val="600"/>
              </a:spcBef>
              <a:spcAft>
                <a:spcPts val="600"/>
              </a:spcAft>
            </a:pPr>
            <a:r>
              <a:rPr lang="en-US" sz="2400" smtClean="0"/>
              <a:t>Adjusted Gross Income (AGI)</a:t>
            </a:r>
          </a:p>
          <a:p>
            <a:pPr marL="787400" lvl="1" indent="-268288" defTabSz="1039813" eaLnBrk="1" hangingPunct="1">
              <a:spcBef>
                <a:spcPts val="600"/>
              </a:spcBef>
              <a:spcAft>
                <a:spcPts val="600"/>
              </a:spcAft>
            </a:pPr>
            <a:r>
              <a:rPr lang="en-US" sz="2400" smtClean="0"/>
              <a:t>U.S. income tax paid</a:t>
            </a:r>
          </a:p>
          <a:p>
            <a:pPr marL="787400" lvl="1" indent="-268288" defTabSz="1039813" eaLnBrk="1" hangingPunct="1">
              <a:spcBef>
                <a:spcPct val="0"/>
              </a:spcBef>
              <a:spcAft>
                <a:spcPts val="600"/>
              </a:spcAft>
            </a:pPr>
            <a:r>
              <a:rPr lang="en-US" sz="2400" smtClean="0"/>
              <a:t>Untaxed Income – only if reportable on the 2012-2013 FAFSA</a:t>
            </a:r>
          </a:p>
          <a:p>
            <a:pPr marL="1187450" lvl="2" indent="-268288" defTabSz="1039813" eaLnBrk="1" hangingPunct="1">
              <a:spcBef>
                <a:spcPts val="600"/>
              </a:spcBef>
            </a:pPr>
            <a:r>
              <a:rPr lang="en-US" smtClean="0"/>
              <a:t>Untaxed IRA distributions</a:t>
            </a:r>
          </a:p>
          <a:p>
            <a:pPr marL="1187450" lvl="2" indent="-268288" defTabSz="1039813" eaLnBrk="1" hangingPunct="1">
              <a:spcBef>
                <a:spcPts val="600"/>
              </a:spcBef>
            </a:pPr>
            <a:r>
              <a:rPr lang="en-US" smtClean="0"/>
              <a:t>Untaxed pensions</a:t>
            </a:r>
          </a:p>
          <a:p>
            <a:pPr marL="1187450" lvl="2" indent="-268288" defTabSz="1039813" eaLnBrk="1" hangingPunct="1">
              <a:spcBef>
                <a:spcPts val="600"/>
              </a:spcBef>
            </a:pPr>
            <a:r>
              <a:rPr lang="en-US" smtClean="0"/>
              <a:t>Education credits</a:t>
            </a:r>
          </a:p>
          <a:p>
            <a:pPr marL="1187450" lvl="2" indent="-268288" defTabSz="1039813" eaLnBrk="1" hangingPunct="1">
              <a:spcBef>
                <a:spcPts val="600"/>
              </a:spcBef>
            </a:pPr>
            <a:r>
              <a:rPr lang="en-US" smtClean="0"/>
              <a:t>IRA deductions</a:t>
            </a:r>
          </a:p>
          <a:p>
            <a:pPr marL="1187450" lvl="2" indent="-268288" defTabSz="1039813" eaLnBrk="1" hangingPunct="1">
              <a:spcBef>
                <a:spcPts val="600"/>
              </a:spcBef>
            </a:pPr>
            <a:r>
              <a:rPr lang="en-US" smtClean="0"/>
              <a:t>Tax exempt interest</a:t>
            </a:r>
          </a:p>
          <a:p>
            <a:pPr marL="787400" lvl="1" indent="-268288" defTabSz="1039813" eaLnBrk="1" hangingPunct="1">
              <a:spcBef>
                <a:spcPct val="45000"/>
              </a:spcBef>
            </a:pPr>
            <a:endParaRPr lang="en-US" smtClean="0"/>
          </a:p>
        </p:txBody>
      </p:sp>
      <p:sp>
        <p:nvSpPr>
          <p:cNvPr id="2457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28164DBD-8A68-4666-9119-38B16DBEB456}" type="slidenum">
              <a:rPr lang="fr-FR"/>
              <a:pPr>
                <a:defRPr/>
              </a:pPr>
              <a:t>23</a:t>
            </a:fld>
            <a:endParaRPr lang="fr-FR"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152400" y="1143001"/>
            <a:ext cx="8991600" cy="5416868"/>
          </a:xfrm>
          <a:prstGeom prst="rect">
            <a:avLst/>
          </a:prstGeom>
          <a:noFill/>
          <a:ln w="9525">
            <a:noFill/>
            <a:miter lim="800000"/>
            <a:headEnd/>
            <a:tailEnd/>
          </a:ln>
        </p:spPr>
        <p:txBody>
          <a:bodyPr wrap="square">
            <a:spAutoFit/>
          </a:bodyPr>
          <a:lstStyle/>
          <a:p>
            <a:pPr marL="1588" indent="-1588">
              <a:buFont typeface="Arial" pitchFamily="34" charset="0"/>
              <a:buChar char="•"/>
              <a:defRPr/>
            </a:pPr>
            <a:r>
              <a:rPr lang="en-US" sz="2600" dirty="0" smtClean="0">
                <a:latin typeface="Univers 55" pitchFamily="34" charset="0"/>
              </a:rPr>
              <a:t>   </a:t>
            </a:r>
            <a:r>
              <a:rPr lang="en-US" sz="2600" dirty="0" smtClean="0">
                <a:latin typeface="+mn-lt"/>
              </a:rPr>
              <a:t>Available </a:t>
            </a:r>
            <a:r>
              <a:rPr lang="en-US" sz="2600" u="sng" dirty="0" smtClean="0">
                <a:latin typeface="+mn-lt"/>
              </a:rPr>
              <a:t>February 1, 2012</a:t>
            </a:r>
            <a:endParaRPr lang="en-US" sz="2600" dirty="0" smtClean="0">
              <a:latin typeface="+mn-lt"/>
            </a:endParaRPr>
          </a:p>
          <a:p>
            <a:pPr marL="914400" lvl="1" indent="-457200">
              <a:buFont typeface="Wingdings" pitchFamily="2" charset="2"/>
              <a:buChar char="ü"/>
              <a:defRPr/>
            </a:pPr>
            <a:r>
              <a:rPr lang="en-US" sz="2400" dirty="0" smtClean="0">
                <a:latin typeface="+mn-lt"/>
              </a:rPr>
              <a:t>Within </a:t>
            </a:r>
            <a:r>
              <a:rPr lang="en-US" sz="2400" dirty="0">
                <a:latin typeface="+mn-lt"/>
              </a:rPr>
              <a:t>several days for electronic tax </a:t>
            </a:r>
          </a:p>
          <a:p>
            <a:pPr marL="914400" lvl="1" indent="-457200">
              <a:buFont typeface="Wingdings" pitchFamily="2" charset="2"/>
              <a:buChar char="ü"/>
              <a:defRPr/>
            </a:pPr>
            <a:r>
              <a:rPr lang="en-US" sz="2400" dirty="0">
                <a:latin typeface="+mn-lt"/>
              </a:rPr>
              <a:t>Within several weeks for paper tax filers</a:t>
            </a:r>
          </a:p>
          <a:p>
            <a:pPr marL="115888" indent="-115888">
              <a:buFont typeface="Arial" pitchFamily="34" charset="0"/>
              <a:buChar char="•"/>
              <a:defRPr/>
            </a:pPr>
            <a:endParaRPr lang="en-US" sz="1600" dirty="0">
              <a:latin typeface="+mn-lt"/>
            </a:endParaRPr>
          </a:p>
          <a:p>
            <a:pPr marL="115888" indent="-115888">
              <a:buFont typeface="Arial" pitchFamily="34" charset="0"/>
              <a:buChar char="•"/>
              <a:defRPr/>
            </a:pPr>
            <a:r>
              <a:rPr lang="en-US" sz="2600" dirty="0">
                <a:latin typeface="+mn-lt"/>
              </a:rPr>
              <a:t>    May use for initial applications &amp; 	corrections	</a:t>
            </a:r>
          </a:p>
          <a:p>
            <a:pPr marL="115888" indent="-115888">
              <a:buFont typeface="Arial" pitchFamily="34" charset="0"/>
              <a:buChar char="•"/>
              <a:defRPr/>
            </a:pPr>
            <a:endParaRPr lang="en-US" sz="1600" dirty="0">
              <a:latin typeface="+mn-lt"/>
            </a:endParaRPr>
          </a:p>
          <a:p>
            <a:pPr marL="115888" indent="-115888">
              <a:buFont typeface="Arial" pitchFamily="34" charset="0"/>
              <a:buChar char="•"/>
              <a:defRPr/>
            </a:pPr>
            <a:r>
              <a:rPr lang="en-US" sz="2600" dirty="0">
                <a:latin typeface="+mn-lt"/>
              </a:rPr>
              <a:t>    Applies to </a:t>
            </a:r>
          </a:p>
          <a:p>
            <a:pPr marL="573088" lvl="1" indent="-115888">
              <a:buFont typeface="Wingdings" pitchFamily="2" charset="2"/>
              <a:buChar char="ü"/>
              <a:defRPr/>
            </a:pPr>
            <a:r>
              <a:rPr lang="en-US" sz="2600" dirty="0">
                <a:latin typeface="+mn-lt"/>
              </a:rPr>
              <a:t>   </a:t>
            </a:r>
            <a:r>
              <a:rPr lang="en-US" sz="2400" dirty="0">
                <a:latin typeface="+mn-lt"/>
              </a:rPr>
              <a:t>Those who have filed tax returns</a:t>
            </a:r>
          </a:p>
          <a:p>
            <a:pPr marL="573088" lvl="1" indent="-115888">
              <a:buFont typeface="Wingdings" pitchFamily="2" charset="2"/>
              <a:buChar char="ü"/>
              <a:defRPr/>
            </a:pPr>
            <a:r>
              <a:rPr lang="en-US" sz="2400" dirty="0">
                <a:latin typeface="+mn-lt"/>
              </a:rPr>
              <a:t>   Those making corrections online after filing 	tax returns</a:t>
            </a:r>
          </a:p>
          <a:p>
            <a:pPr marL="573088" lvl="1" indent="-115888">
              <a:buFont typeface="Arial" pitchFamily="34" charset="0"/>
              <a:buChar char="•"/>
              <a:defRPr/>
            </a:pPr>
            <a:endParaRPr lang="en-US" sz="1600" dirty="0">
              <a:latin typeface="+mn-lt"/>
            </a:endParaRPr>
          </a:p>
          <a:p>
            <a:pPr marL="115888" indent="-115888">
              <a:buFont typeface="Arial" pitchFamily="34" charset="0"/>
              <a:buChar char="•"/>
              <a:defRPr/>
            </a:pPr>
            <a:r>
              <a:rPr lang="en-US" sz="2600" dirty="0">
                <a:latin typeface="+mn-lt"/>
              </a:rPr>
              <a:t>    Does Not apply to</a:t>
            </a:r>
          </a:p>
          <a:p>
            <a:pPr marL="573088" lvl="1" indent="-115888">
              <a:buFont typeface="Wingdings" pitchFamily="2" charset="2"/>
              <a:buChar char="ü"/>
              <a:defRPr/>
            </a:pPr>
            <a:r>
              <a:rPr lang="en-US" sz="2400" dirty="0">
                <a:latin typeface="+mn-lt"/>
              </a:rPr>
              <a:t>    Married but are filing </a:t>
            </a:r>
            <a:r>
              <a:rPr lang="en-US" sz="2400" dirty="0">
                <a:latin typeface="+mn-lt"/>
              </a:rPr>
              <a:t>separately</a:t>
            </a:r>
          </a:p>
          <a:p>
            <a:pPr marL="573088" lvl="1" indent="-115888">
              <a:buFont typeface="Wingdings" pitchFamily="2" charset="2"/>
              <a:buChar char="ü"/>
              <a:defRPr/>
            </a:pPr>
            <a:r>
              <a:rPr lang="en-US" sz="2400" dirty="0">
                <a:latin typeface="+mn-lt"/>
              </a:rPr>
              <a:t>    Filing status is Head of Household</a:t>
            </a:r>
            <a:endParaRPr lang="en-US" sz="2400" dirty="0">
              <a:latin typeface="+mn-lt"/>
            </a:endParaRPr>
          </a:p>
          <a:p>
            <a:pPr marL="573088" lvl="1" indent="-115888">
              <a:buFont typeface="Wingdings" pitchFamily="2" charset="2"/>
              <a:buChar char="ü"/>
              <a:defRPr/>
            </a:pPr>
            <a:r>
              <a:rPr lang="en-US" sz="2400" dirty="0">
                <a:latin typeface="+mn-lt"/>
              </a:rPr>
              <a:t>    Marital status changed after 12/31/11</a:t>
            </a:r>
          </a:p>
          <a:p>
            <a:pPr marL="573088" lvl="1" indent="-115888">
              <a:buFont typeface="Wingdings" pitchFamily="2" charset="2"/>
              <a:buChar char="ü"/>
              <a:defRPr/>
            </a:pPr>
            <a:r>
              <a:rPr lang="en-US" sz="2400" dirty="0">
                <a:latin typeface="+mn-lt"/>
              </a:rPr>
              <a:t>    Those filing amended or foreign tax </a:t>
            </a:r>
            <a:r>
              <a:rPr lang="en-US" sz="2400" dirty="0" smtClean="0">
                <a:latin typeface="+mn-lt"/>
              </a:rPr>
              <a:t>returns</a:t>
            </a:r>
            <a:endParaRPr lang="en-US" dirty="0"/>
          </a:p>
        </p:txBody>
      </p:sp>
      <p:sp>
        <p:nvSpPr>
          <p:cNvPr id="4" name="Rectangle 3"/>
          <p:cNvSpPr/>
          <p:nvPr/>
        </p:nvSpPr>
        <p:spPr>
          <a:xfrm>
            <a:off x="0" y="0"/>
            <a:ext cx="9144000" cy="15430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b="1" dirty="0"/>
              <a:t> </a:t>
            </a:r>
            <a:r>
              <a:rPr lang="en-US" sz="4400" dirty="0">
                <a:solidFill>
                  <a:schemeClr val="tx2"/>
                </a:solidFill>
                <a:latin typeface="+mj-lt"/>
              </a:rPr>
              <a:t>IRS Data Retrieval Tool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2"/>
          <p:cNvSpPr txBox="1">
            <a:spLocks noChangeArrowheads="1"/>
          </p:cNvSpPr>
          <p:nvPr/>
        </p:nvSpPr>
        <p:spPr bwMode="auto">
          <a:xfrm>
            <a:off x="508000" y="1219200"/>
            <a:ext cx="8128000" cy="5324535"/>
          </a:xfrm>
          <a:prstGeom prst="rect">
            <a:avLst/>
          </a:prstGeom>
          <a:noFill/>
          <a:ln w="9525">
            <a:noFill/>
            <a:miter lim="800000"/>
            <a:headEnd/>
            <a:tailEnd/>
          </a:ln>
        </p:spPr>
        <p:txBody>
          <a:bodyPr wrap="square">
            <a:spAutoFit/>
          </a:bodyPr>
          <a:lstStyle/>
          <a:p>
            <a:pPr marL="115888" indent="-115888">
              <a:defRPr/>
            </a:pPr>
            <a:r>
              <a:rPr lang="en-US" b="1" dirty="0">
                <a:latin typeface="Arial" charset="0"/>
              </a:rPr>
              <a:t> </a:t>
            </a:r>
            <a:r>
              <a:rPr lang="en-US" dirty="0">
                <a:latin typeface="Univers 55"/>
              </a:rPr>
              <a:t>   </a:t>
            </a:r>
          </a:p>
          <a:p>
            <a:pPr marL="514350" indent="-514350">
              <a:buFont typeface="Arial" pitchFamily="34" charset="0"/>
              <a:buChar char="•"/>
              <a:defRPr/>
            </a:pPr>
            <a:r>
              <a:rPr lang="en-US" sz="2600" dirty="0">
                <a:latin typeface="+mn-lt"/>
              </a:rPr>
              <a:t>To use the Tool, must have: </a:t>
            </a:r>
          </a:p>
          <a:p>
            <a:pPr marL="914400" lvl="1" indent="-228600">
              <a:spcBef>
                <a:spcPts val="0"/>
              </a:spcBef>
              <a:buFont typeface="Arial" pitchFamily="34" charset="0"/>
              <a:buChar char="•"/>
              <a:defRPr/>
            </a:pPr>
            <a:r>
              <a:rPr lang="en-US" sz="2400" dirty="0">
                <a:latin typeface="+mn-lt"/>
              </a:rPr>
              <a:t>A valid Social Security Number  </a:t>
            </a:r>
            <a:r>
              <a:rPr lang="en-US" sz="2400" b="1" dirty="0">
                <a:latin typeface="+mn-lt"/>
              </a:rPr>
              <a:t>and</a:t>
            </a:r>
          </a:p>
          <a:p>
            <a:pPr marL="914400" lvl="1" indent="-228600">
              <a:spcBef>
                <a:spcPts val="0"/>
              </a:spcBef>
              <a:buFont typeface="Arial" pitchFamily="34" charset="0"/>
              <a:buChar char="•"/>
              <a:defRPr/>
            </a:pPr>
            <a:r>
              <a:rPr lang="en-US" sz="2400" dirty="0">
                <a:latin typeface="+mn-lt"/>
              </a:rPr>
              <a:t>Filed a 2011 federal tax return </a:t>
            </a:r>
            <a:r>
              <a:rPr lang="en-US" sz="2400" b="1" dirty="0">
                <a:latin typeface="+mn-lt"/>
              </a:rPr>
              <a:t>and</a:t>
            </a:r>
          </a:p>
          <a:p>
            <a:pPr marL="914400" lvl="1" indent="-228600">
              <a:spcBef>
                <a:spcPts val="0"/>
              </a:spcBef>
              <a:buFont typeface="Arial" pitchFamily="34" charset="0"/>
              <a:buChar char="•"/>
              <a:defRPr/>
            </a:pPr>
            <a:r>
              <a:rPr lang="en-US" sz="2400" dirty="0">
                <a:latin typeface="+mn-lt"/>
              </a:rPr>
              <a:t>Same marital status as </a:t>
            </a:r>
            <a:r>
              <a:rPr lang="en-US" sz="2400" dirty="0" smtClean="0">
                <a:latin typeface="+mn-lt"/>
              </a:rPr>
              <a:t>12/31/2011</a:t>
            </a:r>
            <a:endParaRPr lang="en-US" sz="2000" dirty="0">
              <a:latin typeface="+mn-lt"/>
            </a:endParaRPr>
          </a:p>
          <a:p>
            <a:pPr marL="115888" indent="-115888">
              <a:buFont typeface="Arial" pitchFamily="34" charset="0"/>
              <a:buChar char="•"/>
              <a:defRPr/>
            </a:pPr>
            <a:r>
              <a:rPr lang="en-US" sz="2400" dirty="0">
                <a:latin typeface="+mn-lt"/>
              </a:rPr>
              <a:t>       Filtering question helps applicant know   </a:t>
            </a:r>
          </a:p>
          <a:p>
            <a:pPr marL="115888" indent="-115888">
              <a:defRPr/>
            </a:pPr>
            <a:r>
              <a:rPr lang="en-US" sz="2400" dirty="0">
                <a:latin typeface="+mn-lt"/>
              </a:rPr>
              <a:t>         whether to use </a:t>
            </a:r>
            <a:r>
              <a:rPr lang="en-US" sz="2400" dirty="0" smtClean="0">
                <a:latin typeface="+mn-lt"/>
              </a:rPr>
              <a:t>Tool</a:t>
            </a:r>
            <a:endParaRPr lang="en-US" sz="2000" dirty="0">
              <a:latin typeface="+mn-lt"/>
            </a:endParaRPr>
          </a:p>
          <a:p>
            <a:pPr marL="514350" indent="-514350">
              <a:buFont typeface="Arial" pitchFamily="34" charset="0"/>
              <a:buChar char="•"/>
              <a:defRPr/>
            </a:pPr>
            <a:r>
              <a:rPr lang="en-US" sz="2600" dirty="0">
                <a:latin typeface="+mn-lt"/>
              </a:rPr>
              <a:t>IRS Data Retrieval Process meets verification requirements</a:t>
            </a:r>
          </a:p>
          <a:p>
            <a:pPr marL="914400" lvl="1" indent="-228600">
              <a:buFont typeface="Arial" pitchFamily="34" charset="0"/>
              <a:buChar char="•"/>
              <a:defRPr/>
            </a:pPr>
            <a:r>
              <a:rPr lang="en-US" sz="2400" dirty="0">
                <a:latin typeface="+mn-lt"/>
              </a:rPr>
              <a:t>Secure and </a:t>
            </a:r>
            <a:r>
              <a:rPr lang="en-US" sz="2400" u="sng" dirty="0">
                <a:latin typeface="+mn-lt"/>
              </a:rPr>
              <a:t>FAST</a:t>
            </a:r>
            <a:r>
              <a:rPr lang="en-US" sz="2400" dirty="0">
                <a:latin typeface="+mn-lt"/>
              </a:rPr>
              <a:t> option</a:t>
            </a:r>
          </a:p>
          <a:p>
            <a:pPr marL="514350" indent="-514350">
              <a:buFont typeface="Arial" pitchFamily="34" charset="0"/>
              <a:buChar char="•"/>
              <a:defRPr/>
            </a:pPr>
            <a:r>
              <a:rPr lang="en-US" sz="2600" dirty="0" smtClean="0">
                <a:latin typeface="+mn-lt"/>
              </a:rPr>
              <a:t>Students </a:t>
            </a:r>
            <a:r>
              <a:rPr lang="en-US" sz="2600" dirty="0">
                <a:latin typeface="+mn-lt"/>
              </a:rPr>
              <a:t>(and parents) not using the “Tool” </a:t>
            </a:r>
            <a:r>
              <a:rPr lang="en-US" sz="2600" u="sng" dirty="0">
                <a:latin typeface="+mn-lt"/>
              </a:rPr>
              <a:t>and  </a:t>
            </a:r>
            <a:r>
              <a:rPr lang="en-US" sz="2600" dirty="0">
                <a:latin typeface="+mn-lt"/>
              </a:rPr>
              <a:t>selected for verification:</a:t>
            </a:r>
          </a:p>
          <a:p>
            <a:pPr marL="914400" lvl="1" indent="-285750">
              <a:buFont typeface="Arial" pitchFamily="34" charset="0"/>
              <a:buChar char="•"/>
              <a:defRPr/>
            </a:pPr>
            <a:r>
              <a:rPr lang="en-US" sz="2400" dirty="0">
                <a:latin typeface="+mn-lt"/>
              </a:rPr>
              <a:t>In most cases, must submit an IRS Tax Return </a:t>
            </a:r>
            <a:r>
              <a:rPr lang="en-US" sz="2400" u="sng" dirty="0">
                <a:latin typeface="+mn-lt"/>
              </a:rPr>
              <a:t>Transcript</a:t>
            </a:r>
            <a:r>
              <a:rPr lang="en-US" sz="2400" dirty="0">
                <a:latin typeface="+mn-lt"/>
              </a:rPr>
              <a:t>  rather than a Tax </a:t>
            </a:r>
            <a:r>
              <a:rPr lang="en-US" sz="2400" dirty="0" smtClean="0">
                <a:latin typeface="+mn-lt"/>
              </a:rPr>
              <a:t>Return</a:t>
            </a:r>
            <a:endParaRPr lang="en-US" dirty="0">
              <a:latin typeface="Arial" charset="0"/>
            </a:endParaRPr>
          </a:p>
        </p:txBody>
      </p:sp>
      <p:sp>
        <p:nvSpPr>
          <p:cNvPr id="4" name="Rectangle 3"/>
          <p:cNvSpPr/>
          <p:nvPr/>
        </p:nvSpPr>
        <p:spPr>
          <a:xfrm>
            <a:off x="0" y="0"/>
            <a:ext cx="9144000" cy="15430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b="1" dirty="0"/>
              <a:t> </a:t>
            </a:r>
            <a:r>
              <a:rPr lang="en-US" sz="4400" dirty="0">
                <a:solidFill>
                  <a:schemeClr val="tx2"/>
                </a:solidFill>
                <a:latin typeface="+mj-lt"/>
              </a:rPr>
              <a:t>IRS Data Retrieval Tool</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p:cNvSpPr>
          <p:nvPr>
            <p:ph type="title"/>
          </p:nvPr>
        </p:nvSpPr>
        <p:spPr>
          <a:xfrm>
            <a:off x="0" y="0"/>
            <a:ext cx="9144000" cy="1600200"/>
          </a:xfrm>
        </p:spPr>
        <p:txBody>
          <a:bodyPr/>
          <a:lstStyle/>
          <a:p>
            <a:pPr defTabSz="1039813" eaLnBrk="1" hangingPunct="1"/>
            <a:r>
              <a:rPr lang="en-US" sz="4300" smtClean="0"/>
              <a:t>Determination of Expected Family Contribution</a:t>
            </a:r>
            <a:r>
              <a:rPr lang="en-US" sz="4300" smtClean="0">
                <a:solidFill>
                  <a:srgbClr val="009900"/>
                </a:solidFill>
              </a:rPr>
              <a:t> </a:t>
            </a:r>
            <a:endParaRPr lang="en-US" sz="4300" smtClean="0"/>
          </a:p>
        </p:txBody>
      </p:sp>
      <p:sp>
        <p:nvSpPr>
          <p:cNvPr id="27650"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6DFA1771-5DA2-4FEB-8B9E-8FC23F679F31}" type="slidenum">
              <a:rPr lang="fr-FR"/>
              <a:pPr>
                <a:defRPr/>
              </a:pPr>
              <a:t>26</a:t>
            </a:fld>
            <a:endParaRPr lang="fr-FR" dirty="0"/>
          </a:p>
        </p:txBody>
      </p:sp>
      <p:pic>
        <p:nvPicPr>
          <p:cNvPr id="10" name="Picture 9" descr="big_dollar.jpg"/>
          <p:cNvPicPr>
            <a:picLocks noChangeAspect="1"/>
          </p:cNvPicPr>
          <p:nvPr/>
        </p:nvPicPr>
        <p:blipFill>
          <a:blip r:embed="rId3" cstate="print"/>
          <a:stretch>
            <a:fillRect/>
          </a:stretch>
        </p:blipFill>
        <p:spPr>
          <a:xfrm rot="21359520">
            <a:off x="5764080" y="5028989"/>
            <a:ext cx="2974665" cy="12573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Rectangle 3"/>
          <p:cNvSpPr txBox="1">
            <a:spLocks noChangeArrowheads="1"/>
          </p:cNvSpPr>
          <p:nvPr/>
        </p:nvSpPr>
        <p:spPr bwMode="auto">
          <a:xfrm>
            <a:off x="0" y="1657350"/>
            <a:ext cx="9144000" cy="3657600"/>
          </a:xfrm>
          <a:prstGeom prst="rect">
            <a:avLst/>
          </a:prstGeom>
          <a:noFill/>
          <a:ln w="9525">
            <a:noFill/>
            <a:miter lim="800000"/>
            <a:headEnd/>
            <a:tailEnd/>
          </a:ln>
        </p:spPr>
        <p:txBody>
          <a:bodyPr>
            <a:normAutofit lnSpcReduction="10000"/>
          </a:bodyPr>
          <a:lstStyle/>
          <a:p>
            <a:pPr marL="342900" indent="-342900" algn="ctr" eaLnBrk="0" hangingPunct="0">
              <a:spcBef>
                <a:spcPct val="20000"/>
              </a:spcBef>
              <a:tabLst>
                <a:tab pos="1778000" algn="l"/>
              </a:tabLst>
              <a:defRPr/>
            </a:pPr>
            <a:endParaRPr lang="en-US" sz="3200" dirty="0">
              <a:latin typeface="+mn-lt"/>
            </a:endParaRPr>
          </a:p>
          <a:p>
            <a:pPr marL="342900" indent="-342900" algn="ctr" eaLnBrk="0" hangingPunct="0">
              <a:spcBef>
                <a:spcPct val="20000"/>
              </a:spcBef>
              <a:tabLst>
                <a:tab pos="1778000" algn="l"/>
              </a:tabLst>
              <a:defRPr/>
            </a:pPr>
            <a:r>
              <a:rPr lang="en-US" sz="3200" dirty="0">
                <a:latin typeface="+mn-lt"/>
              </a:rPr>
              <a:t>Parents’ Contribution</a:t>
            </a:r>
          </a:p>
          <a:p>
            <a:pPr marL="342900" indent="-342900" algn="ctr" eaLnBrk="0" hangingPunct="0">
              <a:spcBef>
                <a:spcPct val="20000"/>
              </a:spcBef>
              <a:defRPr/>
            </a:pPr>
            <a:endParaRPr lang="en-US" sz="2000" dirty="0">
              <a:latin typeface="+mn-lt"/>
            </a:endParaRPr>
          </a:p>
          <a:p>
            <a:pPr marL="342900" indent="-342900" algn="ctr" eaLnBrk="0" hangingPunct="0">
              <a:spcBef>
                <a:spcPct val="20000"/>
              </a:spcBef>
              <a:tabLst>
                <a:tab pos="1600200" algn="l"/>
              </a:tabLst>
              <a:defRPr/>
            </a:pPr>
            <a:r>
              <a:rPr lang="en-US" sz="3200" dirty="0">
                <a:latin typeface="+mn-lt"/>
              </a:rPr>
              <a:t>   Student’s Contribution</a:t>
            </a:r>
          </a:p>
          <a:p>
            <a:pPr marL="342900" indent="-342900" algn="ctr" eaLnBrk="0" hangingPunct="0">
              <a:spcBef>
                <a:spcPct val="20000"/>
              </a:spcBef>
              <a:defRPr/>
            </a:pPr>
            <a:r>
              <a:rPr lang="en-US" sz="3200" dirty="0">
                <a:latin typeface="+mn-lt"/>
              </a:rPr>
              <a:t>         </a:t>
            </a:r>
          </a:p>
          <a:p>
            <a:pPr marL="342900" indent="-342900" algn="ctr" eaLnBrk="0" hangingPunct="0">
              <a:spcBef>
                <a:spcPct val="20000"/>
              </a:spcBef>
              <a:defRPr/>
            </a:pPr>
            <a:endParaRPr lang="en-US" sz="2400" dirty="0">
              <a:latin typeface="+mn-lt"/>
            </a:endParaRPr>
          </a:p>
          <a:p>
            <a:pPr marL="342900" indent="-342900" algn="ctr" eaLnBrk="0" hangingPunct="0">
              <a:spcBef>
                <a:spcPct val="20000"/>
              </a:spcBef>
              <a:defRPr/>
            </a:pPr>
            <a:r>
              <a:rPr lang="en-US" sz="3200" dirty="0">
                <a:latin typeface="+mn-lt"/>
              </a:rPr>
              <a:t>  =  Expected Family Contribution (EFC)</a:t>
            </a:r>
          </a:p>
        </p:txBody>
      </p:sp>
      <p:sp>
        <p:nvSpPr>
          <p:cNvPr id="11" name="TextBox 10"/>
          <p:cNvSpPr txBox="1"/>
          <p:nvPr/>
        </p:nvSpPr>
        <p:spPr>
          <a:xfrm>
            <a:off x="406400" y="2857500"/>
            <a:ext cx="609600" cy="584775"/>
          </a:xfrm>
          <a:prstGeom prst="rect">
            <a:avLst/>
          </a:prstGeom>
          <a:noFill/>
        </p:spPr>
        <p:txBody>
          <a:bodyPr>
            <a:spAutoFit/>
          </a:bodyPr>
          <a:lstStyle/>
          <a:p>
            <a:pPr>
              <a:defRPr/>
            </a:pPr>
            <a:r>
              <a:rPr lang="en-US" sz="3200" dirty="0">
                <a:latin typeface="+mn-lt"/>
              </a:rPr>
              <a:t>+</a:t>
            </a:r>
          </a:p>
        </p:txBody>
      </p:sp>
      <p:cxnSp>
        <p:nvCxnSpPr>
          <p:cNvPr id="12" name="Straight Connector 11"/>
          <p:cNvCxnSpPr/>
          <p:nvPr/>
        </p:nvCxnSpPr>
        <p:spPr>
          <a:xfrm>
            <a:off x="609600" y="3657600"/>
            <a:ext cx="7620000" cy="119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94862 -0.775 C -0.94422 -0.76719 -0.9426 -0.76007 -0.93264 -0.75365 C -0.92848 -0.74549 -0.93357 -0.7533 -0.92385 -0.74514 C -0.91366 -0.73698 -0.90695 -0.72743 -0.89075 -0.72378 C -0.88287 -0.71892 -0.87431 -0.71649 -0.86644 -0.7125 C -0.86019 -0.70885 -0.85463 -0.70486 -0.84885 -0.70087 C -0.83635 -0.69288 -0.82871 -0.6934 -0.81505 -0.68941 C -0.77686 -0.67795 -0.73496 -0.67014 -0.69375 -0.66372 C -0.62107 -0.66424 -0.54792 -0.66198 -0.47593 -0.66649 C -0.43635 -0.6691 -0.39862 -0.67726 -0.35996 -0.68108 C -0.32477 -0.69097 -0.35556 -0.68351 -0.31135 -0.68941 C -0.30834 -0.68976 -0.28704 -0.69479 -0.28473 -0.69531 C -0.28241 -0.69566 -0.27825 -0.6967 -0.27825 -0.69653 C -0.275 -0.69809 -0.272 -0.69948 -0.26899 -0.70087 C -0.2669 -0.70191 -0.26436 -0.70503 -0.26227 -0.70382 C -0.25973 -0.70191 -0.27709 -0.69444 -0.27825 -0.69375 C -0.29005 -0.6875 -0.29723 -0.67674 -0.30903 -0.66962 C -0.31945 -0.65677 -0.32755 -0.64427 -0.34005 -0.63247 C -0.34769 -0.625 -0.3588 -0.61823 -0.3669 -0.61076 C -0.37963 -0.59826 -0.3963 -0.5842 -0.41551 -0.57517 C -0.42362 -0.56753 -0.43542 -0.56215 -0.44908 -0.55955 C -0.46945 -0.54635 -0.49653 -0.53976 -0.52269 -0.53247 C -0.53982 -0.52708 -0.5588 -0.52101 -0.57825 -0.51806 C -0.59167 -0.51198 -0.60926 -0.50903 -0.62477 -0.50538 C -0.67825 -0.49201 -0.72755 -0.49201 -0.78681 -0.4908 C -0.75718 -0.48177 -0.72385 -0.47708 -0.69375 -0.46944 C -0.6463 -0.45764 -0.6 -0.44653 -0.55116 -0.43802 C -0.53357 -0.4349 -0.51366 -0.43437 -0.49537 -0.43229 C -0.41667 -0.42344 -0.34862 -0.42066 -0.2669 -0.41944 C -0.20186 -0.42031 -0.13658 -0.42101 -0.0713 -0.42222 C -0.06482 -0.4224 -0.02732 -0.42465 -0.02014 -0.42517 C -0.00371 -0.42639 0.02893 -0.42917 0.02893 -0.42899 C 0.05069 -0.43351 0.07338 -0.43733 0.09537 -0.4408 C 0.1118 -0.4434 0.13032 -0.44444 0.14652 -0.44792 C 0.16736 -0.45243 0.18379 -0.4625 0.20439 -0.46649 C 0.21134 -0.47118 0.21736 -0.47361 0.22662 -0.47656 C 0.228 -0.47812 0.22893 -0.47986 0.23101 -0.4809 C 0.23263 -0.48212 0.24027 -0.4842 0.23773 -0.48368 C 0.21805 -0.48021 0.20995 -0.47326 0.19305 -0.46823 C 0.18287 -0.46128 0.17083 -0.45573 0.15995 -0.44948 C 0.14398 -0.44028 0.15532 -0.44358 0.14213 -0.4408 C 0.12662 -0.4309 0.11296 -0.41944 0.09537 -0.41233 C 0.08912 -0.40399 0.07731 -0.39826 0.06875 -0.39062 C 0.0537 -0.37691 0.06319 -0.38264 0.04884 -0.37222 C 0.03981 -0.36545 0.02222 -0.35243 0.02222 -0.35226 C 0.01875 -0.34514 0.00833 -0.34132 0.00208 -0.33507 C -0.00093 -0.33177 -0.00348 -0.3283 -0.00695 -0.32535 C -0.01042 -0.3217 -0.01436 -0.3184 -0.01806 -0.3151 C -0.0301 -0.30399 -0.04723 -0.29427 -0.06065 -0.28368 C -0.06644 -0.27882 -0.06991 -0.27187 -0.07778 -0.26806 C -0.08287 -0.26562 -0.08889 -0.26354 -0.09329 -0.26076 C -0.1044 -0.25434 -0.11181 -0.24687 -0.12662 -0.24375 C -0.14514 -0.23542 -0.1669 -0.22431 -0.18912 -0.22066 C -0.20556 -0.21372 -0.22454 -0.21059 -0.24213 -0.20503 C -0.24885 -0.20087 -0.26899 -0.19931 -0.26899 -0.19913 C -0.28519 -0.19497 -0.27662 -0.19792 -0.29352 -0.1908 C -0.30926 -0.18385 -0.33519 -0.18316 -0.35371 -0.1809 C -0.41852 -0.17292 -0.33959 -0.18229 -0.38658 -0.17517 C -0.4213 -0.16997 -0.45787 -0.16944 -0.49329 -0.16788 C -0.50672 -0.16632 -0.52037 -0.16545 -0.53357 -0.16372 C -0.59954 -0.16458 -0.65394 -0.16736 -0.71806 -0.17517 C -0.7301 -0.17674 -0.74075 -0.18177 -0.75325 -0.18351 C -0.77315 -0.19323 -0.75186 -0.18385 -0.77107 -0.18941 C -0.77894 -0.19132 -0.78588 -0.19462 -0.79306 -0.19653 C -0.8051 -0.19913 -0.8169 -0.20104 -0.82871 -0.20365 C -0.81667 -0.20642 -0.82014 -0.20191 -0.80857 -0.19931 C -0.79584 -0.19115 -0.81505 -0.20278 -0.79514 -0.19358 C -0.7794 -0.18611 -0.80024 -0.19253 -0.78033 -0.18507 C -0.76343 -0.17882 -0.74491 -0.1717 -0.72662 -0.16632 C -0.7088 -0.16128 -0.68403 -0.15833 -0.66667 -0.15521 C -0.65139 -0.15243 -0.63774 -0.14844 -0.62223 -0.14653 C -0.6125 -0.1434 -0.60348 -0.14271 -0.59329 -0.14062 C -0.58172 -0.13854 -0.57246 -0.13524 -0.55996 -0.13368 C -0.53172 -0.12483 -0.49769 -0.12292 -0.46667 -0.11944 C -0.43357 -0.11562 -0.39977 -0.10955 -0.3669 -0.10799 C -0.32315 -0.10573 -0.21945 -0.10538 -0.19561 -0.10521 C -0.12385 -0.10573 -0.05533 -0.10469 0.0155 -0.10937 C 0.05671 -0.1158 0.10069 -0.11632 0.14213 -0.12344 C 0.15625 -0.12604 0.17013 -0.13073 0.18425 -0.13368 C 0.19953 -0.14062 0.2155 -0.1467 0.2287 -0.15521 C 0.22939 -0.15573 0.23935 -0.16128 0.23773 -0.16233 C 0.23541 -0.16354 0.23287 -0.16059 0.23101 -0.15937 C 0.21319 -0.14896 0.21203 -0.14201 0.19976 -0.1309 C 0.19884 -0.12934 0.19861 -0.12778 0.19768 -0.12656 C 0.19652 -0.12535 0.19398 -0.12483 0.19305 -0.12344 C 0.19097 -0.11979 0.19166 -0.11562 0.18865 -0.11215 C 0.18379 -0.10694 0.17939 -0.10208 0.17569 -0.09635 C 0.17291 -0.09236 0.17222 -0.08767 0.16875 -0.08351 C 0.16365 -0.07691 0.1618 -0.07917 0.15555 -0.07344 C 0.1537 -0.0717 0.15277 -0.06962 0.15092 -0.06788 C 0.1449 -0.06267 0.13449 -0.06076 0.12662 -0.05642 C 0.10532 -0.04531 0.09305 -0.03628 0.06435 -0.03333 C -0.01829 -0.03524 -0.09445 -0.03507 -0.17825 -0.03507 " pathEditMode="relative" rAng="0" ptsTypes="ffffffffffffffffffffffffffffffffffffffffffffffffffffffffffffffffffffffffffffffffffffffffffffA">
                                      <p:cBhvr>
                                        <p:cTn id="6" dur="5000" fill="hold"/>
                                        <p:tgtEl>
                                          <p:spTgt spid="10"/>
                                        </p:tgtEl>
                                        <p:attrNameLst>
                                          <p:attrName>ppt_x</p:attrName>
                                          <p:attrName>ppt_y</p:attrName>
                                        </p:attrNameLst>
                                      </p:cBhvr>
                                      <p:rCtr x="594" y="3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p:cNvSpPr>
          <p:nvPr>
            <p:ph type="title"/>
          </p:nvPr>
        </p:nvSpPr>
        <p:spPr>
          <a:xfrm>
            <a:off x="0" y="0"/>
            <a:ext cx="9144000" cy="1600200"/>
          </a:xfrm>
        </p:spPr>
        <p:txBody>
          <a:bodyPr/>
          <a:lstStyle/>
          <a:p>
            <a:pPr defTabSz="1039813" eaLnBrk="1" hangingPunct="1"/>
            <a:r>
              <a:rPr lang="en-US" smtClean="0"/>
              <a:t>Determination of Parents’ Contribution</a:t>
            </a:r>
          </a:p>
        </p:txBody>
      </p:sp>
      <p:sp>
        <p:nvSpPr>
          <p:cNvPr id="28674"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9A8EEEF6-0F80-43E3-9C1E-243B7FF7C0C0}" type="slidenum">
              <a:rPr lang="fr-FR"/>
              <a:pPr>
                <a:defRPr/>
              </a:pPr>
              <a:t>27</a:t>
            </a:fld>
            <a:endParaRPr lang="fr-FR" dirty="0"/>
          </a:p>
        </p:txBody>
      </p:sp>
      <p:sp>
        <p:nvSpPr>
          <p:cNvPr id="9" name="Rectangle 3"/>
          <p:cNvSpPr txBox="1">
            <a:spLocks noChangeArrowheads="1"/>
          </p:cNvSpPr>
          <p:nvPr/>
        </p:nvSpPr>
        <p:spPr bwMode="auto">
          <a:xfrm>
            <a:off x="304800" y="1714500"/>
            <a:ext cx="8229600" cy="4525566"/>
          </a:xfrm>
          <a:prstGeom prst="rect">
            <a:avLst/>
          </a:prstGeom>
          <a:noFill/>
          <a:ln w="9525">
            <a:noFill/>
            <a:miter lim="800000"/>
            <a:headEnd/>
            <a:tailEnd/>
          </a:ln>
        </p:spPr>
        <p:txBody>
          <a:bodyPr>
            <a:normAutofit fontScale="92500" lnSpcReduction="20000"/>
          </a:bodyPr>
          <a:lstStyle/>
          <a:p>
            <a:pPr marL="342900" indent="-342900" algn="ctr" eaLnBrk="0" hangingPunct="0">
              <a:spcBef>
                <a:spcPct val="20000"/>
              </a:spcBef>
              <a:defRPr/>
            </a:pPr>
            <a:r>
              <a:rPr lang="en-US" sz="2800" dirty="0">
                <a:latin typeface="+mn-lt"/>
              </a:rPr>
              <a:t>Parents’ total income for calendar year</a:t>
            </a:r>
          </a:p>
          <a:p>
            <a:pPr marL="342900" indent="-342900" algn="ctr" eaLnBrk="0" hangingPunct="0">
              <a:spcBef>
                <a:spcPct val="20000"/>
              </a:spcBef>
              <a:defRPr/>
            </a:pPr>
            <a:r>
              <a:rPr lang="en-US" sz="2400" dirty="0">
                <a:latin typeface="+mn-lt"/>
              </a:rPr>
              <a:t>(Taxable + Non-taxable)</a:t>
            </a:r>
          </a:p>
          <a:p>
            <a:pPr marL="342900" indent="-342900" eaLnBrk="0" hangingPunct="0">
              <a:spcBef>
                <a:spcPct val="20000"/>
              </a:spcBef>
              <a:defRPr/>
            </a:pPr>
            <a:r>
              <a:rPr lang="en-US" sz="2400" dirty="0">
                <a:latin typeface="+mn-lt"/>
              </a:rPr>
              <a:t>minus</a:t>
            </a:r>
            <a:r>
              <a:rPr lang="en-US" sz="2700" dirty="0">
                <a:latin typeface="+mn-lt"/>
              </a:rPr>
              <a:t>		</a:t>
            </a:r>
          </a:p>
          <a:p>
            <a:pPr marL="342900" indent="-342900" eaLnBrk="0" hangingPunct="0">
              <a:spcBef>
                <a:spcPct val="20000"/>
              </a:spcBef>
              <a:defRPr/>
            </a:pPr>
            <a:r>
              <a:rPr lang="en-US" sz="2700" dirty="0">
                <a:latin typeface="+mn-lt"/>
              </a:rPr>
              <a:t> 	</a:t>
            </a:r>
            <a:r>
              <a:rPr lang="en-US" sz="2800" dirty="0">
                <a:latin typeface="+mn-lt"/>
              </a:rPr>
              <a:t>-</a:t>
            </a:r>
            <a:r>
              <a:rPr lang="en-US" sz="2700" dirty="0">
                <a:latin typeface="+mn-lt"/>
              </a:rPr>
              <a:t> 	</a:t>
            </a:r>
            <a:r>
              <a:rPr lang="en-US" sz="2800" dirty="0">
                <a:latin typeface="+mn-lt"/>
              </a:rPr>
              <a:t>Federal Tax Paid</a:t>
            </a:r>
            <a:r>
              <a:rPr lang="en-US" sz="2700" dirty="0">
                <a:latin typeface="+mn-lt"/>
              </a:rPr>
              <a:t> </a:t>
            </a:r>
            <a:r>
              <a:rPr lang="en-US" sz="2400" dirty="0">
                <a:latin typeface="+mn-lt"/>
              </a:rPr>
              <a:t>(not withheld)</a:t>
            </a:r>
          </a:p>
          <a:p>
            <a:pPr marL="342900" indent="-342900" eaLnBrk="0" hangingPunct="0">
              <a:spcBef>
                <a:spcPct val="20000"/>
              </a:spcBef>
              <a:defRPr/>
            </a:pPr>
            <a:r>
              <a:rPr lang="en-US" sz="2700" dirty="0">
                <a:latin typeface="+mn-lt"/>
              </a:rPr>
              <a:t> 	</a:t>
            </a:r>
            <a:r>
              <a:rPr lang="en-US" sz="2800" dirty="0">
                <a:latin typeface="+mn-lt"/>
              </a:rPr>
              <a:t>-</a:t>
            </a:r>
            <a:r>
              <a:rPr lang="en-US" sz="2700" dirty="0">
                <a:latin typeface="+mn-lt"/>
              </a:rPr>
              <a:t>	</a:t>
            </a:r>
            <a:r>
              <a:rPr lang="en-US" sz="2800" dirty="0">
                <a:latin typeface="+mn-lt"/>
              </a:rPr>
              <a:t>State Tax Paid</a:t>
            </a:r>
          </a:p>
          <a:p>
            <a:pPr marL="342900" indent="-342900" eaLnBrk="0" hangingPunct="0">
              <a:spcBef>
                <a:spcPct val="20000"/>
              </a:spcBef>
              <a:defRPr/>
            </a:pPr>
            <a:r>
              <a:rPr lang="en-US" sz="2700" dirty="0">
                <a:latin typeface="+mn-lt"/>
              </a:rPr>
              <a:t> 	</a:t>
            </a:r>
            <a:r>
              <a:rPr lang="en-US" sz="2800" dirty="0">
                <a:latin typeface="+mn-lt"/>
              </a:rPr>
              <a:t>-</a:t>
            </a:r>
            <a:r>
              <a:rPr lang="en-US" sz="2700" dirty="0">
                <a:latin typeface="+mn-lt"/>
              </a:rPr>
              <a:t>	</a:t>
            </a:r>
            <a:r>
              <a:rPr lang="en-US" sz="2800" dirty="0">
                <a:latin typeface="+mn-lt"/>
              </a:rPr>
              <a:t>Social Security Withholding</a:t>
            </a:r>
          </a:p>
          <a:p>
            <a:pPr marL="342900" indent="-342900" eaLnBrk="0" hangingPunct="0">
              <a:spcBef>
                <a:spcPct val="20000"/>
              </a:spcBef>
              <a:defRPr/>
            </a:pPr>
            <a:r>
              <a:rPr lang="en-US" sz="2700" dirty="0">
                <a:latin typeface="+mn-lt"/>
              </a:rPr>
              <a:t>  	</a:t>
            </a:r>
            <a:r>
              <a:rPr lang="en-US" sz="2800" dirty="0">
                <a:latin typeface="+mn-lt"/>
              </a:rPr>
              <a:t>-</a:t>
            </a:r>
            <a:r>
              <a:rPr lang="en-US" sz="2700" dirty="0">
                <a:latin typeface="+mn-lt"/>
              </a:rPr>
              <a:t>	</a:t>
            </a:r>
            <a:r>
              <a:rPr lang="en-US" sz="2800" dirty="0">
                <a:latin typeface="+mn-lt"/>
              </a:rPr>
              <a:t>Living Allowance</a:t>
            </a:r>
          </a:p>
          <a:p>
            <a:pPr marL="342900" indent="-342900" eaLnBrk="0" hangingPunct="0">
              <a:spcBef>
                <a:spcPct val="20000"/>
              </a:spcBef>
              <a:defRPr/>
            </a:pPr>
            <a:r>
              <a:rPr lang="en-US" sz="2700" dirty="0">
                <a:latin typeface="+mn-lt"/>
              </a:rPr>
              <a:t>  	</a:t>
            </a:r>
            <a:r>
              <a:rPr lang="en-US" sz="2800" dirty="0">
                <a:latin typeface="+mn-lt"/>
              </a:rPr>
              <a:t>-</a:t>
            </a:r>
            <a:r>
              <a:rPr lang="en-US" sz="2700" dirty="0">
                <a:latin typeface="+mn-lt"/>
              </a:rPr>
              <a:t>	</a:t>
            </a:r>
            <a:r>
              <a:rPr lang="en-US" sz="2800" dirty="0">
                <a:latin typeface="+mn-lt"/>
              </a:rPr>
              <a:t>Child Support </a:t>
            </a:r>
            <a:r>
              <a:rPr lang="en-US" sz="2800" i="1" dirty="0">
                <a:latin typeface="+mn-lt"/>
              </a:rPr>
              <a:t>paid by parents</a:t>
            </a:r>
          </a:p>
          <a:p>
            <a:pPr marL="342900" indent="-342900" eaLnBrk="0" hangingPunct="0">
              <a:spcBef>
                <a:spcPct val="20000"/>
              </a:spcBef>
              <a:defRPr/>
            </a:pPr>
            <a:r>
              <a:rPr lang="en-US" sz="2700" dirty="0">
                <a:latin typeface="+mn-lt"/>
              </a:rPr>
              <a:t>  	</a:t>
            </a:r>
            <a:r>
              <a:rPr lang="en-US" sz="2800" dirty="0">
                <a:latin typeface="+mn-lt"/>
              </a:rPr>
              <a:t>-</a:t>
            </a:r>
            <a:r>
              <a:rPr lang="en-US" sz="2700" dirty="0">
                <a:latin typeface="+mn-lt"/>
              </a:rPr>
              <a:t>	</a:t>
            </a:r>
            <a:r>
              <a:rPr lang="en-US" sz="2800" dirty="0">
                <a:latin typeface="+mn-lt"/>
              </a:rPr>
              <a:t>Employment allowance</a:t>
            </a:r>
          </a:p>
          <a:p>
            <a:pPr marL="342900" indent="-342900" eaLnBrk="0" hangingPunct="0">
              <a:spcBef>
                <a:spcPct val="20000"/>
              </a:spcBef>
              <a:defRPr/>
            </a:pPr>
            <a:endParaRPr lang="en-US" sz="2700" dirty="0">
              <a:latin typeface="+mn-lt"/>
            </a:endParaRPr>
          </a:p>
          <a:p>
            <a:pPr marL="342900" indent="-342900" eaLnBrk="0" hangingPunct="0">
              <a:spcBef>
                <a:spcPct val="20000"/>
              </a:spcBef>
              <a:defRPr/>
            </a:pPr>
            <a:r>
              <a:rPr lang="en-US" sz="2700" dirty="0">
                <a:latin typeface="+mn-lt"/>
              </a:rPr>
              <a:t>	</a:t>
            </a:r>
            <a:r>
              <a:rPr lang="en-US" sz="2800" dirty="0">
                <a:latin typeface="+mn-lt"/>
              </a:rPr>
              <a:t>=</a:t>
            </a:r>
            <a:r>
              <a:rPr lang="en-US" sz="2700" dirty="0">
                <a:latin typeface="+mn-lt"/>
              </a:rPr>
              <a:t> 	</a:t>
            </a:r>
            <a:r>
              <a:rPr lang="en-US" sz="2800" dirty="0">
                <a:latin typeface="+mn-lt"/>
              </a:rPr>
              <a:t>Available Parent Income</a:t>
            </a:r>
          </a:p>
          <a:p>
            <a:pPr marL="342900" indent="-342900" eaLnBrk="0" hangingPunct="0">
              <a:spcBef>
                <a:spcPct val="20000"/>
              </a:spcBef>
              <a:defRPr/>
            </a:pPr>
            <a:endParaRPr lang="en-US" sz="3200" dirty="0">
              <a:latin typeface="+mn-lt"/>
            </a:endParaRPr>
          </a:p>
        </p:txBody>
      </p:sp>
      <p:cxnSp>
        <p:nvCxnSpPr>
          <p:cNvPr id="10" name="Straight Connector 9"/>
          <p:cNvCxnSpPr/>
          <p:nvPr/>
        </p:nvCxnSpPr>
        <p:spPr>
          <a:xfrm>
            <a:off x="508000" y="5257800"/>
            <a:ext cx="7721600" cy="119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p:cNvSpPr>
          <p:nvPr>
            <p:ph type="title"/>
          </p:nvPr>
        </p:nvSpPr>
        <p:spPr>
          <a:xfrm>
            <a:off x="0" y="0"/>
            <a:ext cx="9144000" cy="1600200"/>
          </a:xfrm>
        </p:spPr>
        <p:txBody>
          <a:bodyPr/>
          <a:lstStyle/>
          <a:p>
            <a:pPr defTabSz="1039813" eaLnBrk="1" hangingPunct="1"/>
            <a:r>
              <a:rPr lang="en-US" smtClean="0"/>
              <a:t>Determination of Parents’ Contribution</a:t>
            </a:r>
          </a:p>
        </p:txBody>
      </p:sp>
      <p:sp>
        <p:nvSpPr>
          <p:cNvPr id="2969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C08DF102-3AFD-4F08-9F44-2F81735BDCF3}" type="slidenum">
              <a:rPr lang="fr-FR"/>
              <a:pPr>
                <a:defRPr/>
              </a:pPr>
              <a:t>28</a:t>
            </a:fld>
            <a:endParaRPr lang="fr-FR" dirty="0"/>
          </a:p>
        </p:txBody>
      </p:sp>
      <p:sp>
        <p:nvSpPr>
          <p:cNvPr id="7" name="Rectangle 3"/>
          <p:cNvSpPr txBox="1">
            <a:spLocks noChangeArrowheads="1"/>
          </p:cNvSpPr>
          <p:nvPr/>
        </p:nvSpPr>
        <p:spPr bwMode="auto">
          <a:xfrm>
            <a:off x="0" y="2057400"/>
            <a:ext cx="9144000" cy="3368279"/>
          </a:xfrm>
          <a:prstGeom prst="rect">
            <a:avLst/>
          </a:prstGeom>
          <a:noFill/>
          <a:ln w="9525">
            <a:noFill/>
            <a:miter lim="800000"/>
            <a:headEnd/>
            <a:tailEnd/>
          </a:ln>
        </p:spPr>
        <p:txBody>
          <a:bodyPr>
            <a:normAutofit fontScale="77500" lnSpcReduction="20000"/>
          </a:bodyPr>
          <a:lstStyle/>
          <a:p>
            <a:pPr marL="342900" indent="-342900" eaLnBrk="0" hangingPunct="0">
              <a:lnSpc>
                <a:spcPct val="80000"/>
              </a:lnSpc>
              <a:spcBef>
                <a:spcPct val="5000"/>
              </a:spcBef>
              <a:tabLst>
                <a:tab pos="914400" algn="l"/>
              </a:tabLst>
              <a:defRPr/>
            </a:pPr>
            <a:r>
              <a:rPr lang="en-US" sz="1200" dirty="0">
                <a:latin typeface="+mn-lt"/>
              </a:rPr>
              <a:t>		</a:t>
            </a:r>
            <a:r>
              <a:rPr lang="en-US" sz="2800" dirty="0">
                <a:latin typeface="+mn-lt"/>
              </a:rPr>
              <a:t>Total net assets </a:t>
            </a:r>
            <a:r>
              <a:rPr lang="en-US" dirty="0">
                <a:latin typeface="+mn-lt"/>
              </a:rPr>
              <a:t>(excluding home equity and  </a:t>
            </a:r>
          </a:p>
          <a:p>
            <a:pPr marL="342900" indent="-342900" eaLnBrk="0" hangingPunct="0">
              <a:lnSpc>
                <a:spcPct val="80000"/>
              </a:lnSpc>
              <a:spcBef>
                <a:spcPct val="5000"/>
              </a:spcBef>
              <a:tabLst>
                <a:tab pos="914400" algn="l"/>
              </a:tabLst>
              <a:defRPr/>
            </a:pPr>
            <a:r>
              <a:rPr lang="en-US" dirty="0">
                <a:latin typeface="+mn-lt"/>
              </a:rPr>
              <a:t>                                                               retirement accounts)</a:t>
            </a:r>
            <a:r>
              <a:rPr lang="en-US" sz="2200" dirty="0">
                <a:latin typeface="+mn-lt"/>
              </a:rPr>
              <a:t/>
            </a:r>
            <a:br>
              <a:rPr lang="en-US" sz="2200" dirty="0">
                <a:latin typeface="+mn-lt"/>
              </a:rPr>
            </a:br>
            <a:endParaRPr lang="en-US" sz="2200" dirty="0">
              <a:latin typeface="+mn-lt"/>
            </a:endParaRPr>
          </a:p>
          <a:p>
            <a:pPr marL="342900" indent="-342900" eaLnBrk="0" hangingPunct="0">
              <a:lnSpc>
                <a:spcPct val="85000"/>
              </a:lnSpc>
              <a:spcBef>
                <a:spcPct val="10000"/>
              </a:spcBef>
              <a:defRPr/>
            </a:pPr>
            <a:r>
              <a:rPr lang="en-US" sz="2800" dirty="0">
                <a:latin typeface="+mn-lt"/>
              </a:rPr>
              <a:t>		Protection allowance </a:t>
            </a:r>
            <a:r>
              <a:rPr lang="en-US" sz="1600" dirty="0">
                <a:latin typeface="+mn-lt"/>
              </a:rPr>
              <a:t>(varies by age of parent)</a:t>
            </a:r>
          </a:p>
          <a:p>
            <a:pPr marL="342900" indent="-342900" eaLnBrk="0" hangingPunct="0">
              <a:lnSpc>
                <a:spcPct val="85000"/>
              </a:lnSpc>
              <a:spcBef>
                <a:spcPct val="10000"/>
              </a:spcBef>
              <a:defRPr/>
            </a:pPr>
            <a:endParaRPr lang="en-US" sz="2800" dirty="0">
              <a:latin typeface="+mn-lt"/>
            </a:endParaRPr>
          </a:p>
          <a:p>
            <a:pPr marL="342900" indent="-342900" eaLnBrk="0" hangingPunct="0">
              <a:spcBef>
                <a:spcPct val="20000"/>
              </a:spcBef>
              <a:defRPr/>
            </a:pPr>
            <a:endParaRPr lang="en-US" sz="2800" dirty="0">
              <a:latin typeface="+mn-lt"/>
            </a:endParaRPr>
          </a:p>
          <a:p>
            <a:pPr marL="342900" indent="-342900" eaLnBrk="0" hangingPunct="0">
              <a:spcBef>
                <a:spcPct val="20000"/>
              </a:spcBef>
              <a:defRPr/>
            </a:pPr>
            <a:r>
              <a:rPr lang="en-US" sz="2800" dirty="0">
                <a:latin typeface="+mn-lt"/>
              </a:rPr>
              <a:t>		Net Worth</a:t>
            </a:r>
          </a:p>
          <a:p>
            <a:pPr marL="342900" indent="-342900" eaLnBrk="0" hangingPunct="0">
              <a:spcBef>
                <a:spcPct val="20000"/>
              </a:spcBef>
              <a:tabLst>
                <a:tab pos="914400" algn="l"/>
              </a:tabLst>
              <a:defRPr/>
            </a:pPr>
            <a:r>
              <a:rPr lang="en-US" sz="2800" dirty="0">
                <a:latin typeface="+mn-lt"/>
              </a:rPr>
              <a:t> 	x	12%</a:t>
            </a:r>
          </a:p>
          <a:p>
            <a:pPr marL="342900" indent="-342900" eaLnBrk="0" hangingPunct="0">
              <a:spcBef>
                <a:spcPct val="20000"/>
              </a:spcBef>
              <a:defRPr/>
            </a:pPr>
            <a:endParaRPr lang="en-US" sz="2800" dirty="0">
              <a:latin typeface="+mn-lt"/>
            </a:endParaRPr>
          </a:p>
          <a:p>
            <a:pPr marL="342900" indent="-342900" eaLnBrk="0" hangingPunct="0">
              <a:spcBef>
                <a:spcPct val="20000"/>
              </a:spcBef>
              <a:defRPr/>
            </a:pPr>
            <a:endParaRPr lang="en-US" sz="2800" dirty="0">
              <a:latin typeface="+mn-lt"/>
            </a:endParaRPr>
          </a:p>
          <a:p>
            <a:pPr marL="342900" indent="-342900" eaLnBrk="0" hangingPunct="0">
              <a:spcBef>
                <a:spcPct val="20000"/>
              </a:spcBef>
              <a:defRPr/>
            </a:pPr>
            <a:r>
              <a:rPr lang="en-US" sz="2800" dirty="0">
                <a:latin typeface="+mn-lt"/>
              </a:rPr>
              <a:t> 	</a:t>
            </a:r>
          </a:p>
        </p:txBody>
      </p:sp>
      <p:cxnSp>
        <p:nvCxnSpPr>
          <p:cNvPr id="9" name="Straight Connector 8"/>
          <p:cNvCxnSpPr/>
          <p:nvPr/>
        </p:nvCxnSpPr>
        <p:spPr>
          <a:xfrm>
            <a:off x="812800" y="3086100"/>
            <a:ext cx="7416800" cy="1191"/>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06400" y="4343400"/>
            <a:ext cx="8432800" cy="1191"/>
          </a:xfrm>
          <a:prstGeom prst="line">
            <a:avLst/>
          </a:prstGeom>
        </p:spPr>
        <p:style>
          <a:lnRef idx="1">
            <a:schemeClr val="dk1"/>
          </a:lnRef>
          <a:fillRef idx="0">
            <a:schemeClr val="dk1"/>
          </a:fillRef>
          <a:effectRef idx="0">
            <a:schemeClr val="dk1"/>
          </a:effectRef>
          <a:fontRef idx="minor">
            <a:schemeClr val="tx1"/>
          </a:fontRef>
        </p:style>
      </p:cxnSp>
      <p:sp>
        <p:nvSpPr>
          <p:cNvPr id="29704" name="TextBox 10"/>
          <p:cNvSpPr txBox="1">
            <a:spLocks noChangeArrowheads="1"/>
          </p:cNvSpPr>
          <p:nvPr/>
        </p:nvSpPr>
        <p:spPr bwMode="auto">
          <a:xfrm>
            <a:off x="457200" y="2438400"/>
            <a:ext cx="508000" cy="584775"/>
          </a:xfrm>
          <a:prstGeom prst="rect">
            <a:avLst/>
          </a:prstGeom>
          <a:noFill/>
          <a:ln w="9525">
            <a:noFill/>
            <a:miter lim="800000"/>
            <a:headEnd/>
            <a:tailEnd/>
          </a:ln>
        </p:spPr>
        <p:txBody>
          <a:bodyPr>
            <a:spAutoFit/>
          </a:bodyPr>
          <a:lstStyle/>
          <a:p>
            <a:pPr algn="ctr"/>
            <a:r>
              <a:rPr lang="en-US" sz="3200"/>
              <a:t>-</a:t>
            </a:r>
          </a:p>
        </p:txBody>
      </p:sp>
      <p:sp>
        <p:nvSpPr>
          <p:cNvPr id="29705" name="TextBox 12"/>
          <p:cNvSpPr txBox="1">
            <a:spLocks noChangeArrowheads="1"/>
          </p:cNvSpPr>
          <p:nvPr/>
        </p:nvSpPr>
        <p:spPr bwMode="auto">
          <a:xfrm>
            <a:off x="381000" y="3276600"/>
            <a:ext cx="508000" cy="523220"/>
          </a:xfrm>
          <a:prstGeom prst="rect">
            <a:avLst/>
          </a:prstGeom>
          <a:noFill/>
          <a:ln w="9525">
            <a:noFill/>
            <a:miter lim="800000"/>
            <a:headEnd/>
            <a:tailEnd/>
          </a:ln>
        </p:spPr>
        <p:txBody>
          <a:bodyPr>
            <a:spAutoFit/>
          </a:bodyPr>
          <a:lstStyle/>
          <a:p>
            <a:pPr algn="ctr"/>
            <a:r>
              <a:rPr lang="en-US" sz="2800" dirty="0"/>
              <a:t>=</a:t>
            </a:r>
          </a:p>
        </p:txBody>
      </p:sp>
      <p:sp>
        <p:nvSpPr>
          <p:cNvPr id="29706" name="TextBox 13"/>
          <p:cNvSpPr txBox="1">
            <a:spLocks noChangeArrowheads="1"/>
          </p:cNvSpPr>
          <p:nvPr/>
        </p:nvSpPr>
        <p:spPr bwMode="auto">
          <a:xfrm>
            <a:off x="1219200" y="4572000"/>
            <a:ext cx="7112000" cy="523220"/>
          </a:xfrm>
          <a:prstGeom prst="rect">
            <a:avLst/>
          </a:prstGeom>
          <a:noFill/>
          <a:ln w="9525">
            <a:noFill/>
            <a:miter lim="800000"/>
            <a:headEnd/>
            <a:tailEnd/>
          </a:ln>
        </p:spPr>
        <p:txBody>
          <a:bodyPr>
            <a:spAutoFit/>
          </a:bodyPr>
          <a:lstStyle/>
          <a:p>
            <a:r>
              <a:rPr lang="en-US" sz="2800"/>
              <a:t>Amount of assets used in determining EFC</a:t>
            </a:r>
          </a:p>
        </p:txBody>
      </p:sp>
      <p:sp>
        <p:nvSpPr>
          <p:cNvPr id="29707" name="TextBox 14"/>
          <p:cNvSpPr txBox="1">
            <a:spLocks noChangeArrowheads="1"/>
          </p:cNvSpPr>
          <p:nvPr/>
        </p:nvSpPr>
        <p:spPr bwMode="auto">
          <a:xfrm>
            <a:off x="457200" y="4495800"/>
            <a:ext cx="508000" cy="523220"/>
          </a:xfrm>
          <a:prstGeom prst="rect">
            <a:avLst/>
          </a:prstGeom>
          <a:noFill/>
          <a:ln w="9525">
            <a:noFill/>
            <a:miter lim="800000"/>
            <a:headEnd/>
            <a:tailEnd/>
          </a:ln>
        </p:spPr>
        <p:txBody>
          <a:bodyPr>
            <a:spAutoFit/>
          </a:bodyPr>
          <a:lstStyle/>
          <a:p>
            <a:pPr algn="ctr"/>
            <a:r>
              <a:rPr lang="en-US" sz="2800" dirty="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p:cNvSpPr>
          <p:nvPr>
            <p:ph type="title"/>
          </p:nvPr>
        </p:nvSpPr>
        <p:spPr>
          <a:xfrm>
            <a:off x="0" y="0"/>
            <a:ext cx="9144000" cy="1600200"/>
          </a:xfrm>
        </p:spPr>
        <p:txBody>
          <a:bodyPr/>
          <a:lstStyle/>
          <a:p>
            <a:pPr defTabSz="1039813" eaLnBrk="1" hangingPunct="1"/>
            <a:r>
              <a:rPr lang="en-US" smtClean="0"/>
              <a:t>Determination of Parents’ Contribution</a:t>
            </a:r>
          </a:p>
        </p:txBody>
      </p:sp>
      <p:sp>
        <p:nvSpPr>
          <p:cNvPr id="30722"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70257094-06AE-4300-A16A-7A18CA46F218}" type="slidenum">
              <a:rPr lang="fr-FR"/>
              <a:pPr>
                <a:defRPr/>
              </a:pPr>
              <a:t>29</a:t>
            </a:fld>
            <a:endParaRPr lang="fr-FR" dirty="0"/>
          </a:p>
        </p:txBody>
      </p:sp>
      <p:sp>
        <p:nvSpPr>
          <p:cNvPr id="9" name="Rectangle 3"/>
          <p:cNvSpPr txBox="1">
            <a:spLocks noChangeArrowheads="1"/>
          </p:cNvSpPr>
          <p:nvPr/>
        </p:nvSpPr>
        <p:spPr bwMode="auto">
          <a:xfrm>
            <a:off x="0" y="1938338"/>
            <a:ext cx="9144000" cy="4171950"/>
          </a:xfrm>
          <a:prstGeom prst="rect">
            <a:avLst/>
          </a:prstGeom>
          <a:noFill/>
          <a:ln w="9525">
            <a:noFill/>
            <a:miter lim="800000"/>
            <a:headEnd/>
            <a:tailEnd/>
          </a:ln>
        </p:spPr>
        <p:txBody>
          <a:bodyPr>
            <a:normAutofit fontScale="85000" lnSpcReduction="20000"/>
          </a:bodyPr>
          <a:lstStyle/>
          <a:p>
            <a:pPr marL="342900" indent="-342900" eaLnBrk="0" hangingPunct="0">
              <a:spcBef>
                <a:spcPct val="20000"/>
              </a:spcBef>
              <a:tabLst>
                <a:tab pos="228600" algn="l"/>
                <a:tab pos="292100" algn="l"/>
              </a:tabLst>
              <a:defRPr/>
            </a:pPr>
            <a:r>
              <a:rPr lang="en-US" sz="3200" dirty="0">
                <a:latin typeface="+mn-lt"/>
              </a:rPr>
              <a:t>    		</a:t>
            </a:r>
            <a:r>
              <a:rPr lang="en-US" sz="3300" dirty="0">
                <a:latin typeface="+mn-lt"/>
              </a:rPr>
              <a:t>Available Income </a:t>
            </a:r>
          </a:p>
          <a:p>
            <a:pPr marL="342900" indent="-342900" eaLnBrk="0" hangingPunct="0">
              <a:spcBef>
                <a:spcPct val="20000"/>
              </a:spcBef>
              <a:defRPr/>
            </a:pPr>
            <a:r>
              <a:rPr lang="en-US" sz="3300" dirty="0">
                <a:latin typeface="+mn-lt"/>
              </a:rPr>
              <a:t>   			Asset Contribution</a:t>
            </a:r>
          </a:p>
          <a:p>
            <a:pPr marL="342900" indent="-342900" eaLnBrk="0" hangingPunct="0">
              <a:defRPr/>
            </a:pPr>
            <a:endParaRPr lang="en-US" sz="3300" dirty="0">
              <a:latin typeface="+mn-lt"/>
            </a:endParaRPr>
          </a:p>
          <a:p>
            <a:pPr marL="342900" indent="-342900" eaLnBrk="0" hangingPunct="0">
              <a:spcBef>
                <a:spcPct val="20000"/>
              </a:spcBef>
              <a:defRPr/>
            </a:pPr>
            <a:r>
              <a:rPr lang="en-US" sz="3300" dirty="0">
                <a:latin typeface="+mn-lt"/>
              </a:rPr>
              <a:t>	  		Adjusted Available Income</a:t>
            </a:r>
          </a:p>
          <a:p>
            <a:pPr marL="342900" indent="-342900" eaLnBrk="0" hangingPunct="0">
              <a:spcBef>
                <a:spcPct val="20000"/>
              </a:spcBef>
              <a:defRPr/>
            </a:pPr>
            <a:r>
              <a:rPr lang="en-US" sz="3300" dirty="0">
                <a:latin typeface="+mn-lt"/>
              </a:rPr>
              <a:t>	  		Percentage</a:t>
            </a:r>
          </a:p>
          <a:p>
            <a:pPr marL="342900" indent="-342900" eaLnBrk="0" hangingPunct="0">
              <a:defRPr/>
            </a:pPr>
            <a:r>
              <a:rPr lang="en-US" sz="3300" dirty="0">
                <a:latin typeface="+mn-lt"/>
              </a:rPr>
              <a:t/>
            </a:r>
            <a:br>
              <a:rPr lang="en-US" sz="3300" dirty="0">
                <a:latin typeface="+mn-lt"/>
              </a:rPr>
            </a:br>
            <a:r>
              <a:rPr lang="en-US" sz="3300" dirty="0">
                <a:latin typeface="+mn-lt"/>
              </a:rPr>
              <a:t>		Parent Contribution</a:t>
            </a:r>
          </a:p>
          <a:p>
            <a:pPr marL="342900" indent="-342900" eaLnBrk="0" hangingPunct="0">
              <a:spcBef>
                <a:spcPct val="20000"/>
              </a:spcBef>
              <a:defRPr/>
            </a:pPr>
            <a:endParaRPr lang="en-US" sz="3300" dirty="0">
              <a:latin typeface="+mn-lt"/>
            </a:endParaRPr>
          </a:p>
          <a:p>
            <a:pPr marL="342900" indent="-342900" eaLnBrk="0" hangingPunct="0">
              <a:spcBef>
                <a:spcPct val="20000"/>
              </a:spcBef>
              <a:defRPr/>
            </a:pPr>
            <a:r>
              <a:rPr lang="en-US" sz="2700" dirty="0">
                <a:latin typeface="+mn-lt"/>
              </a:rPr>
              <a:t>	Parent contribution will be divided by the number of family members in college, not including parents.</a:t>
            </a:r>
            <a:endParaRPr lang="en-US" sz="3300" dirty="0">
              <a:latin typeface="+mn-lt"/>
            </a:endParaRPr>
          </a:p>
        </p:txBody>
      </p:sp>
      <p:sp>
        <p:nvSpPr>
          <p:cNvPr id="10" name="TextBox 9"/>
          <p:cNvSpPr txBox="1"/>
          <p:nvPr/>
        </p:nvSpPr>
        <p:spPr>
          <a:xfrm>
            <a:off x="304800" y="2400301"/>
            <a:ext cx="609600" cy="523220"/>
          </a:xfrm>
          <a:prstGeom prst="rect">
            <a:avLst/>
          </a:prstGeom>
          <a:noFill/>
        </p:spPr>
        <p:txBody>
          <a:bodyPr>
            <a:spAutoFit/>
          </a:bodyPr>
          <a:lstStyle/>
          <a:p>
            <a:pPr>
              <a:defRPr/>
            </a:pPr>
            <a:r>
              <a:rPr lang="en-US" sz="2800" dirty="0">
                <a:latin typeface="+mn-lt"/>
              </a:rPr>
              <a:t>+</a:t>
            </a:r>
          </a:p>
        </p:txBody>
      </p:sp>
      <p:sp>
        <p:nvSpPr>
          <p:cNvPr id="11" name="TextBox 10"/>
          <p:cNvSpPr txBox="1"/>
          <p:nvPr/>
        </p:nvSpPr>
        <p:spPr>
          <a:xfrm>
            <a:off x="304800" y="3086101"/>
            <a:ext cx="406400" cy="523220"/>
          </a:xfrm>
          <a:prstGeom prst="rect">
            <a:avLst/>
          </a:prstGeom>
          <a:noFill/>
        </p:spPr>
        <p:txBody>
          <a:bodyPr>
            <a:spAutoFit/>
          </a:bodyPr>
          <a:lstStyle/>
          <a:p>
            <a:pPr>
              <a:defRPr/>
            </a:pPr>
            <a:r>
              <a:rPr lang="en-US" sz="2800" dirty="0">
                <a:latin typeface="+mn-lt"/>
              </a:rPr>
              <a:t>=</a:t>
            </a:r>
          </a:p>
        </p:txBody>
      </p:sp>
      <p:sp>
        <p:nvSpPr>
          <p:cNvPr id="12" name="TextBox 11"/>
          <p:cNvSpPr txBox="1"/>
          <p:nvPr/>
        </p:nvSpPr>
        <p:spPr>
          <a:xfrm>
            <a:off x="304800" y="3486151"/>
            <a:ext cx="508000" cy="461665"/>
          </a:xfrm>
          <a:prstGeom prst="rect">
            <a:avLst/>
          </a:prstGeom>
          <a:noFill/>
        </p:spPr>
        <p:txBody>
          <a:bodyPr>
            <a:spAutoFit/>
          </a:bodyPr>
          <a:lstStyle/>
          <a:p>
            <a:pPr>
              <a:defRPr/>
            </a:pPr>
            <a:r>
              <a:rPr lang="en-US" sz="2400" dirty="0">
                <a:latin typeface="+mn-lt"/>
              </a:rPr>
              <a:t>x</a:t>
            </a:r>
          </a:p>
        </p:txBody>
      </p:sp>
      <p:sp>
        <p:nvSpPr>
          <p:cNvPr id="13" name="TextBox 12"/>
          <p:cNvSpPr txBox="1"/>
          <p:nvPr/>
        </p:nvSpPr>
        <p:spPr>
          <a:xfrm>
            <a:off x="304800" y="4286251"/>
            <a:ext cx="508000" cy="523220"/>
          </a:xfrm>
          <a:prstGeom prst="rect">
            <a:avLst/>
          </a:prstGeom>
          <a:noFill/>
        </p:spPr>
        <p:txBody>
          <a:bodyPr>
            <a:spAutoFit/>
          </a:bodyPr>
          <a:lstStyle/>
          <a:p>
            <a:pPr>
              <a:defRPr/>
            </a:pPr>
            <a:r>
              <a:rPr lang="en-US" sz="2800" dirty="0">
                <a:latin typeface="+mn-lt"/>
              </a:rPr>
              <a:t>=</a:t>
            </a:r>
          </a:p>
        </p:txBody>
      </p:sp>
      <p:cxnSp>
        <p:nvCxnSpPr>
          <p:cNvPr id="15" name="Straight Connector 14"/>
          <p:cNvCxnSpPr/>
          <p:nvPr/>
        </p:nvCxnSpPr>
        <p:spPr>
          <a:xfrm>
            <a:off x="508000" y="4057650"/>
            <a:ext cx="7924800" cy="119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8000" y="2971800"/>
            <a:ext cx="7924800" cy="119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2"/>
          <p:cNvSpPr>
            <a:spLocks noGrp="1"/>
          </p:cNvSpPr>
          <p:nvPr>
            <p:ph type="title"/>
          </p:nvPr>
        </p:nvSpPr>
        <p:spPr>
          <a:xfrm>
            <a:off x="0" y="0"/>
            <a:ext cx="9144000" cy="1600200"/>
          </a:xfrm>
        </p:spPr>
        <p:txBody>
          <a:bodyPr/>
          <a:lstStyle/>
          <a:p>
            <a:pPr defTabSz="1039813" eaLnBrk="1" hangingPunct="1"/>
            <a:r>
              <a:rPr lang="en-US" smtClean="0"/>
              <a:t>Types of Student </a:t>
            </a:r>
            <a:br>
              <a:rPr lang="en-US" smtClean="0"/>
            </a:br>
            <a:r>
              <a:rPr lang="en-US" smtClean="0"/>
              <a:t>Financial Aid</a:t>
            </a:r>
            <a:r>
              <a:rPr lang="en-US" smtClean="0">
                <a:solidFill>
                  <a:srgbClr val="0000FF"/>
                </a:solidFill>
              </a:rPr>
              <a:t> </a:t>
            </a:r>
            <a:endParaRPr lang="en-US" smtClean="0"/>
          </a:p>
        </p:txBody>
      </p:sp>
      <p:sp>
        <p:nvSpPr>
          <p:cNvPr id="26627" name="Rectangle 3"/>
          <p:cNvSpPr>
            <a:spLocks noGrp="1"/>
          </p:cNvSpPr>
          <p:nvPr>
            <p:ph type="body" sz="half" idx="1"/>
          </p:nvPr>
        </p:nvSpPr>
        <p:spPr>
          <a:xfrm>
            <a:off x="812800" y="2343150"/>
            <a:ext cx="4013200" cy="3543300"/>
          </a:xfrm>
        </p:spPr>
        <p:txBody>
          <a:bodyPr>
            <a:normAutofit lnSpcReduction="10000"/>
          </a:bodyPr>
          <a:lstStyle/>
          <a:p>
            <a:pPr marL="388938" indent="-388938" defTabSz="1039813" eaLnBrk="1" hangingPunct="1">
              <a:spcBef>
                <a:spcPct val="100000"/>
              </a:spcBef>
            </a:pPr>
            <a:endParaRPr lang="en-US" sz="2800" dirty="0" smtClean="0"/>
          </a:p>
          <a:p>
            <a:pPr marL="388938" indent="-388938" defTabSz="1039813" eaLnBrk="1" hangingPunct="1">
              <a:spcBef>
                <a:spcPct val="100000"/>
              </a:spcBef>
            </a:pPr>
            <a:r>
              <a:rPr lang="en-US" dirty="0" smtClean="0"/>
              <a:t>Grants</a:t>
            </a:r>
          </a:p>
          <a:p>
            <a:pPr marL="388938" indent="-388938" defTabSz="1039813" eaLnBrk="1" hangingPunct="1">
              <a:spcBef>
                <a:spcPct val="100000"/>
              </a:spcBef>
            </a:pPr>
            <a:r>
              <a:rPr lang="en-US" dirty="0" smtClean="0"/>
              <a:t>Scholarships</a:t>
            </a:r>
          </a:p>
          <a:p>
            <a:pPr marL="388938" indent="-388938" defTabSz="1039813" eaLnBrk="1" hangingPunct="1">
              <a:spcBef>
                <a:spcPct val="100000"/>
              </a:spcBef>
            </a:pPr>
            <a:r>
              <a:rPr lang="en-US" dirty="0" smtClean="0"/>
              <a:t>Loans</a:t>
            </a:r>
          </a:p>
          <a:p>
            <a:pPr marL="388938" indent="-388938" defTabSz="1039813" eaLnBrk="1" hangingPunct="1">
              <a:spcBef>
                <a:spcPct val="100000"/>
              </a:spcBef>
            </a:pPr>
            <a:r>
              <a:rPr lang="en-US" dirty="0" smtClean="0"/>
              <a:t>Employment</a:t>
            </a:r>
          </a:p>
        </p:txBody>
      </p:sp>
      <p:graphicFrame>
        <p:nvGraphicFramePr>
          <p:cNvPr id="26628" name="Object 4"/>
          <p:cNvGraphicFramePr>
            <a:graphicFrameLocks noChangeAspect="1"/>
          </p:cNvGraphicFramePr>
          <p:nvPr>
            <p:ph sz="quarter" idx="2"/>
          </p:nvPr>
        </p:nvGraphicFramePr>
        <p:xfrm>
          <a:off x="5464175" y="1600200"/>
          <a:ext cx="2432050" cy="2205038"/>
        </p:xfrm>
        <a:graphic>
          <a:graphicData uri="http://schemas.openxmlformats.org/presentationml/2006/ole">
            <p:oleObj spid="_x0000_s2050" name="Microsoft ClipArt Gallery" r:id="rId4" imgW="3826440" imgH="3468960" progId="">
              <p:embed/>
            </p:oleObj>
          </a:graphicData>
        </a:graphic>
      </p:graphicFrame>
      <p:sp>
        <p:nvSpPr>
          <p:cNvPr id="8" name="Content Placeholder 7"/>
          <p:cNvSpPr>
            <a:spLocks noGrp="1"/>
          </p:cNvSpPr>
          <p:nvPr>
            <p:ph sz="quarter" idx="3"/>
          </p:nvPr>
        </p:nvSpPr>
        <p:spPr/>
        <p:txBody>
          <a:bodyPr/>
          <a:lstStyle/>
          <a:p>
            <a:endParaRPr lang="en-US"/>
          </a:p>
        </p:txBody>
      </p:sp>
      <p:sp>
        <p:nvSpPr>
          <p:cNvPr id="2051" name="Footer Placeholder 6"/>
          <p:cNvSpPr>
            <a:spLocks noGrp="1"/>
          </p:cNvSpPr>
          <p:nvPr>
            <p:ph type="ftr" sz="quarter" idx="11"/>
          </p:nvPr>
        </p:nvSpPr>
        <p:spPr>
          <a:noFill/>
        </p:spPr>
        <p:txBody>
          <a:bodyPr/>
          <a:lstStyle/>
          <a:p>
            <a:r>
              <a:rPr lang="en-US" smtClean="0"/>
              <a:t>Financial Aid Presentation NCASFAA/ NCSEAA</a:t>
            </a:r>
          </a:p>
        </p:txBody>
      </p:sp>
      <p:sp>
        <p:nvSpPr>
          <p:cNvPr id="7" name="Slide Number Placeholder 7"/>
          <p:cNvSpPr>
            <a:spLocks noGrp="1"/>
          </p:cNvSpPr>
          <p:nvPr>
            <p:ph type="sldNum" sz="quarter" idx="12"/>
          </p:nvPr>
        </p:nvSpPr>
        <p:spPr/>
        <p:txBody>
          <a:bodyPr/>
          <a:lstStyle/>
          <a:p>
            <a:pPr>
              <a:defRPr/>
            </a:pPr>
            <a:fld id="{4F175479-2056-40F0-8C37-30D75B66CAF9}" type="slidenum">
              <a:rPr lang="fr-FR"/>
              <a:pPr>
                <a:defRPr/>
              </a:pPr>
              <a:t>3</a:t>
            </a:fld>
            <a:endParaRPr lang="fr-FR" dirty="0"/>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1+#ppt_w/2"/>
                                          </p:val>
                                        </p:tav>
                                        <p:tav tm="100000">
                                          <p:val>
                                            <p:strVal val="#ppt_x"/>
                                          </p:val>
                                        </p:tav>
                                      </p:tavLst>
                                    </p:anim>
                                    <p:anim calcmode="lin" valueType="num">
                                      <p:cBhvr additive="base">
                                        <p:cTn id="8" dur="500" fill="hold"/>
                                        <p:tgtEl>
                                          <p:spTgt spid="266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7" presetClass="entr" presetSubtype="8" fill="hold" nodeType="after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additive="base">
                                        <p:cTn id="12" dur="5000" fill="hold"/>
                                        <p:tgtEl>
                                          <p:spTgt spid="26628"/>
                                        </p:tgtEl>
                                        <p:attrNameLst>
                                          <p:attrName>ppt_x</p:attrName>
                                        </p:attrNameLst>
                                      </p:cBhvr>
                                      <p:tavLst>
                                        <p:tav tm="0">
                                          <p:val>
                                            <p:strVal val="0-#ppt_w/2"/>
                                          </p:val>
                                        </p:tav>
                                        <p:tav tm="100000">
                                          <p:val>
                                            <p:strVal val="#ppt_x"/>
                                          </p:val>
                                        </p:tav>
                                      </p:tavLst>
                                    </p:anim>
                                    <p:anim calcmode="lin" valueType="num">
                                      <p:cBhvr additive="base">
                                        <p:cTn id="13" dur="5000" fill="hold"/>
                                        <p:tgtEl>
                                          <p:spTgt spid="26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p:cNvSpPr>
          <p:nvPr>
            <p:ph type="title"/>
          </p:nvPr>
        </p:nvSpPr>
        <p:spPr>
          <a:xfrm>
            <a:off x="0" y="0"/>
            <a:ext cx="9144000" cy="1600200"/>
          </a:xfrm>
        </p:spPr>
        <p:txBody>
          <a:bodyPr/>
          <a:lstStyle/>
          <a:p>
            <a:pPr defTabSz="1039813" eaLnBrk="1" hangingPunct="1"/>
            <a:r>
              <a:rPr lang="en-US" smtClean="0"/>
              <a:t>Determination of Student’s Contribution</a:t>
            </a:r>
          </a:p>
        </p:txBody>
      </p:sp>
      <p:sp>
        <p:nvSpPr>
          <p:cNvPr id="3174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92372923-6219-4FA8-AA37-631493A37987}" type="slidenum">
              <a:rPr lang="fr-FR"/>
              <a:pPr>
                <a:defRPr/>
              </a:pPr>
              <a:t>30</a:t>
            </a:fld>
            <a:endParaRPr lang="fr-FR" dirty="0"/>
          </a:p>
        </p:txBody>
      </p:sp>
      <p:sp>
        <p:nvSpPr>
          <p:cNvPr id="7" name="Rectangle 3"/>
          <p:cNvSpPr txBox="1">
            <a:spLocks noChangeArrowheads="1"/>
          </p:cNvSpPr>
          <p:nvPr/>
        </p:nvSpPr>
        <p:spPr bwMode="auto">
          <a:xfrm>
            <a:off x="406400" y="1771650"/>
            <a:ext cx="8229600" cy="4525566"/>
          </a:xfrm>
          <a:prstGeom prst="rect">
            <a:avLst/>
          </a:prstGeom>
          <a:noFill/>
          <a:ln w="9525">
            <a:noFill/>
            <a:miter lim="800000"/>
            <a:headEnd/>
            <a:tailEnd/>
          </a:ln>
        </p:spPr>
        <p:txBody>
          <a:bodyPr>
            <a:normAutofit lnSpcReduction="10000"/>
          </a:bodyPr>
          <a:lstStyle/>
          <a:p>
            <a:pPr marL="342900" indent="-342900" eaLnBrk="0" hangingPunct="0">
              <a:spcBef>
                <a:spcPct val="20000"/>
              </a:spcBef>
              <a:defRPr/>
            </a:pPr>
            <a:r>
              <a:rPr lang="en-US" sz="3300" dirty="0">
                <a:latin typeface="+mn-lt"/>
              </a:rPr>
              <a:t>Student’s total income for calendar year (taxable and non-taxable)</a:t>
            </a:r>
            <a:endParaRPr lang="en-US" sz="2200" dirty="0">
              <a:latin typeface="+mn-lt"/>
            </a:endParaRPr>
          </a:p>
          <a:p>
            <a:pPr marL="342900" indent="-342900" eaLnBrk="0" hangingPunct="0">
              <a:spcBef>
                <a:spcPct val="20000"/>
              </a:spcBef>
              <a:defRPr/>
            </a:pPr>
            <a:r>
              <a:rPr lang="en-US" sz="3200" dirty="0">
                <a:latin typeface="+mn-lt"/>
              </a:rPr>
              <a:t>  </a:t>
            </a:r>
            <a:r>
              <a:rPr lang="en-US" sz="2700" dirty="0">
                <a:latin typeface="+mn-lt"/>
              </a:rPr>
              <a:t>-   Federal tax paid </a:t>
            </a:r>
            <a:r>
              <a:rPr lang="en-US" sz="2200" dirty="0">
                <a:latin typeface="+mn-lt"/>
              </a:rPr>
              <a:t>(</a:t>
            </a:r>
            <a:r>
              <a:rPr lang="en-US" sz="2200" u="sng" dirty="0">
                <a:latin typeface="+mn-lt"/>
              </a:rPr>
              <a:t>not</a:t>
            </a:r>
            <a:r>
              <a:rPr lang="en-US" sz="2200" dirty="0">
                <a:latin typeface="+mn-lt"/>
              </a:rPr>
              <a:t> amount withheld)</a:t>
            </a:r>
            <a:endParaRPr lang="en-US" sz="2700" dirty="0">
              <a:latin typeface="+mn-lt"/>
            </a:endParaRPr>
          </a:p>
          <a:p>
            <a:pPr marL="342900" indent="-342900" eaLnBrk="0" hangingPunct="0">
              <a:spcBef>
                <a:spcPct val="20000"/>
              </a:spcBef>
              <a:defRPr/>
            </a:pPr>
            <a:r>
              <a:rPr lang="en-US" sz="2700" dirty="0">
                <a:latin typeface="+mn-lt"/>
              </a:rPr>
              <a:t>  -	   State tax paid</a:t>
            </a:r>
          </a:p>
          <a:p>
            <a:pPr marL="342900" indent="-342900" eaLnBrk="0" hangingPunct="0">
              <a:spcBef>
                <a:spcPct val="20000"/>
              </a:spcBef>
              <a:defRPr/>
            </a:pPr>
            <a:r>
              <a:rPr lang="en-US" sz="2700" dirty="0">
                <a:latin typeface="+mn-lt"/>
              </a:rPr>
              <a:t>  -	   Social Security withholding</a:t>
            </a:r>
          </a:p>
          <a:p>
            <a:pPr marL="342900" indent="-342900" eaLnBrk="0" hangingPunct="0">
              <a:spcBef>
                <a:spcPct val="20000"/>
              </a:spcBef>
              <a:defRPr/>
            </a:pPr>
            <a:r>
              <a:rPr lang="en-US" sz="2700" dirty="0">
                <a:latin typeface="+mn-lt"/>
              </a:rPr>
              <a:t>  -	</a:t>
            </a:r>
            <a:r>
              <a:rPr lang="en-US" sz="2700" u="sng" dirty="0">
                <a:latin typeface="+mn-lt"/>
              </a:rPr>
              <a:t>   Income protection allowance ($6,000)</a:t>
            </a:r>
          </a:p>
          <a:p>
            <a:pPr marL="342900" indent="-342900" eaLnBrk="0" hangingPunct="0">
              <a:spcBef>
                <a:spcPct val="20000"/>
              </a:spcBef>
              <a:defRPr/>
            </a:pPr>
            <a:r>
              <a:rPr lang="en-US" sz="2700" dirty="0">
                <a:latin typeface="+mn-lt"/>
              </a:rPr>
              <a:t>=    Student’s Available Income</a:t>
            </a:r>
          </a:p>
          <a:p>
            <a:pPr marL="342900" indent="-342900" eaLnBrk="0" hangingPunct="0">
              <a:spcBef>
                <a:spcPct val="20000"/>
              </a:spcBef>
              <a:defRPr/>
            </a:pPr>
            <a:r>
              <a:rPr lang="en-US" sz="2700" dirty="0">
                <a:latin typeface="+mn-lt"/>
              </a:rPr>
              <a:t>x    </a:t>
            </a:r>
            <a:r>
              <a:rPr lang="en-US" sz="2700" u="sng" dirty="0">
                <a:latin typeface="+mn-lt"/>
              </a:rPr>
              <a:t>50%</a:t>
            </a:r>
          </a:p>
          <a:p>
            <a:pPr marL="342900" indent="-342900" eaLnBrk="0" hangingPunct="0">
              <a:spcBef>
                <a:spcPct val="20000"/>
              </a:spcBef>
              <a:defRPr/>
            </a:pPr>
            <a:r>
              <a:rPr lang="en-US" sz="2700" dirty="0">
                <a:latin typeface="+mn-lt"/>
              </a:rPr>
              <a:t>=    Student’s Contribution from Income</a:t>
            </a:r>
            <a:endParaRPr lang="en-US" sz="2200" dirty="0">
              <a:latin typeface="+mn-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p:cNvSpPr>
          <p:nvPr>
            <p:ph type="title"/>
          </p:nvPr>
        </p:nvSpPr>
        <p:spPr>
          <a:xfrm>
            <a:off x="0" y="0"/>
            <a:ext cx="9144000" cy="1600200"/>
          </a:xfrm>
        </p:spPr>
        <p:txBody>
          <a:bodyPr/>
          <a:lstStyle/>
          <a:p>
            <a:pPr defTabSz="1039813" eaLnBrk="1" hangingPunct="1"/>
            <a:r>
              <a:rPr lang="en-US" smtClean="0"/>
              <a:t>Determination of Student’s Contribution</a:t>
            </a:r>
          </a:p>
        </p:txBody>
      </p:sp>
      <p:sp>
        <p:nvSpPr>
          <p:cNvPr id="32770"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DB0B9447-D9F6-4597-B993-6932C4BB4E14}" type="slidenum">
              <a:rPr lang="fr-FR"/>
              <a:pPr>
                <a:defRPr/>
              </a:pPr>
              <a:t>31</a:t>
            </a:fld>
            <a:endParaRPr lang="fr-FR" dirty="0"/>
          </a:p>
        </p:txBody>
      </p:sp>
      <p:pic>
        <p:nvPicPr>
          <p:cNvPr id="8" name="Picture 7" descr="ist2_5918704-flying-money.jpg"/>
          <p:cNvPicPr>
            <a:picLocks noChangeAspect="1"/>
          </p:cNvPicPr>
          <p:nvPr/>
        </p:nvPicPr>
        <p:blipFill>
          <a:blip r:embed="rId3" cstate="print"/>
          <a:stretch>
            <a:fillRect/>
          </a:stretch>
        </p:blipFill>
        <p:spPr>
          <a:xfrm>
            <a:off x="304802" y="5000626"/>
            <a:ext cx="2163679" cy="1857375"/>
          </a:xfrm>
          <a:prstGeom prst="rect">
            <a:avLst/>
          </a:prstGeom>
          <a:ln>
            <a:noFill/>
          </a:ln>
          <a:effectLst>
            <a:softEdge rad="112500"/>
          </a:effectLst>
        </p:spPr>
      </p:pic>
      <p:sp>
        <p:nvSpPr>
          <p:cNvPr id="9" name="Rectangle 3"/>
          <p:cNvSpPr txBox="1">
            <a:spLocks noChangeArrowheads="1"/>
          </p:cNvSpPr>
          <p:nvPr/>
        </p:nvSpPr>
        <p:spPr bwMode="auto">
          <a:xfrm>
            <a:off x="304800" y="1657350"/>
            <a:ext cx="8839200" cy="4173141"/>
          </a:xfrm>
          <a:prstGeom prst="rect">
            <a:avLst/>
          </a:prstGeom>
          <a:noFill/>
          <a:ln w="9525">
            <a:noFill/>
            <a:miter lim="800000"/>
            <a:headEnd/>
            <a:tailEnd/>
          </a:ln>
        </p:spPr>
        <p:txBody>
          <a:bodyPr/>
          <a:lstStyle/>
          <a:p>
            <a:pPr marL="342900" indent="-342900" eaLnBrk="0" hangingPunct="0">
              <a:spcBef>
                <a:spcPct val="20000"/>
              </a:spcBef>
              <a:defRPr/>
            </a:pPr>
            <a:endParaRPr lang="en-US" sz="3200" dirty="0">
              <a:latin typeface="+mn-lt"/>
            </a:endParaRPr>
          </a:p>
          <a:p>
            <a:pPr marL="342900" indent="-342900" eaLnBrk="0" hangingPunct="0">
              <a:spcBef>
                <a:spcPct val="20000"/>
              </a:spcBef>
              <a:defRPr/>
            </a:pPr>
            <a:r>
              <a:rPr lang="en-US" sz="3200" dirty="0">
                <a:latin typeface="+mn-lt"/>
              </a:rPr>
              <a:t>			Total net assets</a:t>
            </a:r>
            <a:endParaRPr lang="en-US" sz="2400" dirty="0">
              <a:latin typeface="+mn-lt"/>
            </a:endParaRPr>
          </a:p>
          <a:p>
            <a:pPr marL="342900" indent="-342900" eaLnBrk="0" hangingPunct="0">
              <a:spcBef>
                <a:spcPct val="20000"/>
              </a:spcBef>
              <a:defRPr/>
            </a:pPr>
            <a:endParaRPr lang="en-US" sz="2400" dirty="0">
              <a:latin typeface="+mn-lt"/>
            </a:endParaRPr>
          </a:p>
          <a:p>
            <a:pPr marL="342900" indent="-342900" eaLnBrk="0" hangingPunct="0">
              <a:spcBef>
                <a:spcPct val="20000"/>
              </a:spcBef>
              <a:defRPr/>
            </a:pPr>
            <a:r>
              <a:rPr lang="en-US" sz="3200" dirty="0">
                <a:latin typeface="+mn-lt"/>
              </a:rPr>
              <a:t>	  	 	20%</a:t>
            </a:r>
          </a:p>
          <a:p>
            <a:pPr marL="171450" indent="-171450" eaLnBrk="0" hangingPunct="0">
              <a:spcBef>
                <a:spcPct val="20000"/>
              </a:spcBef>
              <a:defRPr/>
            </a:pPr>
            <a:r>
              <a:rPr lang="en-US" sz="3200" dirty="0">
                <a:latin typeface="+mn-lt"/>
              </a:rPr>
              <a:t/>
            </a:r>
            <a:br>
              <a:rPr lang="en-US" sz="3200" dirty="0">
                <a:latin typeface="+mn-lt"/>
              </a:rPr>
            </a:br>
            <a:r>
              <a:rPr lang="en-US" sz="3200" dirty="0">
                <a:latin typeface="+mn-lt"/>
              </a:rPr>
              <a:t>=   Student’s Contribution from assets</a:t>
            </a:r>
          </a:p>
        </p:txBody>
      </p:sp>
      <p:cxnSp>
        <p:nvCxnSpPr>
          <p:cNvPr id="11" name="Straight Connector 10"/>
          <p:cNvCxnSpPr/>
          <p:nvPr/>
        </p:nvCxnSpPr>
        <p:spPr>
          <a:xfrm>
            <a:off x="914400" y="3486150"/>
            <a:ext cx="7924800" cy="1191"/>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812800" y="2857501"/>
            <a:ext cx="711200" cy="523220"/>
          </a:xfrm>
          <a:prstGeom prst="rect">
            <a:avLst/>
          </a:prstGeom>
          <a:noFill/>
        </p:spPr>
        <p:txBody>
          <a:bodyPr>
            <a:spAutoFit/>
          </a:bodyPr>
          <a:lstStyle/>
          <a:p>
            <a:pPr>
              <a:defRPr/>
            </a:pPr>
            <a:r>
              <a:rPr lang="en-US" sz="2800" dirty="0">
                <a:latin typeface="+mn-lt"/>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path" presetSubtype="0" accel="50000" decel="50000" fill="hold" nodeType="afterEffect">
                                  <p:stCondLst>
                                    <p:cond delay="0"/>
                                  </p:stCondLst>
                                  <p:childTnLst>
                                    <p:animMotion origin="layout" path="M 0.44931 -0.37899 C 0.44838 -0.33889 0.53194 -0.30416 0.63843 -0.3026 C 0.72199 -0.29913 0.79097 -0.3184 0.79282 -0.34236 C 0.79282 -0.36597 0.725 -0.38836 0.63958 -0.38958 C 0.59676 -0.38958 0.55833 -0.3868 0.53079 -0.37899 C 0.49097 -0.36788 0.46736 -0.35 0.46736 -0.32934 C 0.46736 -0.3184 0.47431 -0.30729 0.48681 -0.29774 C 0.51551 -0.27708 0.57199 -0.2625 0.63704 -0.26076 C 0.7125 -0.25781 0.77477 -0.27517 0.77477 -0.29583 C 0.77593 -0.3184 0.71389 -0.33732 0.63843 -0.34045 C 0.59954 -0.34045 0.56528 -0.33732 0.53912 -0.33107 C 0.50463 -0.31996 0.48264 -0.3026 0.48264 -0.28472 C 0.48264 -0.27517 0.48935 -0.2658 0.50046 -0.25607 C 0.52662 -0.23889 0.57616 -0.2243 0.63519 -0.22291 C 0.70417 -0.221 0.75949 -0.23732 0.75949 -0.25607 C 0.76065 -0.27517 0.70602 -0.29305 0.63704 -0.29427 C 0.60255 -0.29583 0.5706 -0.29305 0.54745 -0.28628 C 0.51551 -0.27708 0.49769 -0.2625 0.49769 -0.24496 C 0.49769 -0.23732 0.50301 -0.22777 0.51296 -0.21944 C 0.53611 -0.20364 0.58171 -0.1908 0.63426 -0.18941 C 0.69583 -0.18941 0.74583 -0.20191 0.74583 -0.21944 C 0.74583 -0.23732 0.69745 -0.25312 0.63519 -0.25468 C 0.60509 -0.25468 0.57616 -0.25121 0.55579 -0.24652 C 0.52662 -0.23889 0.50995 -0.2243 0.5088 -0.20989 C 0.5088 -0.20191 0.51551 -0.19427 0.52361 -0.18784 C 0.54444 -0.1717 0.58588 -0.16059 0.63287 -0.16059 C 0.68773 -0.15902 0.73333 -0.17014 0.73333 -0.18593 C 0.73472 -0.20191 0.68912 -0.21597 0.63426 -0.21788 C 0.60625 -0.21788 0.58032 -0.21597 0.5625 -0.20989 C 0.53611 -0.20364 0.52107 -0.1908 0.52107 -0.1783 C 0.52107 -0.17014 0.52523 -0.16371 0.5338 -0.15764 C 0.55278 -0.14305 0.58843 -0.13368 0.63125 -0.13177 C 0.68218 -0.13177 0.72199 -0.14132 0.72199 -0.15573 C 0.72384 -0.17014 0.68357 -0.18316 0.63287 -0.18472 C 0.60787 -0.18472 0.58588 -0.18316 0.56944 -0.1783 C 0.5456 -0.1717 0.53194 -0.16059 0.53194 -0.14791 C 0.53194 -0.14132 0.53611 -0.13663 0.54329 -0.13055 C 0.55972 -0.11788 0.59259 -0.10955 0.63125 -0.10833 C 0.67685 -0.10642 0.7125 -0.11597 0.7125 -0.13055 C 0.7125 -0.14132 0.67801 -0.15416 0.63287 -0.15416 C 0.60926 -0.15573 0.58843 -0.15295 0.57361 -0.14948 C 0.55278 -0.14305 0.54028 -0.13368 0.54028 -0.12222 C 0.54028 -0.11597 0.54444 -0.11111 0.55162 -0.10642 C 0.56667 -0.09531 0.59676 -0.08715 0.63009 -0.08593 C 0.6713 -0.0842 0.70417 -0.09375 0.70417 -0.10486 C 0.70417 -0.11788 0.6713 -0.12708 0.63125 -0.12899 C 0.61204 -0.12899 0.59259 -0.12708 0.57894 -0.12222 C 0.55972 -0.11788 0.54884 -0.10955 0.54884 -0.09843 C 0.54884 -0.09375 0.55278 -0.08889 0.55833 -0.0842 C 0.57199 -0.07482 0.59838 -0.06649 0.63009 -0.06649 C 0.66574 -0.06527 0.69583 -0.07309 0.69583 -0.0842 C 0.69583 -0.09375 0.66713 -0.10347 0.63009 -0.10347 C 0.61343 -0.10486 0.59537 -0.10347 0.5831 -0.1 C 0.56667 -0.09375 0.55694 -0.08593 0.55694 -0.07777 C 0.55694 -0.07309 0.55972 -0.0684 0.56528 -0.06527 C 0.57755 -0.05538 0.60093 -0.0493 0.63009 -0.04739 C 0.66319 -0.04739 0.68912 -0.05538 0.68912 -0.06371 C 0.68912 -0.07309 0.66319 -0.08246 0.63009 -0.08246 C 0.61343 -0.08246 0.59838 -0.08107 0.58843 -0.07777 C 0.57199 -0.07482 0.56389 -0.06649 0.56389 -0.05885 C 0.56389 -0.05538 0.56667 -0.05069 0.5706 -0.04739 C 0.58171 -0.03819 0.6037 -0.0335 0.6287 -0.03125 C 0.65903 -0.03125 0.68218 -0.03819 0.68218 -0.04583 C 0.68218 -0.05538 0.65903 -0.0618 0.63009 -0.06371 C 0.61458 -0.06371 0.60093 -0.0618 0.59144 -0.05885 C 0.57755 -0.05538 0.56944 -0.0493 0.56944 -0.04114 C 0.56944 -0.03819 0.57199 -0.03472 0.57616 -0.03125 " pathEditMode="relative" rAng="0" ptsTypes="fffffffffffffffffffffffffffffffffffffffffffffffffffffffffffffffffff">
                                      <p:cBhvr>
                                        <p:cTn id="6" dur="2000" fill="hold"/>
                                        <p:tgtEl>
                                          <p:spTgt spid="8"/>
                                        </p:tgtEl>
                                        <p:attrNameLst>
                                          <p:attrName>ppt_x</p:attrName>
                                          <p:attrName>ppt_y</p:attrName>
                                        </p:attrNameLst>
                                      </p:cBhvr>
                                      <p:rCtr x="171" y="1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p:cNvSpPr>
          <p:nvPr>
            <p:ph type="title"/>
          </p:nvPr>
        </p:nvSpPr>
        <p:spPr>
          <a:xfrm>
            <a:off x="0" y="0"/>
            <a:ext cx="9144000" cy="1600200"/>
          </a:xfrm>
        </p:spPr>
        <p:txBody>
          <a:bodyPr/>
          <a:lstStyle/>
          <a:p>
            <a:pPr defTabSz="1039813" eaLnBrk="1" hangingPunct="1"/>
            <a:r>
              <a:rPr lang="en-US" smtClean="0"/>
              <a:t>Determination of Student’s Contribution</a:t>
            </a:r>
          </a:p>
        </p:txBody>
      </p:sp>
      <p:sp>
        <p:nvSpPr>
          <p:cNvPr id="33794"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C8C50B47-45A7-4A1B-B7BD-B7CDC3CA1963}" type="slidenum">
              <a:rPr lang="fr-FR"/>
              <a:pPr>
                <a:defRPr/>
              </a:pPr>
              <a:t>32</a:t>
            </a:fld>
            <a:endParaRPr lang="fr-FR" dirty="0"/>
          </a:p>
        </p:txBody>
      </p:sp>
      <p:sp>
        <p:nvSpPr>
          <p:cNvPr id="7" name="Rectangle 3"/>
          <p:cNvSpPr txBox="1">
            <a:spLocks noChangeArrowheads="1"/>
          </p:cNvSpPr>
          <p:nvPr/>
        </p:nvSpPr>
        <p:spPr bwMode="auto">
          <a:xfrm>
            <a:off x="0" y="1600200"/>
            <a:ext cx="9144000" cy="3825479"/>
          </a:xfrm>
          <a:prstGeom prst="rect">
            <a:avLst/>
          </a:prstGeom>
          <a:noFill/>
          <a:ln w="9525">
            <a:noFill/>
            <a:miter lim="800000"/>
            <a:headEnd/>
            <a:tailEnd/>
          </a:ln>
        </p:spPr>
        <p:txBody>
          <a:bodyPr>
            <a:normAutofit/>
          </a:bodyPr>
          <a:lstStyle/>
          <a:p>
            <a:pPr marL="342900" indent="-342900" eaLnBrk="0" hangingPunct="0">
              <a:spcBef>
                <a:spcPct val="20000"/>
              </a:spcBef>
              <a:defRPr/>
            </a:pPr>
            <a:endParaRPr lang="en-US" sz="3200" dirty="0">
              <a:latin typeface="+mn-lt"/>
            </a:endParaRPr>
          </a:p>
          <a:p>
            <a:pPr marL="342900" indent="-342900" eaLnBrk="0" hangingPunct="0">
              <a:spcBef>
                <a:spcPct val="20000"/>
              </a:spcBef>
              <a:defRPr/>
            </a:pPr>
            <a:r>
              <a:rPr lang="en-US" sz="3200" dirty="0">
                <a:latin typeface="+mn-lt"/>
              </a:rPr>
              <a:t>   		Student contribution from income</a:t>
            </a:r>
          </a:p>
          <a:p>
            <a:pPr marL="342900" indent="-342900" eaLnBrk="0" hangingPunct="0">
              <a:spcBef>
                <a:spcPct val="20000"/>
              </a:spcBef>
              <a:defRPr/>
            </a:pPr>
            <a:endParaRPr lang="en-US" sz="2000" dirty="0">
              <a:latin typeface="+mn-lt"/>
            </a:endParaRPr>
          </a:p>
          <a:p>
            <a:pPr marL="342900" indent="-342900" eaLnBrk="0" hangingPunct="0">
              <a:spcBef>
                <a:spcPct val="20000"/>
              </a:spcBef>
              <a:defRPr/>
            </a:pPr>
            <a:r>
              <a:rPr lang="en-US" sz="3200" dirty="0">
                <a:latin typeface="+mn-lt"/>
              </a:rPr>
              <a:t>  +      Student contribution from assets</a:t>
            </a:r>
          </a:p>
          <a:p>
            <a:pPr marL="342900" indent="-342900" eaLnBrk="0" hangingPunct="0">
              <a:spcBef>
                <a:spcPct val="20000"/>
              </a:spcBef>
              <a:defRPr/>
            </a:pPr>
            <a:endParaRPr lang="en-US" sz="2400" dirty="0">
              <a:latin typeface="+mn-lt"/>
            </a:endParaRPr>
          </a:p>
          <a:p>
            <a:pPr marL="342900" indent="-342900" eaLnBrk="0" hangingPunct="0">
              <a:spcBef>
                <a:spcPct val="20000"/>
              </a:spcBef>
              <a:defRPr/>
            </a:pPr>
            <a:endParaRPr lang="en-US" sz="2400" dirty="0">
              <a:latin typeface="+mn-lt"/>
            </a:endParaRPr>
          </a:p>
          <a:p>
            <a:pPr marL="342900" indent="-342900" eaLnBrk="0" hangingPunct="0">
              <a:spcBef>
                <a:spcPct val="20000"/>
              </a:spcBef>
              <a:defRPr/>
            </a:pPr>
            <a:r>
              <a:rPr lang="en-US" sz="3200" dirty="0">
                <a:latin typeface="+mn-lt"/>
              </a:rPr>
              <a:t>  =  	Total Student Contribution</a:t>
            </a:r>
          </a:p>
        </p:txBody>
      </p:sp>
      <p:cxnSp>
        <p:nvCxnSpPr>
          <p:cNvPr id="9" name="Straight Connector 8"/>
          <p:cNvCxnSpPr/>
          <p:nvPr/>
        </p:nvCxnSpPr>
        <p:spPr>
          <a:xfrm>
            <a:off x="914400" y="3543300"/>
            <a:ext cx="7924800" cy="119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p:cNvSpPr>
          <p:nvPr>
            <p:ph type="title"/>
          </p:nvPr>
        </p:nvSpPr>
        <p:spPr>
          <a:xfrm>
            <a:off x="0" y="0"/>
            <a:ext cx="9144000" cy="1600200"/>
          </a:xfrm>
        </p:spPr>
        <p:txBody>
          <a:bodyPr/>
          <a:lstStyle/>
          <a:p>
            <a:pPr defTabSz="1039813" eaLnBrk="1" hangingPunct="1"/>
            <a:r>
              <a:rPr lang="en-US" smtClean="0"/>
              <a:t>Determination of EFC</a:t>
            </a:r>
          </a:p>
        </p:txBody>
      </p:sp>
      <p:sp>
        <p:nvSpPr>
          <p:cNvPr id="3481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1734179C-618B-4200-9080-800C78508404}" type="slidenum">
              <a:rPr lang="fr-FR"/>
              <a:pPr>
                <a:defRPr/>
              </a:pPr>
              <a:t>33</a:t>
            </a:fld>
            <a:endParaRPr lang="fr-FR" dirty="0"/>
          </a:p>
        </p:txBody>
      </p:sp>
      <p:pic>
        <p:nvPicPr>
          <p:cNvPr id="7" name="Picture 6" descr="one-dollar-bill.jpg"/>
          <p:cNvPicPr>
            <a:picLocks noChangeAspect="1"/>
          </p:cNvPicPr>
          <p:nvPr/>
        </p:nvPicPr>
        <p:blipFill>
          <a:blip r:embed="rId3" cstate="print"/>
          <a:stretch>
            <a:fillRect/>
          </a:stretch>
        </p:blipFill>
        <p:spPr>
          <a:xfrm>
            <a:off x="-2557195" y="0"/>
            <a:ext cx="2557195" cy="457200"/>
          </a:xfrm>
          <a:prstGeom prst="rect">
            <a:avLst/>
          </a:prstGeom>
          <a:ln>
            <a:noFill/>
          </a:ln>
          <a:effectLst>
            <a:softEdge rad="112500"/>
          </a:effectLst>
        </p:spPr>
      </p:pic>
      <p:pic>
        <p:nvPicPr>
          <p:cNvPr id="8" name="Picture 7" descr="one-dollar-bill-02.jpg"/>
          <p:cNvPicPr>
            <a:picLocks noChangeAspect="1"/>
          </p:cNvPicPr>
          <p:nvPr/>
        </p:nvPicPr>
        <p:blipFill>
          <a:blip r:embed="rId4" cstate="print"/>
          <a:stretch>
            <a:fillRect/>
          </a:stretch>
        </p:blipFill>
        <p:spPr>
          <a:xfrm>
            <a:off x="8940800" y="171451"/>
            <a:ext cx="1828800" cy="326971"/>
          </a:xfrm>
          <a:prstGeom prst="rect">
            <a:avLst/>
          </a:prstGeom>
          <a:ln>
            <a:noFill/>
          </a:ln>
          <a:effectLst>
            <a:softEdge rad="112500"/>
          </a:effectLst>
        </p:spPr>
      </p:pic>
      <p:pic>
        <p:nvPicPr>
          <p:cNvPr id="9" name="Picture 8" descr="one-dollar-bill-03.jpg"/>
          <p:cNvPicPr>
            <a:picLocks noChangeAspect="1"/>
          </p:cNvPicPr>
          <p:nvPr/>
        </p:nvPicPr>
        <p:blipFill>
          <a:blip r:embed="rId5" cstate="print"/>
          <a:stretch>
            <a:fillRect/>
          </a:stretch>
        </p:blipFill>
        <p:spPr>
          <a:xfrm>
            <a:off x="1930402" y="-1085850"/>
            <a:ext cx="4279900" cy="765203"/>
          </a:xfrm>
          <a:prstGeom prst="rect">
            <a:avLst/>
          </a:prstGeom>
          <a:ln>
            <a:noFill/>
          </a:ln>
          <a:effectLst>
            <a:softEdge rad="112500"/>
          </a:effectLst>
        </p:spPr>
      </p:pic>
      <p:sp>
        <p:nvSpPr>
          <p:cNvPr id="11" name="Rectangle 3"/>
          <p:cNvSpPr txBox="1">
            <a:spLocks noChangeArrowheads="1"/>
          </p:cNvSpPr>
          <p:nvPr/>
        </p:nvSpPr>
        <p:spPr bwMode="auto">
          <a:xfrm>
            <a:off x="304800" y="1714500"/>
            <a:ext cx="8485717" cy="34290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endParaRPr lang="en-US" sz="3200" dirty="0">
              <a:latin typeface="+mn-lt"/>
            </a:endParaRPr>
          </a:p>
          <a:p>
            <a:pPr marL="342900" indent="-342900" eaLnBrk="0" hangingPunct="0">
              <a:spcBef>
                <a:spcPct val="20000"/>
              </a:spcBef>
              <a:defRPr/>
            </a:pPr>
            <a:r>
              <a:rPr lang="en-US" sz="3200" dirty="0">
                <a:latin typeface="+mn-lt"/>
              </a:rPr>
              <a:t>		Parents’ contribution</a:t>
            </a:r>
          </a:p>
          <a:p>
            <a:pPr marL="342900" indent="-342900" eaLnBrk="0" hangingPunct="0">
              <a:spcBef>
                <a:spcPct val="20000"/>
              </a:spcBef>
              <a:defRPr/>
            </a:pPr>
            <a:endParaRPr lang="en-US" sz="3200" dirty="0">
              <a:latin typeface="+mn-lt"/>
            </a:endParaRPr>
          </a:p>
          <a:p>
            <a:pPr marL="342900" indent="-342900" eaLnBrk="0" hangingPunct="0">
              <a:spcBef>
                <a:spcPct val="20000"/>
              </a:spcBef>
              <a:defRPr/>
            </a:pPr>
            <a:r>
              <a:rPr lang="en-US" sz="3200" dirty="0">
                <a:latin typeface="+mn-lt"/>
              </a:rPr>
              <a:t>+		Student’s contribution</a:t>
            </a:r>
          </a:p>
          <a:p>
            <a:pPr marL="342900" indent="-342900" eaLnBrk="0" hangingPunct="0">
              <a:spcBef>
                <a:spcPct val="20000"/>
              </a:spcBef>
              <a:defRPr/>
            </a:pPr>
            <a:endParaRPr lang="en-US" sz="3200" dirty="0">
              <a:latin typeface="+mn-lt"/>
            </a:endParaRPr>
          </a:p>
          <a:p>
            <a:pPr marL="342900" indent="-342900" eaLnBrk="0" hangingPunct="0">
              <a:spcBef>
                <a:spcPct val="20000"/>
              </a:spcBef>
              <a:defRPr/>
            </a:pPr>
            <a:r>
              <a:rPr lang="en-US" sz="3200" dirty="0">
                <a:latin typeface="+mn-lt"/>
              </a:rPr>
              <a:t>=		Expected Family Contribution</a:t>
            </a:r>
          </a:p>
        </p:txBody>
      </p:sp>
      <p:cxnSp>
        <p:nvCxnSpPr>
          <p:cNvPr id="13" name="Straight Connector 12"/>
          <p:cNvCxnSpPr/>
          <p:nvPr/>
        </p:nvCxnSpPr>
        <p:spPr>
          <a:xfrm>
            <a:off x="228600" y="4495800"/>
            <a:ext cx="7315200" cy="119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7778 -0.01545 C -0.07847 -0.01041 -0.07801 -0.00503 -0.07963 -4.72222E-6 C -0.08102 0.004 -0.08449 0.0073 -0.08704 0.01094 C -0.11621 0.05469 -0.19213 0.06303 -0.25 0.06928 C -0.26597 0.07101 -0.27963 0.07119 -0.2963 0.07205 C -0.35371 0.07136 -0.40023 0.07171 -0.45371 0.06511 C -0.45741 0.06563 -0.46134 0.06528 -0.46482 0.0665 C -0.47384 0.06997 -0.47084 0.07257 -0.47593 0.07761 C -0.47801 0.07969 -0.48125 0.08108 -0.48334 0.08316 C -0.48704 0.08698 -0.48935 0.0915 -0.49259 0.09566 C -0.49329 0.09931 -0.49445 0.10313 -0.49445 0.10678 C -0.49445 0.13056 -0.45116 0.1507 -0.42408 0.15678 C -0.40949 0.16007 -0.39236 0.16025 -0.37778 0.16094 C -0.35 0.16007 -0.33797 0.16216 -0.31667 0.15678 C -0.31482 0.15487 -0.3132 0.15278 -0.31111 0.15122 C -0.30949 0.15 -0.30579 0.15018 -0.30556 0.14844 C -0.30394 0.13473 -0.31019 0.13542 -0.32222 0.13316 C -0.34445 0.13438 -0.34491 0.13473 -0.36111 0.13872 C -0.36759 0.14358 -0.37014 0.14601 -0.37222 0.15261 C -0.37153 0.15678 -0.37176 0.16112 -0.37037 0.16511 C -0.36621 0.17778 -0.3338 0.18334 -0.32037 0.18455 C -0.29213 0.19167 -0.32871 0.18299 -0.2463 0.18733 C -0.24422 0.1875 -0.23195 0.19185 -0.22963 0.19289 C -0.22593 0.19462 -0.21852 0.19844 -0.21852 0.19862 C -0.19352 0.23612 -0.26551 0.25504 -0.30185 0.25678 C -0.31736 0.25747 -0.33264 0.25764 -0.34815 0.25816 C -0.39653 0.25678 -0.44422 0.25157 -0.49259 0.24983 C -0.50162 0.25157 -0.50278 0.25313 -0.50556 0.25955 C -0.51111 0.28907 -0.49283 0.29862 -0.45926 0.31372 C -0.43866 0.32292 -0.41158 0.32622 -0.38889 0.33039 C -0.35625 0.33646 -0.32246 0.33855 -0.28889 0.34011 C -0.26968 0.33959 -0.2507 0.33959 -0.23148 0.33872 C -0.21783 0.3382 -0.19074 0.33594 -0.19074 0.33612 C -0.17963 0.33646 -0.16829 0.33594 -0.15741 0.33733 C -0.14722 0.33872 -0.12778 0.34428 -0.12778 0.34445 C -0.11528 0.35053 -0.10764 0.35504 -0.10371 0.3665 C -0.1044 0.37014 -0.10417 0.37396 -0.10556 0.37761 C -0.11065 0.39167 -0.14514 0.40487 -0.16297 0.40816 C -0.17963 0.4165 -0.20093 0.41875 -0.22037 0.42205 C -0.26713 0.42119 -0.3088 0.42066 -0.35371 0.41233 C -0.34653 0.40157 -0.32986 0.40313 -0.31482 0.40122 C -0.24884 0.40435 -0.27176 0.40226 -0.23334 0.40955 C -0.22824 0.41216 -0.22176 0.4125 -0.21667 0.41511 C -0.20741 0.41962 -0.19954 0.42362 -0.18889 0.42622 C -0.17801 0.4323 -0.16852 0.44237 -0.15556 0.44566 C -0.14398 0.45608 -0.13009 0.46424 -0.12408 0.47761 C -0.12709 0.48438 -0.13125 0.48525 -0.13889 0.48872 C -0.16759 0.50191 -0.18681 0.50678 -0.22037 0.50955 C -0.24398 0.51407 -0.26898 0.51216 -0.29259 0.50816 C -0.31783 0.504 -0.28704 0.51094 -0.32037 0.50261 C -0.32222 0.50209 -0.32593 0.50122 -0.32593 0.50139 C -0.30648 0.49827 -0.28727 0.50174 -0.26852 0.50539 C -0.24838 0.50938 -0.22732 0.51077 -0.20741 0.51511 C -0.19259 0.51841 -0.17917 0.52257 -0.16482 0.52622 C -0.16227 0.52761 -0.15996 0.52917 -0.15741 0.53039 C -0.15255 0.53282 -0.14259 0.53733 -0.14259 0.5375 C -0.13241 0.54879 -0.14584 0.5356 -0.13334 0.54289 C -0.12917 0.54532 -0.12222 0.55122 -0.12222 0.55139 C -0.12014 0.55782 -0.11505 0.5599 -0.11297 0.5665 C -0.11111 0.5823 -0.10996 0.58125 -0.11297 0.59705 C -0.11389 0.60157 -0.11922 0.60625 -0.12222 0.60955 C -0.13773 0.62605 -0.16204 0.62917 -0.18704 0.63178 C -0.23287 0.63073 -0.27847 0.62935 -0.32408 0.62622 C -0.34329 0.62709 -0.36227 0.62778 -0.38148 0.629 C -0.38611 0.62935 -0.4 0.63039 -0.4 0.63455 " pathEditMode="relative" rAng="0" ptsTypes="ffffffffffffffffffffffffffffffffffffffffffffffffffffffffffffffffA">
                                      <p:cBhvr>
                                        <p:cTn id="6" dur="2000" fill="hold"/>
                                        <p:tgtEl>
                                          <p:spTgt spid="8"/>
                                        </p:tgtEl>
                                        <p:attrNameLst>
                                          <p:attrName>ppt_x</p:attrName>
                                          <p:attrName>ppt_y</p:attrName>
                                        </p:attrNameLst>
                                      </p:cBhvr>
                                      <p:rCtr x="-217" y="32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0648 -0.01666 C 0.10787 -0.01232 0.10787 -0.00781 0.10972 -0.00364 C 0.12199 0.02361 0.15532 0.04532 0.18888 0.05417 C 0.20138 0.05747 0.21504 0.06302 0.22824 0.0632 C 0.23981 0.06355 0.25092 0.0632 0.26041 0.0632 L 0.26041 0.08507 C 0.26967 0.11493 0.27685 0.154 0.25231 0.18039 C 0.24699 0.18941 0.24074 0.19393 0.2331 0.19966 C 0.22824 0.20243 0.22824 0.20434 0.22222 0.20608 C 0.21273 0.21007 0.19699 0.21198 0.18564 0.21389 C 0.18912 0.22136 0.19745 0.22657 0.20162 0.23316 C 0.20439 0.2349 0.20486 0.23681 0.20648 0.23837 C 0.21273 0.24532 0.20949 0.24184 0.21759 0.24618 C 0.22824 0.25417 0.24074 0.26285 0.25717 0.26545 C 0.26898 0.26945 0.27199 0.27066 0.28449 0.27188 C 0.30023 0.2757 0.33171 0.27188 0.33171 0.27205 C 0.32986 0.28316 0.32523 0.28855 0.31759 0.29757 C 0.31296 0.30348 0.31041 0.30834 0.30949 0.31441 C 0.30763 0.32396 0.30763 0.34219 0.30162 0.35052 C 0.28449 0.37257 0.26273 0.38681 0.23449 0.39809 C 0.21365 0.40677 0.23773 0.40105 0.2206 0.40452 C 0.20787 0.41094 0.19398 0.41233 0.17939 0.41493 C 0.17314 0.42327 0.17037 0.43247 0.16805 0.44202 C 0.17175 0.45348 0.17824 0.45677 0.19189 0.45868 C 0.21805 0.46667 0.2456 0.46476 0.27199 0.4665 C 0.27685 0.46754 0.27916 0.46841 0.28425 0.47032 C 0.29444 0.47622 0.28356 0.47275 0.29375 0.47552 C 0.29675 0.47795 0.29837 0.48056 0.30324 0.48316 C 0.30787 0.48698 0.30324 0.49375 0.30162 0.49861 C 0.30023 0.50087 0.29629 0.50157 0.29375 0.50261 C 0.27824 0.50764 0.27037 0.50695 0.25324 0.50764 C 0.23032 0.51094 0.21365 0.5099 0.19189 0.51806 C 0.18518 0.52049 0.178 0.52118 0.17037 0.52448 C 0.16805 0.52605 0.16203 0.52952 0.16203 0.52969 C 0.15879 0.53334 0.15532 0.53611 0.15532 0.54115 C 0.15509 0.54844 0.15532 0.55591 0.15717 0.56302 C 0.16041 0.57761 0.18912 0.57535 0.20162 0.57605 C 0.21203 0.57639 0.22199 0.57674 0.2331 0.57726 C 0.26041 0.57622 0.2655 0.57709 0.28449 0.57344 C 0.29375 0.57188 0.30162 0.5698 0.30949 0.56823 C 0.31157 0.56771 0.31412 0.56702 0.31412 0.56719 C 0.32546 0.56059 0.33773 0.56355 0.35046 0.56441 C 0.36111 0.56684 0.36805 0.56962 0.37523 0.57344 C 0.38564 0.58351 0.39467 0.58716 0.4 0.60052 C 0.39953 0.60608 0.39953 0.61181 0.39837 0.61719 C 0.39699 0.62292 0.38425 0.62778 0.37939 0.63143 C 0.37222 0.63629 0.36759 0.64375 0.36041 0.64809 C 0.34884 0.65486 0.33263 0.65452 0.31898 0.65591 C 0.30324 0.66216 0.29699 0.6625 0.27824 0.66355 C 0.26226 0.66823 0.27199 0.66598 0.24606 0.66754 C 0.22592 0.67292 0.175 0.67084 0.15717 0.67136 C 0.14467 0.67448 0.14907 0.67188 0.14282 0.679 C 0.14282 0.68976 0.14282 0.7007 0.14421 0.71129 C 0.14467 0.71493 0.15393 0.72292 0.15532 0.72414 C 0.17314 0.7408 0.20138 0.74219 0.22685 0.74341 C 0.24976 0.74966 0.27824 0.75 0.30162 0.75 L 0.49675 0.71893 L 0.50648 0.71893 " pathEditMode="relative" rAng="0" ptsTypes="ffffAffffffffffffffffffffffffffffffffffffffffffffffffffAAA">
                                      <p:cBhvr>
                                        <p:cTn id="9" dur="2000" fill="hold"/>
                                        <p:tgtEl>
                                          <p:spTgt spid="7"/>
                                        </p:tgtEl>
                                        <p:attrNameLst>
                                          <p:attrName>ppt_x</p:attrName>
                                          <p:attrName>ppt_y</p:attrName>
                                        </p:attrNameLst>
                                      </p:cBhvr>
                                      <p:rCtr x="200" y="383"/>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14514 0.0691 C -0.14213 0.07934 -0.12986 0.08299 -0.12245 0.08854 C -0.11505 0.0941 -0.09445 0.09844 -0.08935 0.09983 C -0.07269 0.10434 -0.05648 0.10833 -0.03935 0.11111 C -0.01875 0.11875 0.0037 0.12083 0.02523 0.1224 C 0.05278 0.13246 0.08079 0.13125 0.10972 0.13212 C 0.14329 0.13125 0.16505 0.13246 0.19421 0.12691 C 0.19653 0.12639 0.19884 0.12483 0.20139 0.12413 C 0.20324 0.12326 0.20602 0.12413 0.20717 0.1224 C 0.21134 0.11424 0.19606 0.11319 0.19421 0.11267 C 0.1713 0.11597 0.14954 0.12292 0.12824 0.13212 C 0.11342 0.13871 0.10139 0.14965 0.08518 0.1533 C 0.08125 0.15677 0.07639 0.1592 0.07245 0.16302 C 0.0713 0.16424 0.07083 0.16649 0.06967 0.16788 C 0.06736 0.16962 0.06458 0.17101 0.0625 0.17274 C 0.06088 0.17535 0.05926 0.1776 0.0581 0.18073 C 0.05625 0.1849 0.05231 0.1934 0.05231 0.19358 C 0.05046 0.21146 0.04745 0.23021 0.04514 0.24861 C 0.04375 0.26163 0.04514 0.27621 0.03958 0.28767 C 0.01829 0.32986 -0.02778 0.34028 -0.06783 0.3434 C -0.07894 0.34687 -0.08866 0.3474 -0.09792 0.33924 C -0.10278 0.32292 -0.07431 0.33021 -0.07083 0.33038 C -0.06389 0.33576 -0.05671 0.33837 -0.0507 0.3434 C -0.04421 0.34948 -0.04884 0.34809 -0.04213 0.35208 C -0.02014 0.36667 0.00092 0.38229 0.02222 0.3974 C 0.03727 0.40833 0.06273 0.41267 0.07963 0.41528 C 0.09305 0.42066 0.10717 0.42222 0.12106 0.42309 C 0.1581 0.4283 0.19537 0.43038 0.23287 0.43351 C 0.25717 0.4309 0.28125 0.43246 0.3044 0.42309 C 0.30208 0.41562 0.29977 0.41684 0.29305 0.41528 C 0.28148 0.41615 0.26967 0.41632 0.25856 0.42049 C 0.2456 0.42361 0.2331 0.4283 0.21991 0.4316 C 0.20509 0.43924 0.18912 0.44253 0.17384 0.44965 C 0.16782 0.4526 0.16296 0.45694 0.15694 0.4592 C 0.15046 0.46597 0.13935 0.47465 0.13518 0.48542 C 0.13125 0.49601 0.12801 0.50694 0.12407 0.51719 C 0.12245 0.52153 0.12199 0.52587 0.11967 0.52917 C 0.11528 0.5349 0.10046 0.54774 0.09398 0.55139 C 0.0912 0.55278 0.08773 0.55278 0.08518 0.55451 C 0.0838 0.55573 0.08264 0.55729 0.08102 0.55816 C 0.07361 0.56024 0.06574 0.56007 0.0581 0.56146 C 0.03889 0.56024 0.02824 0.56267 0.01366 0.55139 C 0.01273 0.54896 0.01088 0.54757 0.01088 0.54514 C 0.01088 0.52726 0.03958 0.52118 0.05092 0.5191 C 0.05671 0.51962 0.0625 0.5191 0.06805 0.52101 C 0.07407 0.52274 0.08403 0.5342 0.08819 0.54045 C 0.08912 0.54427 0.09097 0.54757 0.09097 0.55139 C 0.09143 0.5599 0.0912 0.56823 0.08958 0.57604 C 0.0838 0.6059 0.04699 0.61476 0.02801 0.62934 C 0.0088 0.62708 0.01412 0.62726 0.02523 0.62309 C 0.03426 0.62344 0.04421 0.62187 0.05231 0.62621 C 0.05972 0.63021 0.07384 0.63889 0.07384 0.63906 C 0.08102 0.64931 0.08472 0.65764 0.08819 0.66962 C 0.0875 0.6783 0.0875 0.69253 0.08241 0.70052 C 0.08055 0.70347 0.07755 0.70556 0.07523 0.70885 C 0.07407 0.71007 0.07384 0.7125 0.07245 0.71371 C 0.06991 0.71597 0.06643 0.71632 0.06389 0.7184 C 0.06088 0.70816 0.06342 0.70746 0.07245 0.70347 C 0.07755 0.70434 0.0831 0.70382 0.08819 0.70503 C 0.09259 0.7066 0.09838 0.71215 0.10393 0.71371 C 0.11273 0.72031 0.12245 0.72431 0.13125 0.73125 C 0.13449 0.73368 0.13611 0.73906 0.13958 0.74115 C 0.14467 0.7441 0.14907 0.74826 0.15417 0.75087 C 0.16042 0.75417 0.16991 0.75573 0.17708 0.75712 C 0.18981 0.76424 0.20764 0.76667 0.2213 0.76892 C 0.24815 0.77292 0.27662 0.77413 0.30301 0.78003 C 0.36736 0.77882 0.37963 0.78264 0.42917 0.76337 C 0.43287 0.75121 0.4294 0.75365 0.41898 0.75538 C 0.40903 0.7592 0.40069 0.76858 0.39329 0.77674 C 0.39143 0.78264 0.38889 0.78698 0.3875 0.79253 C 0.38796 0.80347 0.3875 0.81354 0.38889 0.82361 C 0.39005 0.8316 0.39815 0.83906 0.40185 0.84496 C 0.41042 0.85799 0.41967 0.87431 0.43194 0.88351 C 0.43542 0.89514 0.43055 0.88108 0.43773 0.89358 C 0.43935 0.89635 0.44028 0.90017 0.4419 0.9033 C 0.44305 0.90556 0.44467 0.90746 0.4463 0.90937 C 0.45 0.92274 0.44352 0.90312 0.45486 0.92604 C 0.45717 0.93108 0.4588 0.93976 0.46042 0.94549 C 0.45903 0.96441 0.46157 0.96753 0.4463 0.97101 C 0.4213 0.96996 0.37546 0.96285 0.35162 0.97621 C 0.34143 0.98212 0.33125 0.98646 0.32014 0.99062 C 0.31204 0.99375 0.29954 1.00382 0.29005 1.00382 L 0.23287 0.97292 " pathEditMode="relative" rAng="0" ptsTypes="fffffffffffffffffffffffffffffffffffffffffffffffffffffffffffffffffffffffffffffffffAA">
                                      <p:cBhvr>
                                        <p:cTn id="12" dur="2000" fill="hold"/>
                                        <p:tgtEl>
                                          <p:spTgt spid="9"/>
                                        </p:tgtEl>
                                        <p:attrNameLst>
                                          <p:attrName>ppt_x</p:attrName>
                                          <p:attrName>ppt_y</p:attrName>
                                        </p:attrNameLst>
                                      </p:cBhvr>
                                      <p:rCtr x="303" y="4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f-cartoon-money-bag.jpg"/>
          <p:cNvPicPr>
            <a:picLocks noChangeAspect="1"/>
          </p:cNvPicPr>
          <p:nvPr/>
        </p:nvPicPr>
        <p:blipFill>
          <a:blip r:embed="rId3" cstate="print"/>
          <a:srcRect/>
          <a:stretch>
            <a:fillRect/>
          </a:stretch>
        </p:blipFill>
        <p:spPr bwMode="auto">
          <a:xfrm>
            <a:off x="2514600" y="5029200"/>
            <a:ext cx="3810000" cy="1621631"/>
          </a:xfrm>
          <a:prstGeom prst="rect">
            <a:avLst/>
          </a:prstGeom>
          <a:noFill/>
          <a:ln w="9525">
            <a:noFill/>
            <a:miter lim="800000"/>
            <a:headEnd/>
            <a:tailEnd/>
          </a:ln>
        </p:spPr>
      </p:pic>
      <p:sp>
        <p:nvSpPr>
          <p:cNvPr id="35844" name="Rectangle 2"/>
          <p:cNvSpPr>
            <a:spLocks noGrp="1"/>
          </p:cNvSpPr>
          <p:nvPr>
            <p:ph type="title"/>
          </p:nvPr>
        </p:nvSpPr>
        <p:spPr>
          <a:xfrm>
            <a:off x="0" y="0"/>
            <a:ext cx="9144000" cy="1600200"/>
          </a:xfrm>
        </p:spPr>
        <p:txBody>
          <a:bodyPr/>
          <a:lstStyle/>
          <a:p>
            <a:pPr defTabSz="1039813" eaLnBrk="1" hangingPunct="1"/>
            <a:r>
              <a:rPr lang="en-US" smtClean="0"/>
              <a:t>Basic Formula for Aid</a:t>
            </a:r>
          </a:p>
        </p:txBody>
      </p:sp>
      <p:sp>
        <p:nvSpPr>
          <p:cNvPr id="35845" name="Rectangle 4"/>
          <p:cNvSpPr>
            <a:spLocks noGrp="1"/>
          </p:cNvSpPr>
          <p:nvPr>
            <p:ph idx="1"/>
          </p:nvPr>
        </p:nvSpPr>
        <p:spPr>
          <a:xfrm>
            <a:off x="-203200" y="1828800"/>
            <a:ext cx="9347200" cy="2857500"/>
          </a:xfrm>
        </p:spPr>
        <p:txBody>
          <a:bodyPr/>
          <a:lstStyle/>
          <a:p>
            <a:pPr marL="960438" lvl="1" indent="-327025" defTabSz="1039813" eaLnBrk="1" hangingPunct="1">
              <a:buFont typeface="Arial" pitchFamily="34" charset="0"/>
              <a:buNone/>
            </a:pPr>
            <a:r>
              <a:rPr lang="en-US" sz="3200" smtClean="0"/>
              <a:t>		</a:t>
            </a:r>
            <a:r>
              <a:rPr lang="en-US" smtClean="0"/>
              <a:t>	</a:t>
            </a:r>
          </a:p>
        </p:txBody>
      </p:sp>
      <p:sp>
        <p:nvSpPr>
          <p:cNvPr id="35842"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6" name="Espace réservé du numéro de diapositive 5"/>
          <p:cNvSpPr>
            <a:spLocks noGrp="1"/>
          </p:cNvSpPr>
          <p:nvPr>
            <p:ph type="sldNum" sz="quarter" idx="12"/>
          </p:nvPr>
        </p:nvSpPr>
        <p:spPr/>
        <p:txBody>
          <a:bodyPr/>
          <a:lstStyle/>
          <a:p>
            <a:pPr>
              <a:defRPr/>
            </a:pPr>
            <a:fld id="{BD3ECA7C-0EA6-4EDA-8BC0-21FBD9D0D22A}" type="slidenum">
              <a:rPr lang="fr-FR"/>
              <a:pPr>
                <a:defRPr/>
              </a:pPr>
              <a:t>34</a:t>
            </a:fld>
            <a:endParaRPr lang="fr-FR" dirty="0"/>
          </a:p>
        </p:txBody>
      </p:sp>
      <p:sp>
        <p:nvSpPr>
          <p:cNvPr id="8" name="Rectangle 3"/>
          <p:cNvSpPr txBox="1">
            <a:spLocks noChangeArrowheads="1"/>
          </p:cNvSpPr>
          <p:nvPr/>
        </p:nvSpPr>
        <p:spPr bwMode="auto">
          <a:xfrm>
            <a:off x="0" y="1888331"/>
            <a:ext cx="9144000" cy="3198019"/>
          </a:xfrm>
          <a:prstGeom prst="rect">
            <a:avLst/>
          </a:prstGeom>
          <a:noFill/>
          <a:ln w="9525">
            <a:noFill/>
            <a:miter lim="800000"/>
            <a:headEnd/>
            <a:tailEnd/>
          </a:ln>
        </p:spPr>
        <p:txBody>
          <a:bodyPr>
            <a:normAutofit/>
          </a:bodyPr>
          <a:lstStyle/>
          <a:p>
            <a:pPr marL="742950" lvl="1" indent="-285750" eaLnBrk="0" hangingPunct="0">
              <a:spcBef>
                <a:spcPct val="20000"/>
              </a:spcBef>
              <a:buFont typeface="Wingdings" pitchFamily="2" charset="2"/>
              <a:buNone/>
              <a:defRPr/>
            </a:pPr>
            <a:r>
              <a:rPr lang="en-US" sz="3700" dirty="0">
                <a:latin typeface="+mn-lt"/>
              </a:rPr>
              <a:t>		</a:t>
            </a:r>
            <a:r>
              <a:rPr lang="en-US" sz="3600" dirty="0">
                <a:latin typeface="+mn-lt"/>
              </a:rPr>
              <a:t>Cost of Attendance</a:t>
            </a:r>
          </a:p>
          <a:p>
            <a:pPr marL="742950" lvl="1" indent="-285750" eaLnBrk="0" hangingPunct="0">
              <a:spcBef>
                <a:spcPct val="20000"/>
              </a:spcBef>
              <a:buFont typeface="Wingdings" pitchFamily="2" charset="2"/>
              <a:buNone/>
              <a:defRPr/>
            </a:pPr>
            <a:endParaRPr lang="en-US" dirty="0">
              <a:latin typeface="+mn-lt"/>
            </a:endParaRPr>
          </a:p>
          <a:p>
            <a:pPr marL="742950" lvl="1" indent="-285750" eaLnBrk="0" hangingPunct="0">
              <a:spcBef>
                <a:spcPct val="20000"/>
              </a:spcBef>
              <a:buFont typeface="Wingdings" pitchFamily="2" charset="2"/>
              <a:buNone/>
              <a:defRPr/>
            </a:pPr>
            <a:r>
              <a:rPr lang="en-US" sz="2800" dirty="0">
                <a:latin typeface="+mn-lt"/>
              </a:rPr>
              <a:t> 		</a:t>
            </a:r>
            <a:r>
              <a:rPr lang="en-US" sz="3600" dirty="0">
                <a:latin typeface="+mn-lt"/>
              </a:rPr>
              <a:t>Expected Family Contribution</a:t>
            </a:r>
          </a:p>
          <a:p>
            <a:pPr marL="342900" indent="-342900" eaLnBrk="0" hangingPunct="0">
              <a:spcBef>
                <a:spcPct val="20000"/>
              </a:spcBef>
              <a:defRPr/>
            </a:pPr>
            <a:endParaRPr lang="en-US" sz="3200" dirty="0">
              <a:latin typeface="+mn-lt"/>
            </a:endParaRPr>
          </a:p>
          <a:p>
            <a:pPr marL="342900" indent="-342900" eaLnBrk="0" hangingPunct="0">
              <a:spcBef>
                <a:spcPct val="20000"/>
              </a:spcBef>
              <a:defRPr/>
            </a:pPr>
            <a:r>
              <a:rPr lang="en-US" sz="3200" dirty="0">
                <a:latin typeface="+mn-lt"/>
              </a:rPr>
              <a:t>	    </a:t>
            </a:r>
            <a:r>
              <a:rPr lang="en-US" sz="3600" dirty="0">
                <a:latin typeface="+mn-lt"/>
              </a:rPr>
              <a:t>Eligibility for Need-Based Funds	</a:t>
            </a:r>
          </a:p>
        </p:txBody>
      </p:sp>
      <p:sp>
        <p:nvSpPr>
          <p:cNvPr id="9" name="TextBox 8"/>
          <p:cNvSpPr txBox="1"/>
          <p:nvPr/>
        </p:nvSpPr>
        <p:spPr>
          <a:xfrm>
            <a:off x="0" y="2686050"/>
            <a:ext cx="812800" cy="646331"/>
          </a:xfrm>
          <a:prstGeom prst="rect">
            <a:avLst/>
          </a:prstGeom>
          <a:noFill/>
        </p:spPr>
        <p:txBody>
          <a:bodyPr>
            <a:spAutoFit/>
          </a:bodyPr>
          <a:lstStyle/>
          <a:p>
            <a:pPr algn="ctr">
              <a:tabLst>
                <a:tab pos="114300" algn="l"/>
                <a:tab pos="177800" algn="l"/>
              </a:tabLst>
              <a:defRPr/>
            </a:pPr>
            <a:r>
              <a:rPr lang="en-US" sz="3600" dirty="0">
                <a:latin typeface="+mn-lt"/>
              </a:rPr>
              <a:t>-</a:t>
            </a:r>
          </a:p>
        </p:txBody>
      </p:sp>
      <p:cxnSp>
        <p:nvCxnSpPr>
          <p:cNvPr id="11" name="Straight Connector 10"/>
          <p:cNvCxnSpPr/>
          <p:nvPr/>
        </p:nvCxnSpPr>
        <p:spPr>
          <a:xfrm>
            <a:off x="533400" y="3733800"/>
            <a:ext cx="7620000" cy="1191"/>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0" y="3600450"/>
            <a:ext cx="711200" cy="646331"/>
          </a:xfrm>
          <a:prstGeom prst="rect">
            <a:avLst/>
          </a:prstGeom>
          <a:noFill/>
        </p:spPr>
        <p:txBody>
          <a:bodyPr>
            <a:spAutoFit/>
          </a:bodyPr>
          <a:lstStyle/>
          <a:p>
            <a:pPr>
              <a:defRPr/>
            </a:pPr>
            <a:r>
              <a:rPr lang="en-US" sz="3600" dirty="0">
                <a:latin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45">
                                          <p:stCondLst>
                                            <p:cond delay="0"/>
                                          </p:stCondLst>
                                        </p:cTn>
                                        <p:tgtEl>
                                          <p:spTgt spid="13"/>
                                        </p:tgtEl>
                                      </p:cBhvr>
                                    </p:animEffect>
                                    <p:anim calcmode="lin" valueType="num">
                                      <p:cBhvr>
                                        <p:cTn id="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 dur="7">
                                          <p:stCondLst>
                                            <p:cond delay="162"/>
                                          </p:stCondLst>
                                        </p:cTn>
                                        <p:tgtEl>
                                          <p:spTgt spid="13"/>
                                        </p:tgtEl>
                                      </p:cBhvr>
                                      <p:to x="100000" y="60000"/>
                                    </p:animScale>
                                    <p:animScale>
                                      <p:cBhvr>
                                        <p:cTn id="14" dur="41" decel="50000">
                                          <p:stCondLst>
                                            <p:cond delay="169"/>
                                          </p:stCondLst>
                                        </p:cTn>
                                        <p:tgtEl>
                                          <p:spTgt spid="13"/>
                                        </p:tgtEl>
                                      </p:cBhvr>
                                      <p:to x="100000" y="100000"/>
                                    </p:animScale>
                                    <p:animScale>
                                      <p:cBhvr>
                                        <p:cTn id="15" dur="7">
                                          <p:stCondLst>
                                            <p:cond delay="328"/>
                                          </p:stCondLst>
                                        </p:cTn>
                                        <p:tgtEl>
                                          <p:spTgt spid="13"/>
                                        </p:tgtEl>
                                      </p:cBhvr>
                                      <p:to x="100000" y="80000"/>
                                    </p:animScale>
                                    <p:animScale>
                                      <p:cBhvr>
                                        <p:cTn id="16" dur="41" decel="50000">
                                          <p:stCondLst>
                                            <p:cond delay="335"/>
                                          </p:stCondLst>
                                        </p:cTn>
                                        <p:tgtEl>
                                          <p:spTgt spid="13"/>
                                        </p:tgtEl>
                                      </p:cBhvr>
                                      <p:to x="100000" y="100000"/>
                                    </p:animScale>
                                    <p:animScale>
                                      <p:cBhvr>
                                        <p:cTn id="17" dur="7">
                                          <p:stCondLst>
                                            <p:cond delay="410"/>
                                          </p:stCondLst>
                                        </p:cTn>
                                        <p:tgtEl>
                                          <p:spTgt spid="13"/>
                                        </p:tgtEl>
                                      </p:cBhvr>
                                      <p:to x="100000" y="90000"/>
                                    </p:animScale>
                                    <p:animScale>
                                      <p:cBhvr>
                                        <p:cTn id="18" dur="41" decel="50000">
                                          <p:stCondLst>
                                            <p:cond delay="417"/>
                                          </p:stCondLst>
                                        </p:cTn>
                                        <p:tgtEl>
                                          <p:spTgt spid="13"/>
                                        </p:tgtEl>
                                      </p:cBhvr>
                                      <p:to x="100000" y="100000"/>
                                    </p:animScale>
                                    <p:animScale>
                                      <p:cBhvr>
                                        <p:cTn id="19" dur="7">
                                          <p:stCondLst>
                                            <p:cond delay="452"/>
                                          </p:stCondLst>
                                        </p:cTn>
                                        <p:tgtEl>
                                          <p:spTgt spid="13"/>
                                        </p:tgtEl>
                                      </p:cBhvr>
                                      <p:to x="100000" y="95000"/>
                                    </p:animScale>
                                    <p:animScale>
                                      <p:cBhvr>
                                        <p:cTn id="20" dur="41" decel="50000">
                                          <p:stCondLst>
                                            <p:cond delay="458"/>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p:cNvSpPr>
          <p:nvPr>
            <p:ph type="title"/>
          </p:nvPr>
        </p:nvSpPr>
        <p:spPr>
          <a:xfrm>
            <a:off x="0" y="0"/>
            <a:ext cx="9144000" cy="1600200"/>
          </a:xfrm>
        </p:spPr>
        <p:txBody>
          <a:bodyPr/>
          <a:lstStyle/>
          <a:p>
            <a:pPr defTabSz="1039813" eaLnBrk="1" hangingPunct="1"/>
            <a:r>
              <a:rPr lang="en-US" i="1" smtClean="0"/>
              <a:t>Potential</a:t>
            </a:r>
            <a:r>
              <a:rPr lang="en-US" smtClean="0">
                <a:solidFill>
                  <a:srgbClr val="FF0000"/>
                </a:solidFill>
              </a:rPr>
              <a:t> </a:t>
            </a:r>
            <a:r>
              <a:rPr lang="en-US" smtClean="0">
                <a:solidFill>
                  <a:srgbClr val="C00000"/>
                </a:solidFill>
              </a:rPr>
              <a:t>Institutional </a:t>
            </a:r>
            <a:r>
              <a:rPr lang="en-US" smtClean="0"/>
              <a:t>Adjustments to EFC for </a:t>
            </a:r>
            <a:r>
              <a:rPr lang="en-US" smtClean="0">
                <a:solidFill>
                  <a:srgbClr val="FF0000"/>
                </a:solidFill>
              </a:rPr>
              <a:t>Institutional</a:t>
            </a:r>
            <a:r>
              <a:rPr lang="en-US" smtClean="0"/>
              <a:t> Funds</a:t>
            </a:r>
          </a:p>
        </p:txBody>
      </p:sp>
      <p:sp>
        <p:nvSpPr>
          <p:cNvPr id="36869" name="Rectangle 3"/>
          <p:cNvSpPr>
            <a:spLocks noGrp="1"/>
          </p:cNvSpPr>
          <p:nvPr>
            <p:ph idx="1"/>
          </p:nvPr>
        </p:nvSpPr>
        <p:spPr>
          <a:xfrm>
            <a:off x="609600" y="1943100"/>
            <a:ext cx="8229600" cy="4525566"/>
          </a:xfrm>
        </p:spPr>
        <p:txBody>
          <a:bodyPr/>
          <a:lstStyle/>
          <a:p>
            <a:pPr marL="388938" indent="-388938" defTabSz="1039813" eaLnBrk="1" hangingPunct="1">
              <a:spcBef>
                <a:spcPct val="70000"/>
              </a:spcBef>
            </a:pPr>
            <a:r>
              <a:rPr lang="en-US" sz="2800" smtClean="0"/>
              <a:t>Expect students to contribute a certain minimum amount to their educational costs (summer earnings) </a:t>
            </a:r>
          </a:p>
          <a:p>
            <a:pPr marL="388938" indent="-388938" defTabSz="1039813" eaLnBrk="1" hangingPunct="1">
              <a:spcBef>
                <a:spcPct val="70000"/>
              </a:spcBef>
            </a:pPr>
            <a:r>
              <a:rPr lang="en-US" sz="2800" smtClean="0"/>
              <a:t>Use home equity in determination of net assets</a:t>
            </a:r>
          </a:p>
          <a:p>
            <a:pPr marL="388938" indent="-388938" defTabSz="1039813" eaLnBrk="1" hangingPunct="1">
              <a:spcBef>
                <a:spcPct val="70000"/>
              </a:spcBef>
            </a:pPr>
            <a:r>
              <a:rPr lang="en-US" sz="2800" smtClean="0"/>
              <a:t>Make adjustments for medical/dental expenses</a:t>
            </a:r>
          </a:p>
          <a:p>
            <a:pPr marL="388938" indent="-388938" defTabSz="1039813" eaLnBrk="1" hangingPunct="1">
              <a:spcBef>
                <a:spcPct val="70000"/>
              </a:spcBef>
            </a:pPr>
            <a:r>
              <a:rPr lang="en-US" sz="2800" smtClean="0"/>
              <a:t>Make adjustments in the losses/depreciation claimed for business/farm operations</a:t>
            </a:r>
          </a:p>
        </p:txBody>
      </p:sp>
      <p:sp>
        <p:nvSpPr>
          <p:cNvPr id="3686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BA269439-2702-48DC-A7B4-19F76E397101}" type="slidenum">
              <a:rPr lang="fr-FR"/>
              <a:pPr>
                <a:defRPr/>
              </a:pPr>
              <a:t>35</a:t>
            </a:fld>
            <a:endParaRPr lang="fr-F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p:cNvSpPr>
          <p:nvPr>
            <p:ph type="title"/>
          </p:nvPr>
        </p:nvSpPr>
        <p:spPr>
          <a:xfrm>
            <a:off x="0" y="0"/>
            <a:ext cx="9144000" cy="1600200"/>
          </a:xfrm>
        </p:spPr>
        <p:txBody>
          <a:bodyPr/>
          <a:lstStyle/>
          <a:p>
            <a:pPr defTabSz="1039813" eaLnBrk="1" hangingPunct="1"/>
            <a:r>
              <a:rPr lang="en-US" smtClean="0"/>
              <a:t>Special Circumstances</a:t>
            </a:r>
          </a:p>
        </p:txBody>
      </p:sp>
      <p:sp>
        <p:nvSpPr>
          <p:cNvPr id="37893" name="Rectangle 3"/>
          <p:cNvSpPr>
            <a:spLocks noGrp="1"/>
          </p:cNvSpPr>
          <p:nvPr>
            <p:ph idx="1"/>
          </p:nvPr>
        </p:nvSpPr>
        <p:spPr>
          <a:xfrm>
            <a:off x="406400" y="1657350"/>
            <a:ext cx="8229600" cy="4525566"/>
          </a:xfrm>
        </p:spPr>
        <p:txBody>
          <a:bodyPr>
            <a:normAutofit/>
          </a:bodyPr>
          <a:lstStyle/>
          <a:p>
            <a:pPr marL="388938" indent="-388938" defTabSz="1039813" eaLnBrk="1" hangingPunct="1"/>
            <a:r>
              <a:rPr lang="en-US" b="1" smtClean="0">
                <a:solidFill>
                  <a:schemeClr val="accent2"/>
                </a:solidFill>
              </a:rPr>
              <a:t>Significant change</a:t>
            </a:r>
            <a:r>
              <a:rPr lang="en-US" smtClean="0"/>
              <a:t> in your family…</a:t>
            </a:r>
          </a:p>
          <a:p>
            <a:pPr marL="846138" lvl="1" indent="-327025" defTabSz="1039813" eaLnBrk="1" hangingPunct="1">
              <a:spcBef>
                <a:spcPct val="40000"/>
              </a:spcBef>
            </a:pPr>
            <a:r>
              <a:rPr lang="en-US" smtClean="0"/>
              <a:t>Unemployment of a parent</a:t>
            </a:r>
          </a:p>
          <a:p>
            <a:pPr marL="846138" lvl="1" indent="-327025" defTabSz="1039813" eaLnBrk="1" hangingPunct="1">
              <a:spcBef>
                <a:spcPct val="40000"/>
              </a:spcBef>
            </a:pPr>
            <a:r>
              <a:rPr lang="en-US" smtClean="0"/>
              <a:t>Death in the family</a:t>
            </a:r>
          </a:p>
          <a:p>
            <a:pPr marL="846138" lvl="1" indent="-327025" defTabSz="1039813" eaLnBrk="1" hangingPunct="1">
              <a:spcBef>
                <a:spcPct val="40000"/>
              </a:spcBef>
            </a:pPr>
            <a:r>
              <a:rPr lang="en-US" smtClean="0"/>
              <a:t>Change in parents’ marital status</a:t>
            </a:r>
          </a:p>
          <a:p>
            <a:pPr marL="846138" lvl="1" indent="-327025" defTabSz="1039813" eaLnBrk="1" hangingPunct="1">
              <a:spcBef>
                <a:spcPct val="40000"/>
              </a:spcBef>
            </a:pPr>
            <a:r>
              <a:rPr lang="en-US" smtClean="0"/>
              <a:t>Medical expenses not covered by insurance</a:t>
            </a:r>
          </a:p>
          <a:p>
            <a:pPr marL="846138" lvl="1" indent="-327025" defTabSz="1039813" eaLnBrk="1" hangingPunct="1">
              <a:spcBef>
                <a:spcPct val="40000"/>
              </a:spcBef>
            </a:pPr>
            <a:r>
              <a:rPr lang="en-US" smtClean="0"/>
              <a:t>Student cannot obtain parent information</a:t>
            </a:r>
          </a:p>
          <a:p>
            <a:pPr marL="388938" indent="-388938" defTabSz="1039813" eaLnBrk="1" hangingPunct="1">
              <a:buFont typeface="Arial" pitchFamily="34" charset="0"/>
              <a:buNone/>
            </a:pPr>
            <a:r>
              <a:rPr lang="en-US" sz="2200" smtClean="0">
                <a:solidFill>
                  <a:srgbClr val="009900"/>
                </a:solidFill>
              </a:rPr>
              <a:t>	</a:t>
            </a:r>
            <a:r>
              <a:rPr lang="en-US" sz="2200" b="1" smtClean="0">
                <a:solidFill>
                  <a:schemeClr val="tx2"/>
                </a:solidFill>
              </a:rPr>
              <a:t>Notify the financial aid office at your college of any special circumstances.  Be prepared to provide documentation of any change, including the financial impact of the change.</a:t>
            </a:r>
          </a:p>
          <a:p>
            <a:pPr marL="846138" lvl="1" indent="-327025" defTabSz="1039813" eaLnBrk="1" hangingPunct="1">
              <a:buFont typeface="Arial" pitchFamily="34" charset="0"/>
              <a:buNone/>
            </a:pPr>
            <a:endParaRPr lang="en-US" sz="2200" b="1" smtClean="0">
              <a:solidFill>
                <a:schemeClr val="tx2"/>
              </a:solidFill>
            </a:endParaRPr>
          </a:p>
          <a:p>
            <a:pPr marL="846138" lvl="1" indent="-327025" defTabSz="1039813" eaLnBrk="1" hangingPunct="1">
              <a:buFont typeface="Arial" pitchFamily="34" charset="0"/>
              <a:buNone/>
            </a:pPr>
            <a:endParaRPr lang="en-US" smtClean="0">
              <a:solidFill>
                <a:schemeClr val="tx2"/>
              </a:solidFill>
            </a:endParaRPr>
          </a:p>
        </p:txBody>
      </p:sp>
      <p:sp>
        <p:nvSpPr>
          <p:cNvPr id="37890"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3C641C51-56AC-4904-8481-E67FEB9E83BC}" type="slidenum">
              <a:rPr lang="fr-FR"/>
              <a:pPr>
                <a:defRPr/>
              </a:pPr>
              <a:t>36</a:t>
            </a:fld>
            <a:endParaRPr lang="fr-FR"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p:cNvSpPr>
          <p:nvPr>
            <p:ph type="title"/>
          </p:nvPr>
        </p:nvSpPr>
        <p:spPr>
          <a:xfrm>
            <a:off x="0" y="0"/>
            <a:ext cx="9144000" cy="1600200"/>
          </a:xfrm>
        </p:spPr>
        <p:txBody>
          <a:bodyPr/>
          <a:lstStyle/>
          <a:p>
            <a:pPr defTabSz="1039813" eaLnBrk="1" hangingPunct="1"/>
            <a:r>
              <a:rPr lang="en-US" smtClean="0"/>
              <a:t>Sources of Financial Aid</a:t>
            </a:r>
          </a:p>
        </p:txBody>
      </p:sp>
      <p:sp>
        <p:nvSpPr>
          <p:cNvPr id="38917" name="Rectangle 3"/>
          <p:cNvSpPr>
            <a:spLocks noGrp="1"/>
          </p:cNvSpPr>
          <p:nvPr>
            <p:ph type="body" sz="half" idx="1"/>
          </p:nvPr>
        </p:nvSpPr>
        <p:spPr>
          <a:xfrm>
            <a:off x="508000" y="2228850"/>
            <a:ext cx="4572000" cy="3829050"/>
          </a:xfrm>
        </p:spPr>
        <p:txBody>
          <a:bodyPr/>
          <a:lstStyle/>
          <a:p>
            <a:pPr marL="388938" indent="-388938" defTabSz="1039813" eaLnBrk="1" hangingPunct="1">
              <a:spcBef>
                <a:spcPct val="100000"/>
              </a:spcBef>
            </a:pPr>
            <a:r>
              <a:rPr lang="en-US" sz="2800" smtClean="0"/>
              <a:t>Federal Government</a:t>
            </a:r>
          </a:p>
          <a:p>
            <a:pPr marL="388938" indent="-388938" defTabSz="1039813" eaLnBrk="1" hangingPunct="1">
              <a:spcBef>
                <a:spcPct val="100000"/>
              </a:spcBef>
            </a:pPr>
            <a:r>
              <a:rPr lang="en-US" sz="2800" smtClean="0"/>
              <a:t>State Programs</a:t>
            </a:r>
          </a:p>
          <a:p>
            <a:pPr marL="388938" indent="-388938" defTabSz="1039813" eaLnBrk="1" hangingPunct="1">
              <a:spcBef>
                <a:spcPct val="100000"/>
              </a:spcBef>
            </a:pPr>
            <a:r>
              <a:rPr lang="en-US" sz="2800" smtClean="0"/>
              <a:t>Institutional funds</a:t>
            </a:r>
          </a:p>
          <a:p>
            <a:pPr marL="388938" indent="-388938" defTabSz="1039813" eaLnBrk="1" hangingPunct="1">
              <a:spcBef>
                <a:spcPct val="100000"/>
              </a:spcBef>
            </a:pPr>
            <a:r>
              <a:rPr lang="en-US" sz="2800" smtClean="0"/>
              <a:t>Outside agencies</a:t>
            </a:r>
          </a:p>
        </p:txBody>
      </p:sp>
      <p:pic>
        <p:nvPicPr>
          <p:cNvPr id="38918" name="Picture 8" descr="signpost"/>
          <p:cNvPicPr>
            <a:picLocks noGrp="1" noChangeAspect="1" noChangeArrowheads="1"/>
          </p:cNvPicPr>
          <p:nvPr>
            <p:ph type="clipArt" sz="half" idx="2"/>
          </p:nvPr>
        </p:nvPicPr>
        <p:blipFill>
          <a:blip r:embed="rId3" cstate="print"/>
          <a:stretch>
            <a:fillRect/>
          </a:stretch>
        </p:blipFill>
        <p:spPr>
          <a:xfrm>
            <a:off x="5956300" y="1786731"/>
            <a:ext cx="1447800" cy="4152900"/>
          </a:xfrm>
        </p:spPr>
      </p:pic>
      <p:sp>
        <p:nvSpPr>
          <p:cNvPr id="38914" name="Footer Placeholder 5"/>
          <p:cNvSpPr>
            <a:spLocks noGrp="1"/>
          </p:cNvSpPr>
          <p:nvPr>
            <p:ph type="ftr" sz="quarter" idx="11"/>
          </p:nvPr>
        </p:nvSpPr>
        <p:spPr>
          <a:noFill/>
        </p:spPr>
        <p:txBody>
          <a:bodyPr/>
          <a:lstStyle/>
          <a:p>
            <a:r>
              <a:rPr lang="en-US" smtClean="0"/>
              <a:t>Financial Aid Presentation NCASFAA/ NCSEAA</a:t>
            </a:r>
          </a:p>
        </p:txBody>
      </p:sp>
      <p:sp>
        <p:nvSpPr>
          <p:cNvPr id="6" name="Slide Number Placeholder 6"/>
          <p:cNvSpPr>
            <a:spLocks noGrp="1"/>
          </p:cNvSpPr>
          <p:nvPr>
            <p:ph type="sldNum" sz="quarter" idx="12"/>
          </p:nvPr>
        </p:nvSpPr>
        <p:spPr/>
        <p:txBody>
          <a:bodyPr/>
          <a:lstStyle/>
          <a:p>
            <a:pPr>
              <a:defRPr/>
            </a:pPr>
            <a:fld id="{746974E7-C252-4A47-8ECE-71523887E4B9}" type="slidenum">
              <a:rPr lang="fr-FR"/>
              <a:pPr>
                <a:defRPr/>
              </a:pPr>
              <a:t>37</a:t>
            </a:fld>
            <a:endParaRPr lang="fr-FR"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p:cNvSpPr>
          <p:nvPr>
            <p:ph type="title"/>
          </p:nvPr>
        </p:nvSpPr>
        <p:spPr>
          <a:xfrm>
            <a:off x="0" y="0"/>
            <a:ext cx="9144000" cy="1600200"/>
          </a:xfrm>
        </p:spPr>
        <p:txBody>
          <a:bodyPr/>
          <a:lstStyle/>
          <a:p>
            <a:pPr defTabSz="1039813" eaLnBrk="1" hangingPunct="1"/>
            <a:r>
              <a:rPr lang="en-US" smtClean="0"/>
              <a:t>Types of Financial Aid</a:t>
            </a:r>
          </a:p>
        </p:txBody>
      </p:sp>
      <p:sp>
        <p:nvSpPr>
          <p:cNvPr id="59395" name="Rectangle 3"/>
          <p:cNvSpPr>
            <a:spLocks noGrp="1"/>
          </p:cNvSpPr>
          <p:nvPr>
            <p:ph sz="half" idx="1"/>
          </p:nvPr>
        </p:nvSpPr>
        <p:spPr>
          <a:xfrm>
            <a:off x="937685" y="1714500"/>
            <a:ext cx="4040716" cy="3896916"/>
          </a:xfrm>
        </p:spPr>
        <p:txBody>
          <a:bodyPr/>
          <a:lstStyle/>
          <a:p>
            <a:pPr marL="388938" indent="-388938" defTabSz="1039813" eaLnBrk="1" hangingPunct="1">
              <a:spcBef>
                <a:spcPct val="115000"/>
              </a:spcBef>
              <a:buFont typeface="Arial" charset="0"/>
              <a:buNone/>
              <a:defRPr/>
            </a:pPr>
            <a:r>
              <a:rPr lang="en-US" sz="3200" b="1" u="sng" dirty="0" smtClean="0">
                <a:solidFill>
                  <a:schemeClr val="tx2"/>
                </a:solidFill>
                <a:effectLst>
                  <a:outerShdw blurRad="38100" dist="38100" dir="2700000" algn="tl">
                    <a:srgbClr val="C0C0C0"/>
                  </a:outerShdw>
                </a:effectLst>
              </a:rPr>
              <a:t>Gift</a:t>
            </a:r>
            <a:endParaRPr lang="en-US" sz="3200" u="sng" dirty="0" smtClean="0">
              <a:solidFill>
                <a:schemeClr val="tx2"/>
              </a:solidFill>
              <a:effectLst>
                <a:outerShdw blurRad="38100" dist="38100" dir="2700000" algn="tl">
                  <a:srgbClr val="C0C0C0"/>
                </a:outerShdw>
              </a:effectLst>
            </a:endParaRPr>
          </a:p>
          <a:p>
            <a:pPr marL="388938" indent="-388938" defTabSz="1039813" eaLnBrk="1" hangingPunct="1">
              <a:spcBef>
                <a:spcPct val="115000"/>
              </a:spcBef>
              <a:buFont typeface="Arial" charset="0"/>
              <a:buNone/>
              <a:defRPr/>
            </a:pPr>
            <a:r>
              <a:rPr lang="en-US" sz="3200" dirty="0" smtClean="0">
                <a:solidFill>
                  <a:schemeClr val="tx2"/>
                </a:solidFill>
              </a:rPr>
              <a:t>Scholarships</a:t>
            </a:r>
          </a:p>
          <a:p>
            <a:pPr marL="388938" indent="-388938" defTabSz="1039813" eaLnBrk="1" hangingPunct="1">
              <a:spcBef>
                <a:spcPct val="115000"/>
              </a:spcBef>
              <a:buFont typeface="Arial" charset="0"/>
              <a:buNone/>
              <a:defRPr/>
            </a:pPr>
            <a:r>
              <a:rPr lang="en-US" sz="3200" dirty="0" smtClean="0">
                <a:solidFill>
                  <a:schemeClr val="tx2"/>
                </a:solidFill>
              </a:rPr>
              <a:t>Grants</a:t>
            </a:r>
          </a:p>
        </p:txBody>
      </p:sp>
      <p:sp>
        <p:nvSpPr>
          <p:cNvPr id="59396" name="Rectangle 4"/>
          <p:cNvSpPr>
            <a:spLocks noGrp="1"/>
          </p:cNvSpPr>
          <p:nvPr>
            <p:ph sz="half" idx="2"/>
          </p:nvPr>
        </p:nvSpPr>
        <p:spPr>
          <a:xfrm>
            <a:off x="4978401" y="1714500"/>
            <a:ext cx="4493684" cy="4011216"/>
          </a:xfrm>
        </p:spPr>
        <p:txBody>
          <a:bodyPr/>
          <a:lstStyle/>
          <a:p>
            <a:pPr marL="388938" indent="-388938" defTabSz="1039813" eaLnBrk="1" hangingPunct="1">
              <a:spcBef>
                <a:spcPct val="115000"/>
              </a:spcBef>
              <a:buFont typeface="Arial" charset="0"/>
              <a:buNone/>
              <a:defRPr/>
            </a:pPr>
            <a:r>
              <a:rPr lang="en-US" sz="3200" b="1" u="sng" dirty="0" smtClean="0">
                <a:solidFill>
                  <a:schemeClr val="accent2"/>
                </a:solidFill>
                <a:effectLst>
                  <a:outerShdw blurRad="38100" dist="38100" dir="2700000" algn="tl">
                    <a:srgbClr val="C0C0C0"/>
                  </a:outerShdw>
                </a:effectLst>
              </a:rPr>
              <a:t>Self-help</a:t>
            </a:r>
            <a:endParaRPr lang="en-US" sz="3200" u="sng" dirty="0" smtClean="0">
              <a:solidFill>
                <a:schemeClr val="accent2"/>
              </a:solidFill>
              <a:effectLst>
                <a:outerShdw blurRad="38100" dist="38100" dir="2700000" algn="tl">
                  <a:srgbClr val="C0C0C0"/>
                </a:outerShdw>
              </a:effectLst>
            </a:endParaRPr>
          </a:p>
          <a:p>
            <a:pPr marL="388938" indent="-388938" defTabSz="1039813" eaLnBrk="1" hangingPunct="1">
              <a:spcBef>
                <a:spcPct val="115000"/>
              </a:spcBef>
              <a:buFont typeface="Arial" charset="0"/>
              <a:buNone/>
              <a:defRPr/>
            </a:pPr>
            <a:r>
              <a:rPr lang="en-US" sz="3200" dirty="0" smtClean="0">
                <a:solidFill>
                  <a:schemeClr val="accent2"/>
                </a:solidFill>
              </a:rPr>
              <a:t>Loans</a:t>
            </a:r>
          </a:p>
          <a:p>
            <a:pPr marL="388938" indent="-388938" defTabSz="1039813" eaLnBrk="1" hangingPunct="1">
              <a:spcBef>
                <a:spcPct val="115000"/>
              </a:spcBef>
              <a:buFont typeface="Arial" charset="0"/>
              <a:buNone/>
              <a:defRPr/>
            </a:pPr>
            <a:r>
              <a:rPr lang="en-US" sz="3200" dirty="0" smtClean="0">
                <a:solidFill>
                  <a:schemeClr val="accent2"/>
                </a:solidFill>
              </a:rPr>
              <a:t>Employment</a:t>
            </a:r>
          </a:p>
        </p:txBody>
      </p:sp>
      <p:sp>
        <p:nvSpPr>
          <p:cNvPr id="3993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8" name="Espace réservé du numéro de diapositive 5"/>
          <p:cNvSpPr>
            <a:spLocks noGrp="1"/>
          </p:cNvSpPr>
          <p:nvPr>
            <p:ph type="sldNum" sz="quarter" idx="12"/>
          </p:nvPr>
        </p:nvSpPr>
        <p:spPr/>
        <p:txBody>
          <a:bodyPr/>
          <a:lstStyle/>
          <a:p>
            <a:pPr>
              <a:defRPr/>
            </a:pPr>
            <a:fld id="{38AB4E38-2C48-464F-B47E-86B80F8B8E3F}" type="slidenum">
              <a:rPr lang="fr-FR"/>
              <a:pPr>
                <a:defRPr/>
              </a:pPr>
              <a:t>38</a:t>
            </a:fld>
            <a:endParaRPr lang="fr-FR" dirty="0"/>
          </a:p>
        </p:txBody>
      </p:sp>
      <p:pic>
        <p:nvPicPr>
          <p:cNvPr id="39943" name="Picture 8" descr="three_quarters"/>
          <p:cNvPicPr>
            <a:picLocks noChangeAspect="1" noChangeArrowheads="1"/>
          </p:cNvPicPr>
          <p:nvPr/>
        </p:nvPicPr>
        <p:blipFill>
          <a:blip r:embed="rId3" cstate="print"/>
          <a:srcRect/>
          <a:stretch>
            <a:fillRect/>
          </a:stretch>
        </p:blipFill>
        <p:spPr bwMode="auto">
          <a:xfrm>
            <a:off x="533400" y="4343400"/>
            <a:ext cx="3448051" cy="2171700"/>
          </a:xfrm>
          <a:prstGeom prst="rect">
            <a:avLst/>
          </a:prstGeom>
          <a:noFill/>
          <a:ln w="9525">
            <a:noFill/>
            <a:miter lim="800000"/>
            <a:headEnd/>
            <a:tailEnd/>
          </a:ln>
        </p:spPr>
      </p:pic>
      <p:pic>
        <p:nvPicPr>
          <p:cNvPr id="59401" name="Picture 9" descr="one_quarter"/>
          <p:cNvPicPr>
            <a:picLocks noChangeAspect="1" noChangeArrowheads="1"/>
          </p:cNvPicPr>
          <p:nvPr/>
        </p:nvPicPr>
        <p:blipFill>
          <a:blip r:embed="rId4" cstate="print"/>
          <a:srcRect/>
          <a:stretch>
            <a:fillRect/>
          </a:stretch>
        </p:blipFill>
        <p:spPr bwMode="auto">
          <a:xfrm rot="-294985">
            <a:off x="2030557" y="4132086"/>
            <a:ext cx="2235200" cy="12477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9401"/>
                                        </p:tgtEl>
                                        <p:attrNameLst>
                                          <p:attrName>style.visibility</p:attrName>
                                        </p:attrNameLst>
                                      </p:cBhvr>
                                      <p:to>
                                        <p:strVal val="visible"/>
                                      </p:to>
                                    </p:set>
                                    <p:anim calcmode="lin" valueType="num">
                                      <p:cBhvr additive="base">
                                        <p:cTn id="7" dur="500" fill="hold"/>
                                        <p:tgtEl>
                                          <p:spTgt spid="59401"/>
                                        </p:tgtEl>
                                        <p:attrNameLst>
                                          <p:attrName>ppt_x</p:attrName>
                                        </p:attrNameLst>
                                      </p:cBhvr>
                                      <p:tavLst>
                                        <p:tav tm="0">
                                          <p:val>
                                            <p:strVal val="1+#ppt_w/2"/>
                                          </p:val>
                                        </p:tav>
                                        <p:tav tm="100000">
                                          <p:val>
                                            <p:strVal val="#ppt_x"/>
                                          </p:val>
                                        </p:tav>
                                      </p:tavLst>
                                    </p:anim>
                                    <p:anim calcmode="lin" valueType="num">
                                      <p:cBhvr additive="base">
                                        <p:cTn id="8" dur="500" fill="hold"/>
                                        <p:tgtEl>
                                          <p:spTgt spid="594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p:cNvSpPr>
          <p:nvPr>
            <p:ph type="title"/>
          </p:nvPr>
        </p:nvSpPr>
        <p:spPr>
          <a:xfrm>
            <a:off x="0" y="0"/>
            <a:ext cx="9144000" cy="1600200"/>
          </a:xfrm>
        </p:spPr>
        <p:txBody>
          <a:bodyPr/>
          <a:lstStyle/>
          <a:p>
            <a:pPr defTabSz="1039813" eaLnBrk="1" hangingPunct="1"/>
            <a:r>
              <a:rPr lang="en-US" smtClean="0"/>
              <a:t>Federal Aid Programs</a:t>
            </a:r>
          </a:p>
        </p:txBody>
      </p:sp>
      <p:sp>
        <p:nvSpPr>
          <p:cNvPr id="40965" name="Rectangle 3"/>
          <p:cNvSpPr>
            <a:spLocks noGrp="1"/>
          </p:cNvSpPr>
          <p:nvPr>
            <p:ph idx="1"/>
          </p:nvPr>
        </p:nvSpPr>
        <p:spPr>
          <a:xfrm>
            <a:off x="711200" y="1657350"/>
            <a:ext cx="8121651" cy="4847035"/>
          </a:xfrm>
        </p:spPr>
        <p:txBody>
          <a:bodyPr/>
          <a:lstStyle/>
          <a:p>
            <a:pPr marL="388938" indent="-388938" defTabSz="1039813" eaLnBrk="1" hangingPunct="1">
              <a:lnSpc>
                <a:spcPct val="90000"/>
              </a:lnSpc>
              <a:spcBef>
                <a:spcPct val="60000"/>
              </a:spcBef>
            </a:pPr>
            <a:endParaRPr lang="en-US" sz="2800" smtClean="0"/>
          </a:p>
          <a:p>
            <a:pPr marL="388938" indent="-388938" defTabSz="1039813" eaLnBrk="1" hangingPunct="1">
              <a:lnSpc>
                <a:spcPct val="90000"/>
              </a:lnSpc>
              <a:spcBef>
                <a:spcPct val="60000"/>
              </a:spcBef>
            </a:pPr>
            <a:r>
              <a:rPr lang="en-US" sz="2800" smtClean="0"/>
              <a:t>Federal Pell Grant</a:t>
            </a:r>
          </a:p>
          <a:p>
            <a:pPr marL="388938" indent="-388938" defTabSz="1039813" eaLnBrk="1" hangingPunct="1">
              <a:lnSpc>
                <a:spcPct val="90000"/>
              </a:lnSpc>
              <a:spcBef>
                <a:spcPct val="60000"/>
              </a:spcBef>
            </a:pPr>
            <a:r>
              <a:rPr lang="en-US" sz="2800" smtClean="0"/>
              <a:t>Federal Supplemental Educational Opportunity Grant</a:t>
            </a:r>
          </a:p>
          <a:p>
            <a:pPr marL="388938" indent="-388938" defTabSz="1039813" eaLnBrk="1" hangingPunct="1">
              <a:lnSpc>
                <a:spcPct val="90000"/>
              </a:lnSpc>
              <a:spcBef>
                <a:spcPct val="60000"/>
              </a:spcBef>
            </a:pPr>
            <a:r>
              <a:rPr lang="en-US" sz="2800" smtClean="0"/>
              <a:t>Federal Work-Study</a:t>
            </a:r>
          </a:p>
          <a:p>
            <a:pPr marL="388938" indent="-388938" defTabSz="1039813" eaLnBrk="1" hangingPunct="1">
              <a:lnSpc>
                <a:spcPct val="90000"/>
              </a:lnSpc>
              <a:spcBef>
                <a:spcPct val="60000"/>
              </a:spcBef>
            </a:pPr>
            <a:r>
              <a:rPr lang="en-US" sz="2800" smtClean="0"/>
              <a:t>Federal Perkins Loan</a:t>
            </a:r>
          </a:p>
          <a:p>
            <a:pPr marL="388938" indent="-388938" defTabSz="1039813" eaLnBrk="1" hangingPunct="1">
              <a:lnSpc>
                <a:spcPct val="90000"/>
              </a:lnSpc>
              <a:spcBef>
                <a:spcPct val="60000"/>
              </a:spcBef>
            </a:pPr>
            <a:r>
              <a:rPr lang="en-US" sz="2800" smtClean="0"/>
              <a:t>Ford Federal Direct Loan</a:t>
            </a:r>
          </a:p>
          <a:p>
            <a:pPr marL="388938" indent="-388938" defTabSz="1039813" eaLnBrk="1" hangingPunct="1">
              <a:lnSpc>
                <a:spcPct val="90000"/>
              </a:lnSpc>
              <a:spcBef>
                <a:spcPct val="60000"/>
              </a:spcBef>
            </a:pPr>
            <a:r>
              <a:rPr lang="en-US" sz="2800" smtClean="0"/>
              <a:t>Federal TEACH Grant (loan)</a:t>
            </a:r>
          </a:p>
        </p:txBody>
      </p:sp>
      <p:sp>
        <p:nvSpPr>
          <p:cNvPr id="40962"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47CE2A18-3818-438E-9CDC-1A4FAD713448}" type="slidenum">
              <a:rPr lang="fr-FR"/>
              <a:pPr>
                <a:defRPr/>
              </a:pPr>
              <a:t>39</a:t>
            </a:fld>
            <a:endParaRPr lang="fr-F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p:nvPr>
        </p:nvSpPr>
        <p:spPr>
          <a:xfrm>
            <a:off x="0" y="0"/>
            <a:ext cx="9144000" cy="1657350"/>
          </a:xfrm>
        </p:spPr>
        <p:txBody>
          <a:bodyPr/>
          <a:lstStyle/>
          <a:p>
            <a:pPr defTabSz="1039813" eaLnBrk="1" hangingPunct="1"/>
            <a:r>
              <a:rPr lang="en-US" smtClean="0"/>
              <a:t>Student Financial Aid</a:t>
            </a:r>
            <a:r>
              <a:rPr lang="en-US" smtClean="0">
                <a:solidFill>
                  <a:srgbClr val="0000FF"/>
                </a:solidFill>
              </a:rPr>
              <a:t> </a:t>
            </a:r>
            <a:endParaRPr lang="en-US" smtClean="0"/>
          </a:p>
        </p:txBody>
      </p:sp>
      <p:pic>
        <p:nvPicPr>
          <p:cNvPr id="5126" name="Picture 6" descr="money_target"/>
          <p:cNvPicPr>
            <a:picLocks noGrp="1" noChangeAspect="1" noChangeArrowheads="1"/>
          </p:cNvPicPr>
          <p:nvPr>
            <p:ph type="clipArt" sz="half" idx="1"/>
          </p:nvPr>
        </p:nvPicPr>
        <p:blipFill>
          <a:blip r:embed="rId3" cstate="print"/>
          <a:srcRect/>
          <a:stretch>
            <a:fillRect/>
          </a:stretch>
        </p:blipFill>
        <p:spPr>
          <a:xfrm>
            <a:off x="508000" y="3200400"/>
            <a:ext cx="3185584" cy="2571750"/>
          </a:xfrm>
        </p:spPr>
      </p:pic>
      <p:sp>
        <p:nvSpPr>
          <p:cNvPr id="5125" name="Rectangle 3"/>
          <p:cNvSpPr>
            <a:spLocks noGrp="1"/>
          </p:cNvSpPr>
          <p:nvPr>
            <p:ph type="body" sz="half" idx="2"/>
          </p:nvPr>
        </p:nvSpPr>
        <p:spPr>
          <a:xfrm>
            <a:off x="3962401" y="1085850"/>
            <a:ext cx="4544484" cy="5029200"/>
          </a:xfrm>
        </p:spPr>
        <p:txBody>
          <a:bodyPr>
            <a:normAutofit/>
          </a:bodyPr>
          <a:lstStyle/>
          <a:p>
            <a:pPr marL="388938" indent="-388938" defTabSz="1039813" eaLnBrk="1" hangingPunct="1"/>
            <a:endParaRPr lang="en-US" sz="2800" smtClean="0"/>
          </a:p>
          <a:p>
            <a:pPr marL="388938" indent="-388938" defTabSz="1039813" eaLnBrk="1" hangingPunct="1"/>
            <a:endParaRPr lang="en-US" sz="2800" smtClean="0"/>
          </a:p>
          <a:p>
            <a:pPr marL="388938" indent="-388938" defTabSz="1039813" eaLnBrk="1" hangingPunct="1"/>
            <a:r>
              <a:rPr lang="en-US" smtClean="0"/>
              <a:t>Merit-based</a:t>
            </a:r>
          </a:p>
          <a:p>
            <a:pPr marL="846138" lvl="1" indent="-327025" defTabSz="1039813" eaLnBrk="1" hangingPunct="1"/>
            <a:r>
              <a:rPr lang="en-US" smtClean="0"/>
              <a:t>academics</a:t>
            </a:r>
          </a:p>
          <a:p>
            <a:pPr marL="846138" lvl="1" indent="-327025" defTabSz="1039813" eaLnBrk="1" hangingPunct="1"/>
            <a:r>
              <a:rPr lang="en-US" smtClean="0"/>
              <a:t>talent</a:t>
            </a:r>
          </a:p>
          <a:p>
            <a:pPr marL="846138" lvl="1" indent="-327025" defTabSz="1039813" eaLnBrk="1" hangingPunct="1"/>
            <a:r>
              <a:rPr lang="en-US" smtClean="0"/>
              <a:t>athletic</a:t>
            </a:r>
          </a:p>
          <a:p>
            <a:pPr marL="846138" lvl="1" indent="-327025" defTabSz="1039813" eaLnBrk="1" hangingPunct="1"/>
            <a:r>
              <a:rPr lang="en-US" smtClean="0"/>
              <a:t>others</a:t>
            </a:r>
          </a:p>
          <a:p>
            <a:pPr marL="388938" indent="-388938" defTabSz="1039813" eaLnBrk="1" hangingPunct="1">
              <a:buFont typeface="Arial" pitchFamily="34" charset="0"/>
              <a:buNone/>
            </a:pPr>
            <a:endParaRPr lang="en-US" sz="2800" smtClean="0"/>
          </a:p>
          <a:p>
            <a:pPr marL="388938" indent="-388938" defTabSz="1039813" eaLnBrk="1" hangingPunct="1"/>
            <a:r>
              <a:rPr lang="en-US" smtClean="0"/>
              <a:t>Need-based</a:t>
            </a:r>
          </a:p>
          <a:p>
            <a:pPr marL="846138" lvl="1" indent="-327025" defTabSz="1039813" eaLnBrk="1" hangingPunct="1"/>
            <a:r>
              <a:rPr lang="en-US" smtClean="0"/>
              <a:t>financial considerations</a:t>
            </a:r>
          </a:p>
          <a:p>
            <a:pPr marL="388938" indent="-388938" defTabSz="1039813" eaLnBrk="1" hangingPunct="1"/>
            <a:endParaRPr lang="en-US" sz="2800" smtClean="0"/>
          </a:p>
        </p:txBody>
      </p:sp>
      <p:sp>
        <p:nvSpPr>
          <p:cNvPr id="5122" name="Footer Placeholder 5"/>
          <p:cNvSpPr>
            <a:spLocks noGrp="1"/>
          </p:cNvSpPr>
          <p:nvPr>
            <p:ph type="ftr" sz="quarter" idx="11"/>
          </p:nvPr>
        </p:nvSpPr>
        <p:spPr>
          <a:noFill/>
        </p:spPr>
        <p:txBody>
          <a:bodyPr/>
          <a:lstStyle/>
          <a:p>
            <a:r>
              <a:rPr lang="en-US" smtClean="0"/>
              <a:t>Financial Aid Presentation NCASFAA/ NCSEAA</a:t>
            </a:r>
          </a:p>
        </p:txBody>
      </p:sp>
      <p:sp>
        <p:nvSpPr>
          <p:cNvPr id="6" name="Slide Number Placeholder 6"/>
          <p:cNvSpPr>
            <a:spLocks noGrp="1"/>
          </p:cNvSpPr>
          <p:nvPr>
            <p:ph type="sldNum" sz="quarter" idx="12"/>
          </p:nvPr>
        </p:nvSpPr>
        <p:spPr/>
        <p:txBody>
          <a:bodyPr/>
          <a:lstStyle/>
          <a:p>
            <a:pPr>
              <a:defRPr/>
            </a:pPr>
            <a:fld id="{81A680E8-D555-42C1-B141-2477F77E7EED}" type="slidenum">
              <a:rPr lang="fr-FR"/>
              <a:pPr>
                <a:defRPr/>
              </a:pPr>
              <a:t>4</a:t>
            </a:fld>
            <a:endParaRPr lang="fr-FR"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p:cNvSpPr>
          <p:nvPr>
            <p:ph type="title"/>
          </p:nvPr>
        </p:nvSpPr>
        <p:spPr>
          <a:xfrm>
            <a:off x="0" y="0"/>
            <a:ext cx="9144000" cy="1600200"/>
          </a:xfrm>
        </p:spPr>
        <p:txBody>
          <a:bodyPr/>
          <a:lstStyle/>
          <a:p>
            <a:pPr defTabSz="1039813" eaLnBrk="1" hangingPunct="1"/>
            <a:r>
              <a:rPr lang="en-US" smtClean="0"/>
              <a:t>North Carolina Aid Programs </a:t>
            </a:r>
            <a:r>
              <a:rPr lang="en-US" sz="3400" smtClean="0"/>
              <a:t>(partial listing)</a:t>
            </a:r>
            <a:endParaRPr lang="en-US" smtClean="0"/>
          </a:p>
        </p:txBody>
      </p:sp>
      <p:sp>
        <p:nvSpPr>
          <p:cNvPr id="41989" name="Rectangle 3"/>
          <p:cNvSpPr>
            <a:spLocks noGrp="1"/>
          </p:cNvSpPr>
          <p:nvPr>
            <p:ph idx="1"/>
          </p:nvPr>
        </p:nvSpPr>
        <p:spPr>
          <a:xfrm>
            <a:off x="406400" y="1657351"/>
            <a:ext cx="8119533" cy="4869656"/>
          </a:xfrm>
        </p:spPr>
        <p:txBody>
          <a:bodyPr/>
          <a:lstStyle/>
          <a:p>
            <a:pPr marL="388938" indent="-388938" defTabSz="1039813" eaLnBrk="1" hangingPunct="1">
              <a:lnSpc>
                <a:spcPct val="150000"/>
              </a:lnSpc>
              <a:spcBef>
                <a:spcPts val="1200"/>
              </a:spcBef>
            </a:pPr>
            <a:endParaRPr lang="en-US" sz="1600" smtClean="0"/>
          </a:p>
          <a:p>
            <a:pPr marL="388938" indent="-388938" defTabSz="1039813" eaLnBrk="1" hangingPunct="1">
              <a:lnSpc>
                <a:spcPct val="150000"/>
              </a:lnSpc>
              <a:spcBef>
                <a:spcPts val="1200"/>
              </a:spcBef>
            </a:pPr>
            <a:r>
              <a:rPr lang="en-US" sz="2800" smtClean="0"/>
              <a:t>NC Community College Grant</a:t>
            </a:r>
          </a:p>
          <a:p>
            <a:pPr marL="388938" indent="-388938" defTabSz="1039813" eaLnBrk="1" hangingPunct="1">
              <a:lnSpc>
                <a:spcPct val="150000"/>
              </a:lnSpc>
              <a:spcBef>
                <a:spcPts val="1200"/>
              </a:spcBef>
            </a:pPr>
            <a:r>
              <a:rPr lang="en-US" sz="2800" smtClean="0"/>
              <a:t>UNC Need-Based Grant</a:t>
            </a:r>
          </a:p>
          <a:p>
            <a:pPr marL="388938" indent="-388938" defTabSz="1039813" eaLnBrk="1" hangingPunct="1">
              <a:lnSpc>
                <a:spcPct val="150000"/>
              </a:lnSpc>
              <a:spcBef>
                <a:spcPts val="1200"/>
              </a:spcBef>
            </a:pPr>
            <a:r>
              <a:rPr lang="en-US" sz="2800" smtClean="0"/>
              <a:t>NC Education Lottery Scholarship</a:t>
            </a:r>
          </a:p>
          <a:p>
            <a:pPr marL="388938" indent="-388938" defTabSz="1039813" eaLnBrk="1" hangingPunct="1">
              <a:lnSpc>
                <a:spcPct val="150000"/>
              </a:lnSpc>
              <a:spcBef>
                <a:spcPts val="1200"/>
              </a:spcBef>
            </a:pPr>
            <a:r>
              <a:rPr lang="en-US" sz="2800" smtClean="0"/>
              <a:t>NC Need-Based Scholarship</a:t>
            </a:r>
          </a:p>
          <a:p>
            <a:pPr marL="388938" indent="-388938" defTabSz="1039813" eaLnBrk="1" hangingPunct="1">
              <a:lnSpc>
                <a:spcPct val="150000"/>
              </a:lnSpc>
              <a:spcBef>
                <a:spcPts val="1200"/>
              </a:spcBef>
            </a:pPr>
            <a:r>
              <a:rPr lang="en-US" sz="2800" smtClean="0"/>
              <a:t>Forgivable Education Loan for Service (NC FELS)</a:t>
            </a:r>
          </a:p>
        </p:txBody>
      </p:sp>
      <p:sp>
        <p:nvSpPr>
          <p:cNvPr id="4198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84D2567D-95E1-4096-A445-31E0291DFAE6}" type="slidenum">
              <a:rPr lang="fr-FR"/>
              <a:pPr>
                <a:defRPr/>
              </a:pPr>
              <a:t>40</a:t>
            </a:fld>
            <a:endParaRPr lang="fr-FR"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1657350"/>
          </a:xfrm>
        </p:spPr>
        <p:txBody>
          <a:bodyPr/>
          <a:lstStyle/>
          <a:p>
            <a:r>
              <a:rPr lang="en-US" smtClean="0"/>
              <a:t>NC Reach</a:t>
            </a:r>
            <a:r>
              <a:rPr lang="en-US" sz="3600" smtClean="0"/>
              <a:t/>
            </a:r>
            <a:br>
              <a:rPr lang="en-US" sz="3600" smtClean="0"/>
            </a:br>
            <a:r>
              <a:rPr lang="en-US" sz="3600" smtClean="0"/>
              <a:t> (program for foster youth) </a:t>
            </a:r>
          </a:p>
        </p:txBody>
      </p:sp>
      <p:sp>
        <p:nvSpPr>
          <p:cNvPr id="43011" name="Content Placeholder 2"/>
          <p:cNvSpPr>
            <a:spLocks noGrp="1"/>
          </p:cNvSpPr>
          <p:nvPr>
            <p:ph idx="1"/>
          </p:nvPr>
        </p:nvSpPr>
        <p:spPr>
          <a:xfrm>
            <a:off x="304800" y="1657350"/>
            <a:ext cx="8839200" cy="4743450"/>
          </a:xfrm>
        </p:spPr>
        <p:txBody>
          <a:bodyPr>
            <a:normAutofit fontScale="92500" lnSpcReduction="10000"/>
          </a:bodyPr>
          <a:lstStyle/>
          <a:p>
            <a:pPr>
              <a:defRPr/>
            </a:pPr>
            <a:r>
              <a:rPr lang="en-US" sz="2600" dirty="0" smtClean="0"/>
              <a:t>Funding for college students who:</a:t>
            </a:r>
          </a:p>
          <a:p>
            <a:pPr marL="571500" lvl="1" indent="-228600">
              <a:spcBef>
                <a:spcPts val="400"/>
              </a:spcBef>
              <a:defRPr/>
            </a:pPr>
            <a:r>
              <a:rPr lang="en-US" sz="2300" dirty="0" smtClean="0"/>
              <a:t> Age(d)  out of NC public foster care at age 18</a:t>
            </a:r>
          </a:p>
          <a:p>
            <a:pPr marL="628650" lvl="1">
              <a:spcBef>
                <a:spcPts val="400"/>
              </a:spcBef>
              <a:defRPr/>
            </a:pPr>
            <a:r>
              <a:rPr lang="en-US" sz="2300" dirty="0" smtClean="0"/>
              <a:t>Were adopted from foster care after age 12</a:t>
            </a:r>
          </a:p>
          <a:p>
            <a:pPr lvl="1">
              <a:defRPr/>
            </a:pPr>
            <a:endParaRPr lang="en-US" sz="1000" dirty="0" smtClean="0"/>
          </a:p>
          <a:p>
            <a:pPr>
              <a:defRPr/>
            </a:pPr>
            <a:r>
              <a:rPr lang="en-US" sz="2600" dirty="0" smtClean="0"/>
              <a:t>Eligibility requirements</a:t>
            </a:r>
          </a:p>
          <a:p>
            <a:pPr marL="571500" lvl="1" indent="-228600">
              <a:spcBef>
                <a:spcPts val="400"/>
              </a:spcBef>
              <a:defRPr/>
            </a:pPr>
            <a:r>
              <a:rPr lang="en-US" sz="2300" dirty="0" smtClean="0"/>
              <a:t>Age 18 – 25 and meet above criteria</a:t>
            </a:r>
          </a:p>
          <a:p>
            <a:pPr marL="571500" lvl="1" indent="-228600">
              <a:spcBef>
                <a:spcPts val="400"/>
              </a:spcBef>
              <a:defRPr/>
            </a:pPr>
            <a:r>
              <a:rPr lang="en-US" sz="2300" dirty="0" smtClean="0"/>
              <a:t>Enroll at NC Community College or one of UNC System’s 16 campuses</a:t>
            </a:r>
          </a:p>
          <a:p>
            <a:pPr marL="571500" lvl="1" indent="-228600">
              <a:spcBef>
                <a:spcPts val="400"/>
              </a:spcBef>
              <a:defRPr/>
            </a:pPr>
            <a:r>
              <a:rPr lang="en-US" sz="2300" dirty="0" smtClean="0"/>
              <a:t>Enroll on half-time basis or more </a:t>
            </a:r>
          </a:p>
          <a:p>
            <a:pPr marL="571500" lvl="1" indent="-228600">
              <a:spcBef>
                <a:spcPts val="400"/>
              </a:spcBef>
              <a:defRPr/>
            </a:pPr>
            <a:r>
              <a:rPr lang="en-US" sz="2300" dirty="0" smtClean="0"/>
              <a:t>Seek undergraduate degree/certificate /diploma</a:t>
            </a:r>
          </a:p>
          <a:p>
            <a:pPr lvl="1">
              <a:defRPr/>
            </a:pPr>
            <a:endParaRPr lang="en-US" sz="1000" dirty="0" smtClean="0"/>
          </a:p>
          <a:p>
            <a:pPr>
              <a:defRPr/>
            </a:pPr>
            <a:r>
              <a:rPr lang="en-US" sz="2600" dirty="0" smtClean="0"/>
              <a:t>Program is designed to be combined with other aid and cover the full cost of attendance</a:t>
            </a:r>
          </a:p>
          <a:p>
            <a:pPr>
              <a:defRPr/>
            </a:pPr>
            <a:r>
              <a:rPr lang="en-US" sz="2600" dirty="0" smtClean="0"/>
              <a:t>Applications and additional information</a:t>
            </a:r>
          </a:p>
          <a:p>
            <a:pPr lvl="1">
              <a:defRPr/>
            </a:pPr>
            <a:r>
              <a:rPr lang="en-US" dirty="0" smtClean="0">
                <a:solidFill>
                  <a:schemeClr val="tx2"/>
                </a:solidFill>
                <a:hlinkClick r:id="rId3"/>
              </a:rPr>
              <a:t>www.ncreach.org</a:t>
            </a:r>
            <a:endParaRPr lang="en-US" dirty="0" smtClean="0">
              <a:solidFill>
                <a:schemeClr val="tx2"/>
              </a:solidFill>
            </a:endParaRPr>
          </a:p>
        </p:txBody>
      </p:sp>
      <p:sp>
        <p:nvSpPr>
          <p:cNvPr id="43012" name="Footer Placeholder 3"/>
          <p:cNvSpPr>
            <a:spLocks noGrp="1"/>
          </p:cNvSpPr>
          <p:nvPr>
            <p:ph type="ftr" sz="quarter" idx="11"/>
          </p:nvPr>
        </p:nvSpPr>
        <p:spPr>
          <a:noFill/>
        </p:spPr>
        <p:txBody>
          <a:bodyPr/>
          <a:lstStyle/>
          <a:p>
            <a:r>
              <a:rPr lang="en-US" smtClean="0"/>
              <a:t>Financial Aid Presentation NCASFAA/ NCSEAA</a:t>
            </a:r>
          </a:p>
        </p:txBody>
      </p:sp>
      <p:sp>
        <p:nvSpPr>
          <p:cNvPr id="5" name="Slide Number Placeholder 4"/>
          <p:cNvSpPr>
            <a:spLocks noGrp="1"/>
          </p:cNvSpPr>
          <p:nvPr>
            <p:ph type="sldNum" sz="quarter" idx="12"/>
          </p:nvPr>
        </p:nvSpPr>
        <p:spPr/>
        <p:txBody>
          <a:bodyPr/>
          <a:lstStyle/>
          <a:p>
            <a:pPr>
              <a:defRPr/>
            </a:pPr>
            <a:fld id="{6B6F4C47-8932-4EA6-8363-4A10E7B395F7}" type="slidenum">
              <a:rPr lang="fr-FR" smtClean="0"/>
              <a:pPr>
                <a:defRPr/>
              </a:pPr>
              <a:t>41</a:t>
            </a:fld>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p:cNvSpPr>
          <p:nvPr>
            <p:ph type="title"/>
          </p:nvPr>
        </p:nvSpPr>
        <p:spPr>
          <a:xfrm>
            <a:off x="0" y="0"/>
            <a:ext cx="9144000" cy="1600200"/>
          </a:xfrm>
        </p:spPr>
        <p:txBody>
          <a:bodyPr/>
          <a:lstStyle/>
          <a:p>
            <a:pPr defTabSz="1039813" eaLnBrk="1" hangingPunct="1"/>
            <a:r>
              <a:rPr lang="en-US" smtClean="0"/>
              <a:t>Institutional and </a:t>
            </a:r>
            <a:br>
              <a:rPr lang="en-US" smtClean="0"/>
            </a:br>
            <a:r>
              <a:rPr lang="en-US" smtClean="0"/>
              <a:t>Outside Aid</a:t>
            </a:r>
          </a:p>
        </p:txBody>
      </p:sp>
      <p:sp>
        <p:nvSpPr>
          <p:cNvPr id="62467" name="Rectangle 3"/>
          <p:cNvSpPr>
            <a:spLocks noGrp="1"/>
          </p:cNvSpPr>
          <p:nvPr>
            <p:ph sz="half" idx="1"/>
          </p:nvPr>
        </p:nvSpPr>
        <p:spPr>
          <a:xfrm>
            <a:off x="203200" y="1828800"/>
            <a:ext cx="4165600" cy="4639866"/>
          </a:xfrm>
        </p:spPr>
        <p:txBody>
          <a:bodyPr>
            <a:normAutofit fontScale="92500" lnSpcReduction="10000"/>
          </a:bodyPr>
          <a:lstStyle/>
          <a:p>
            <a:pPr marL="0" indent="0" defTabSz="1039813" eaLnBrk="1" hangingPunct="1">
              <a:buFont typeface="Arial" charset="0"/>
              <a:buNone/>
              <a:defRPr/>
            </a:pPr>
            <a:r>
              <a:rPr lang="en-US" u="sng" dirty="0" smtClean="0">
                <a:solidFill>
                  <a:schemeClr val="tx2"/>
                </a:solidFill>
                <a:effectLst>
                  <a:outerShdw blurRad="38100" dist="38100" dir="2700000" algn="tl">
                    <a:srgbClr val="C0C0C0"/>
                  </a:outerShdw>
                </a:effectLst>
              </a:rPr>
              <a:t>Institutional Aid</a:t>
            </a:r>
          </a:p>
          <a:p>
            <a:pPr marL="0" indent="0" defTabSz="1039813" eaLnBrk="1" hangingPunct="1">
              <a:buFont typeface="Arial" charset="0"/>
              <a:buNone/>
              <a:defRPr/>
            </a:pPr>
            <a:r>
              <a:rPr lang="en-US" sz="2400" dirty="0" smtClean="0">
                <a:solidFill>
                  <a:schemeClr val="tx2"/>
                </a:solidFill>
              </a:rPr>
              <a:t>Grants &amp; Scholarships</a:t>
            </a:r>
          </a:p>
          <a:p>
            <a:pPr marL="0" indent="0" defTabSz="1039813" eaLnBrk="1" hangingPunct="1">
              <a:buFont typeface="Arial" charset="0"/>
              <a:buNone/>
              <a:defRPr/>
            </a:pPr>
            <a:endParaRPr lang="en-US" sz="2400" dirty="0" smtClean="0">
              <a:solidFill>
                <a:schemeClr val="tx2"/>
              </a:solidFill>
            </a:endParaRPr>
          </a:p>
          <a:p>
            <a:pPr marL="0" indent="0" defTabSz="1039813" eaLnBrk="1" hangingPunct="1">
              <a:buFont typeface="Arial" charset="0"/>
              <a:buNone/>
              <a:defRPr/>
            </a:pPr>
            <a:r>
              <a:rPr lang="en-US" sz="2400" dirty="0" smtClean="0">
                <a:solidFill>
                  <a:schemeClr val="tx2"/>
                </a:solidFill>
              </a:rPr>
              <a:t>Loan Programs</a:t>
            </a:r>
          </a:p>
          <a:p>
            <a:pPr marL="0" indent="0" defTabSz="1039813" eaLnBrk="1" hangingPunct="1">
              <a:buFont typeface="Arial" charset="0"/>
              <a:buNone/>
              <a:defRPr/>
            </a:pPr>
            <a:endParaRPr lang="en-US" sz="2400" dirty="0" smtClean="0">
              <a:solidFill>
                <a:schemeClr val="tx2"/>
              </a:solidFill>
            </a:endParaRPr>
          </a:p>
          <a:p>
            <a:pPr marL="0" indent="0" defTabSz="1039813" eaLnBrk="1" hangingPunct="1">
              <a:buFont typeface="Arial" charset="0"/>
              <a:buNone/>
              <a:defRPr/>
            </a:pPr>
            <a:r>
              <a:rPr lang="en-US" sz="2400" dirty="0" smtClean="0">
                <a:solidFill>
                  <a:schemeClr val="tx2"/>
                </a:solidFill>
              </a:rPr>
              <a:t>Student Employment</a:t>
            </a:r>
          </a:p>
        </p:txBody>
      </p:sp>
      <p:sp>
        <p:nvSpPr>
          <p:cNvPr id="62468" name="Rectangle 4"/>
          <p:cNvSpPr>
            <a:spLocks noGrp="1"/>
          </p:cNvSpPr>
          <p:nvPr>
            <p:ph sz="half" idx="2"/>
          </p:nvPr>
        </p:nvSpPr>
        <p:spPr>
          <a:xfrm>
            <a:off x="4368801" y="1828800"/>
            <a:ext cx="5058833" cy="4639866"/>
          </a:xfrm>
        </p:spPr>
        <p:txBody>
          <a:bodyPr>
            <a:normAutofit fontScale="92500" lnSpcReduction="10000"/>
          </a:bodyPr>
          <a:lstStyle/>
          <a:p>
            <a:pPr marL="0" indent="0" defTabSz="1039813" eaLnBrk="1" hangingPunct="1">
              <a:buFont typeface="Arial" charset="0"/>
              <a:buNone/>
              <a:tabLst>
                <a:tab pos="0" algn="l"/>
              </a:tabLst>
              <a:defRPr/>
            </a:pPr>
            <a:r>
              <a:rPr lang="en-US" u="sng" dirty="0" smtClean="0">
                <a:solidFill>
                  <a:schemeClr val="accent2"/>
                </a:solidFill>
                <a:effectLst>
                  <a:outerShdw blurRad="38100" dist="38100" dir="2700000" algn="tl">
                    <a:srgbClr val="C0C0C0"/>
                  </a:outerShdw>
                </a:effectLst>
              </a:rPr>
              <a:t>Outside Agencies</a:t>
            </a:r>
          </a:p>
          <a:p>
            <a:pPr marL="0" indent="0" defTabSz="1039813" eaLnBrk="1" hangingPunct="1">
              <a:buFont typeface="Arial" charset="0"/>
              <a:buNone/>
              <a:tabLst>
                <a:tab pos="0" algn="l"/>
              </a:tabLst>
              <a:defRPr/>
            </a:pPr>
            <a:r>
              <a:rPr lang="en-US" sz="2400" dirty="0" smtClean="0">
                <a:solidFill>
                  <a:schemeClr val="accent2"/>
                </a:solidFill>
              </a:rPr>
              <a:t>Local organizations</a:t>
            </a:r>
          </a:p>
          <a:p>
            <a:pPr marL="0" indent="0" defTabSz="1039813" eaLnBrk="1" hangingPunct="1">
              <a:buFont typeface="Arial" charset="0"/>
              <a:buNone/>
              <a:tabLst>
                <a:tab pos="0" algn="l"/>
              </a:tabLst>
              <a:defRPr/>
            </a:pPr>
            <a:endParaRPr lang="en-US" sz="2400" dirty="0" smtClean="0">
              <a:solidFill>
                <a:schemeClr val="accent2"/>
              </a:solidFill>
            </a:endParaRPr>
          </a:p>
          <a:p>
            <a:pPr marL="0" indent="0" defTabSz="1039813" eaLnBrk="1" hangingPunct="1">
              <a:buFont typeface="Arial" charset="0"/>
              <a:buNone/>
              <a:tabLst>
                <a:tab pos="0" algn="l"/>
              </a:tabLst>
              <a:defRPr/>
            </a:pPr>
            <a:r>
              <a:rPr lang="en-US" sz="2400" dirty="0" smtClean="0">
                <a:solidFill>
                  <a:schemeClr val="accent2"/>
                </a:solidFill>
              </a:rPr>
              <a:t>Churches</a:t>
            </a:r>
          </a:p>
          <a:p>
            <a:pPr marL="0" indent="0" defTabSz="1039813" eaLnBrk="1" hangingPunct="1">
              <a:buFont typeface="Arial" charset="0"/>
              <a:buNone/>
              <a:tabLst>
                <a:tab pos="0" algn="l"/>
              </a:tabLst>
              <a:defRPr/>
            </a:pPr>
            <a:endParaRPr lang="en-US" sz="2400" dirty="0" smtClean="0">
              <a:solidFill>
                <a:schemeClr val="accent2"/>
              </a:solidFill>
            </a:endParaRPr>
          </a:p>
          <a:p>
            <a:pPr marL="0" indent="0" defTabSz="1039813" eaLnBrk="1" hangingPunct="1">
              <a:buFont typeface="Arial" charset="0"/>
              <a:buNone/>
              <a:tabLst>
                <a:tab pos="0" algn="l"/>
              </a:tabLst>
              <a:defRPr/>
            </a:pPr>
            <a:r>
              <a:rPr lang="en-US" sz="2400" dirty="0" smtClean="0">
                <a:solidFill>
                  <a:schemeClr val="accent2"/>
                </a:solidFill>
              </a:rPr>
              <a:t>Civic Groups</a:t>
            </a:r>
          </a:p>
          <a:p>
            <a:pPr marL="0" indent="0" defTabSz="1039813" eaLnBrk="1" hangingPunct="1">
              <a:buFont typeface="Arial" charset="0"/>
              <a:buNone/>
              <a:tabLst>
                <a:tab pos="0" algn="l"/>
              </a:tabLst>
              <a:defRPr/>
            </a:pPr>
            <a:endParaRPr lang="en-US" sz="2400" dirty="0" smtClean="0">
              <a:solidFill>
                <a:schemeClr val="accent2"/>
              </a:solidFill>
            </a:endParaRPr>
          </a:p>
          <a:p>
            <a:pPr marL="0" indent="0" defTabSz="1039813" eaLnBrk="1" hangingPunct="1">
              <a:buFont typeface="Arial" charset="0"/>
              <a:buNone/>
              <a:tabLst>
                <a:tab pos="0" algn="l"/>
              </a:tabLst>
              <a:defRPr/>
            </a:pPr>
            <a:r>
              <a:rPr lang="en-US" sz="2400" dirty="0" smtClean="0">
                <a:solidFill>
                  <a:schemeClr val="accent2"/>
                </a:solidFill>
              </a:rPr>
              <a:t>Parents’ employers</a:t>
            </a:r>
          </a:p>
          <a:p>
            <a:pPr marL="0" indent="0" defTabSz="1039813" eaLnBrk="1" hangingPunct="1">
              <a:buFont typeface="Arial" charset="0"/>
              <a:buNone/>
              <a:tabLst>
                <a:tab pos="0" algn="l"/>
              </a:tabLst>
              <a:defRPr/>
            </a:pPr>
            <a:endParaRPr lang="en-US" sz="2400" dirty="0" smtClean="0">
              <a:solidFill>
                <a:schemeClr val="accent2"/>
              </a:solidFill>
            </a:endParaRPr>
          </a:p>
          <a:p>
            <a:pPr marL="0" indent="0" defTabSz="1039813" eaLnBrk="1" hangingPunct="1">
              <a:buFont typeface="Arial" charset="0"/>
              <a:buNone/>
              <a:tabLst>
                <a:tab pos="0" algn="l"/>
              </a:tabLst>
              <a:defRPr/>
            </a:pPr>
            <a:r>
              <a:rPr lang="en-US" sz="2400" dirty="0" smtClean="0">
                <a:solidFill>
                  <a:schemeClr val="accent2"/>
                </a:solidFill>
              </a:rPr>
              <a:t>Veterans Administration</a:t>
            </a:r>
          </a:p>
          <a:p>
            <a:pPr marL="0" indent="0" defTabSz="1039813" eaLnBrk="1" hangingPunct="1">
              <a:buFont typeface="Arial" charset="0"/>
              <a:buNone/>
              <a:tabLst>
                <a:tab pos="0" algn="l"/>
              </a:tabLst>
              <a:defRPr/>
            </a:pPr>
            <a:endParaRPr lang="en-US" sz="2400" dirty="0" smtClean="0">
              <a:solidFill>
                <a:schemeClr val="accent2"/>
              </a:solidFill>
            </a:endParaRPr>
          </a:p>
          <a:p>
            <a:pPr marL="0" indent="0" defTabSz="1039813" eaLnBrk="1" hangingPunct="1">
              <a:buFont typeface="Arial" charset="0"/>
              <a:buNone/>
              <a:tabLst>
                <a:tab pos="0" algn="l"/>
              </a:tabLst>
              <a:defRPr/>
            </a:pPr>
            <a:r>
              <a:rPr lang="en-US" sz="2400" dirty="0" smtClean="0">
                <a:solidFill>
                  <a:schemeClr val="accent2"/>
                </a:solidFill>
              </a:rPr>
              <a:t>Vocational Rehabilitation Services</a:t>
            </a:r>
          </a:p>
        </p:txBody>
      </p:sp>
      <p:sp>
        <p:nvSpPr>
          <p:cNvPr id="44034"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7" name="Espace réservé du numéro de diapositive 5"/>
          <p:cNvSpPr>
            <a:spLocks noGrp="1"/>
          </p:cNvSpPr>
          <p:nvPr>
            <p:ph type="sldNum" sz="quarter" idx="12"/>
          </p:nvPr>
        </p:nvSpPr>
        <p:spPr/>
        <p:txBody>
          <a:bodyPr/>
          <a:lstStyle/>
          <a:p>
            <a:pPr>
              <a:defRPr/>
            </a:pPr>
            <a:fld id="{D6B0AF32-FF2B-49CB-866C-CF4ADCA7CC06}" type="slidenum">
              <a:rPr lang="fr-FR"/>
              <a:pPr>
                <a:defRPr/>
              </a:pPr>
              <a:t>42</a:t>
            </a:fld>
            <a:endParaRPr lang="fr-FR" dirty="0"/>
          </a:p>
        </p:txBody>
      </p:sp>
      <p:pic>
        <p:nvPicPr>
          <p:cNvPr id="8" name="Picture 7" descr="raining_money_1.gif"/>
          <p:cNvPicPr>
            <a:picLocks noChangeAspect="1"/>
          </p:cNvPicPr>
          <p:nvPr/>
        </p:nvPicPr>
        <p:blipFill>
          <a:blip r:embed="rId3" cstate="print"/>
          <a:srcRect/>
          <a:stretch>
            <a:fillRect/>
          </a:stretch>
        </p:blipFill>
        <p:spPr bwMode="auto">
          <a:xfrm>
            <a:off x="381000" y="4343400"/>
            <a:ext cx="3023465" cy="205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p:cNvSpPr>
          <p:nvPr>
            <p:ph type="title"/>
          </p:nvPr>
        </p:nvSpPr>
        <p:spPr>
          <a:xfrm>
            <a:off x="0" y="0"/>
            <a:ext cx="9144000" cy="1600200"/>
          </a:xfrm>
        </p:spPr>
        <p:txBody>
          <a:bodyPr/>
          <a:lstStyle/>
          <a:p>
            <a:pPr defTabSz="1039813" eaLnBrk="1" hangingPunct="1"/>
            <a:r>
              <a:rPr lang="en-US" smtClean="0"/>
              <a:t>What about Federal Loans?</a:t>
            </a:r>
          </a:p>
        </p:txBody>
      </p:sp>
      <p:sp>
        <p:nvSpPr>
          <p:cNvPr id="45062" name="Rectangle 3"/>
          <p:cNvSpPr>
            <a:spLocks noGrp="1"/>
          </p:cNvSpPr>
          <p:nvPr>
            <p:ph type="body" sz="half" idx="1"/>
          </p:nvPr>
        </p:nvSpPr>
        <p:spPr>
          <a:xfrm>
            <a:off x="508000" y="1828800"/>
            <a:ext cx="5689600" cy="3943350"/>
          </a:xfrm>
        </p:spPr>
        <p:txBody>
          <a:bodyPr/>
          <a:lstStyle/>
          <a:p>
            <a:pPr marL="388938" indent="-388938" defTabSz="1039813" eaLnBrk="1" hangingPunct="1"/>
            <a:r>
              <a:rPr lang="en-US" sz="2800" smtClean="0"/>
              <a:t>Federal Direct Subsidized and Unsubsidized Loans</a:t>
            </a:r>
            <a:endParaRPr lang="en-US" sz="2400" smtClean="0"/>
          </a:p>
          <a:p>
            <a:pPr marL="388938" indent="-388938" defTabSz="1039813" eaLnBrk="1" hangingPunct="1"/>
            <a:r>
              <a:rPr lang="en-US" sz="2800" smtClean="0"/>
              <a:t>Federal Perkins Loans</a:t>
            </a:r>
            <a:endParaRPr lang="en-US" sz="2000" smtClean="0"/>
          </a:p>
          <a:p>
            <a:pPr marL="388938" indent="-388938" defTabSz="1039813" eaLnBrk="1" hangingPunct="1">
              <a:spcBef>
                <a:spcPct val="50000"/>
              </a:spcBef>
            </a:pPr>
            <a:r>
              <a:rPr lang="en-US" sz="2800" smtClean="0"/>
              <a:t>Federal  Direct           PLUS Loans for:</a:t>
            </a:r>
          </a:p>
          <a:p>
            <a:pPr marL="788988" lvl="1" indent="-388938" defTabSz="1039813" eaLnBrk="1" hangingPunct="1">
              <a:spcBef>
                <a:spcPct val="50000"/>
              </a:spcBef>
            </a:pPr>
            <a:r>
              <a:rPr lang="en-US" sz="2400" smtClean="0"/>
              <a:t>Parents of dependent students </a:t>
            </a:r>
          </a:p>
          <a:p>
            <a:pPr marL="788988" lvl="1" indent="-388938" defTabSz="1039813" eaLnBrk="1" hangingPunct="1">
              <a:spcBef>
                <a:spcPct val="50000"/>
              </a:spcBef>
            </a:pPr>
            <a:r>
              <a:rPr lang="en-US" sz="2400" smtClean="0"/>
              <a:t>Graduate or professional students</a:t>
            </a:r>
          </a:p>
        </p:txBody>
      </p:sp>
      <p:pic>
        <p:nvPicPr>
          <p:cNvPr id="63501" name="Picture 13" descr="money_tree"/>
          <p:cNvPicPr>
            <a:picLocks noGrp="1" noChangeAspect="1" noChangeArrowheads="1"/>
          </p:cNvPicPr>
          <p:nvPr>
            <p:ph sz="half" idx="2"/>
          </p:nvPr>
        </p:nvPicPr>
        <p:blipFill>
          <a:blip r:embed="rId3" cstate="print"/>
          <a:stretch>
            <a:fillRect/>
          </a:stretch>
        </p:blipFill>
        <p:spPr>
          <a:xfrm>
            <a:off x="5387067" y="1600200"/>
            <a:ext cx="2586265" cy="4525963"/>
          </a:xfrm>
        </p:spPr>
      </p:pic>
      <p:sp>
        <p:nvSpPr>
          <p:cNvPr id="45059" name="Footer Placeholder 5"/>
          <p:cNvSpPr>
            <a:spLocks noGrp="1"/>
          </p:cNvSpPr>
          <p:nvPr>
            <p:ph type="ftr" sz="quarter" idx="11"/>
          </p:nvPr>
        </p:nvSpPr>
        <p:spPr>
          <a:noFill/>
        </p:spPr>
        <p:txBody>
          <a:bodyPr/>
          <a:lstStyle/>
          <a:p>
            <a:r>
              <a:rPr lang="en-US" smtClean="0"/>
              <a:t>Financial Aid Presentation NCASFAA/ NCSEAA</a:t>
            </a:r>
          </a:p>
        </p:txBody>
      </p:sp>
      <p:sp>
        <p:nvSpPr>
          <p:cNvPr id="6" name="Slide Number Placeholder 6"/>
          <p:cNvSpPr>
            <a:spLocks noGrp="1"/>
          </p:cNvSpPr>
          <p:nvPr>
            <p:ph type="sldNum" sz="quarter" idx="12"/>
          </p:nvPr>
        </p:nvSpPr>
        <p:spPr/>
        <p:txBody>
          <a:bodyPr/>
          <a:lstStyle/>
          <a:p>
            <a:pPr>
              <a:defRPr/>
            </a:pPr>
            <a:fld id="{665A5135-1380-4B08-8DCC-6CB021BD0537}" type="slidenum">
              <a:rPr lang="fr-FR"/>
              <a:pPr>
                <a:defRPr/>
              </a:pPr>
              <a:t>43</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501"/>
                                        </p:tgtEl>
                                        <p:attrNameLst>
                                          <p:attrName>style.visibility</p:attrName>
                                        </p:attrNameLst>
                                      </p:cBhvr>
                                      <p:to>
                                        <p:strVal val="visible"/>
                                      </p:to>
                                    </p:set>
                                    <p:anim calcmode="lin" valueType="num">
                                      <p:cBhvr additive="base">
                                        <p:cTn id="7" dur="2000" fill="hold"/>
                                        <p:tgtEl>
                                          <p:spTgt spid="63501"/>
                                        </p:tgtEl>
                                        <p:attrNameLst>
                                          <p:attrName>ppt_x</p:attrName>
                                        </p:attrNameLst>
                                      </p:cBhvr>
                                      <p:tavLst>
                                        <p:tav tm="0">
                                          <p:val>
                                            <p:strVal val="#ppt_x"/>
                                          </p:val>
                                        </p:tav>
                                        <p:tav tm="100000">
                                          <p:val>
                                            <p:strVal val="#ppt_x"/>
                                          </p:val>
                                        </p:tav>
                                      </p:tavLst>
                                    </p:anim>
                                    <p:anim calcmode="lin" valueType="num">
                                      <p:cBhvr additive="base">
                                        <p:cTn id="8" dur="2000" fill="hold"/>
                                        <p:tgtEl>
                                          <p:spTgt spid="63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p:cNvSpPr>
          <p:nvPr>
            <p:ph type="title"/>
          </p:nvPr>
        </p:nvSpPr>
        <p:spPr>
          <a:xfrm>
            <a:off x="0" y="0"/>
            <a:ext cx="9144000" cy="1600200"/>
          </a:xfrm>
        </p:spPr>
        <p:txBody>
          <a:bodyPr/>
          <a:lstStyle/>
          <a:p>
            <a:pPr defTabSz="1039813" eaLnBrk="1" hangingPunct="1"/>
            <a:r>
              <a:rPr lang="en-US" smtClean="0"/>
              <a:t>Is that all there is?</a:t>
            </a:r>
          </a:p>
        </p:txBody>
      </p:sp>
      <p:sp>
        <p:nvSpPr>
          <p:cNvPr id="46085" name="Rectangle 3"/>
          <p:cNvSpPr>
            <a:spLocks noGrp="1"/>
          </p:cNvSpPr>
          <p:nvPr>
            <p:ph idx="1"/>
          </p:nvPr>
        </p:nvSpPr>
        <p:spPr>
          <a:xfrm>
            <a:off x="711200" y="1828800"/>
            <a:ext cx="8204200" cy="4414838"/>
          </a:xfrm>
        </p:spPr>
        <p:txBody>
          <a:bodyPr/>
          <a:lstStyle/>
          <a:p>
            <a:pPr marL="388938" indent="-388938" defTabSz="1039813" eaLnBrk="1" hangingPunct="1">
              <a:spcBef>
                <a:spcPct val="50000"/>
              </a:spcBef>
            </a:pPr>
            <a:r>
              <a:rPr lang="en-US" smtClean="0"/>
              <a:t>Private alternative loans for students or parents</a:t>
            </a:r>
            <a:endParaRPr lang="en-US" sz="1800" smtClean="0"/>
          </a:p>
          <a:p>
            <a:pPr marL="846138" lvl="1" indent="-327025" defTabSz="1039813" eaLnBrk="1" hangingPunct="1">
              <a:spcBef>
                <a:spcPts val="600"/>
              </a:spcBef>
            </a:pPr>
            <a:r>
              <a:rPr lang="en-US" smtClean="0"/>
              <a:t>Last resort--Always apply for federal loans first!</a:t>
            </a:r>
          </a:p>
          <a:p>
            <a:pPr marL="388938" indent="-388938" defTabSz="1039813" eaLnBrk="1" hangingPunct="1">
              <a:spcBef>
                <a:spcPct val="50000"/>
              </a:spcBef>
            </a:pPr>
            <a:r>
              <a:rPr lang="en-US" smtClean="0"/>
              <a:t>College payment plans</a:t>
            </a:r>
          </a:p>
          <a:p>
            <a:pPr marL="388938" indent="-388938" defTabSz="1039813" eaLnBrk="1" hangingPunct="1">
              <a:spcBef>
                <a:spcPct val="50000"/>
              </a:spcBef>
            </a:pPr>
            <a:r>
              <a:rPr lang="en-US" smtClean="0"/>
              <a:t>Outside scholarships</a:t>
            </a:r>
          </a:p>
          <a:p>
            <a:pPr marL="388938" indent="-388938" defTabSz="1039813" eaLnBrk="1" hangingPunct="1">
              <a:spcBef>
                <a:spcPct val="50000"/>
              </a:spcBef>
            </a:pPr>
            <a:r>
              <a:rPr lang="en-US" smtClean="0"/>
              <a:t>Tax credits—American Opportunity (formerly Hope Tax Credit) &amp; Lifetime Learning</a:t>
            </a:r>
          </a:p>
        </p:txBody>
      </p:sp>
      <p:sp>
        <p:nvSpPr>
          <p:cNvPr id="46082"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324FCB21-AC3F-495F-A309-71DA8D4FC26E}" type="slidenum">
              <a:rPr lang="fr-FR"/>
              <a:pPr>
                <a:defRPr/>
              </a:pPr>
              <a:t>44</a:t>
            </a:fld>
            <a:endParaRPr lang="fr-FR"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p:cNvSpPr>
          <p:nvPr>
            <p:ph type="title"/>
          </p:nvPr>
        </p:nvSpPr>
        <p:spPr>
          <a:xfrm>
            <a:off x="0" y="0"/>
            <a:ext cx="9144000" cy="1543050"/>
          </a:xfrm>
        </p:spPr>
        <p:txBody>
          <a:bodyPr>
            <a:normAutofit fontScale="90000"/>
          </a:bodyPr>
          <a:lstStyle/>
          <a:p>
            <a:pPr defTabSz="1039813" eaLnBrk="1" hangingPunct="1"/>
            <a:r>
              <a:rPr lang="en-US" dirty="0" smtClean="0"/>
              <a:t>Tax Credits - </a:t>
            </a:r>
            <a:r>
              <a:rPr lang="en-US" dirty="0" smtClean="0"/>
              <a:t>American </a:t>
            </a:r>
            <a:r>
              <a:rPr lang="en-US" dirty="0" smtClean="0"/>
              <a:t>Opportunity </a:t>
            </a:r>
            <a:br>
              <a:rPr lang="en-US" dirty="0" smtClean="0"/>
            </a:br>
            <a:r>
              <a:rPr lang="en-US" dirty="0" smtClean="0"/>
              <a:t>Tax Credit</a:t>
            </a:r>
            <a:endParaRPr lang="en-US" sz="2400" dirty="0" smtClean="0"/>
          </a:p>
        </p:txBody>
      </p:sp>
      <p:sp>
        <p:nvSpPr>
          <p:cNvPr id="47109" name="Rectangle 3"/>
          <p:cNvSpPr>
            <a:spLocks noGrp="1"/>
          </p:cNvSpPr>
          <p:nvPr>
            <p:ph sz="half" idx="1"/>
          </p:nvPr>
        </p:nvSpPr>
        <p:spPr>
          <a:xfrm>
            <a:off x="0" y="1485900"/>
            <a:ext cx="9144000" cy="4695825"/>
          </a:xfrm>
        </p:spPr>
        <p:txBody>
          <a:bodyPr>
            <a:normAutofit lnSpcReduction="10000"/>
          </a:bodyPr>
          <a:lstStyle/>
          <a:p>
            <a:pPr marL="388938" indent="-388938" defTabSz="1039813" eaLnBrk="1" hangingPunct="1"/>
            <a:endParaRPr lang="en-US" sz="2200" smtClean="0"/>
          </a:p>
          <a:p>
            <a:pPr marL="846138" lvl="1" indent="-327025" defTabSz="1039813" eaLnBrk="1" hangingPunct="1">
              <a:buFont typeface="Arial" pitchFamily="34" charset="0"/>
              <a:buChar char="•"/>
            </a:pPr>
            <a:r>
              <a:rPr lang="en-US" sz="2300" smtClean="0"/>
              <a:t>Available for the </a:t>
            </a:r>
            <a:r>
              <a:rPr lang="en-US" sz="2300" b="1" smtClean="0"/>
              <a:t>first four years </a:t>
            </a:r>
            <a:r>
              <a:rPr lang="en-US" sz="2300" smtClean="0"/>
              <a:t>of college to assist with tuition, fees and required books. </a:t>
            </a:r>
          </a:p>
          <a:p>
            <a:pPr marL="846138" lvl="1" indent="-327025" defTabSz="1039813" eaLnBrk="1" hangingPunct="1">
              <a:buFont typeface="Arial" pitchFamily="34" charset="0"/>
              <a:buChar char="•"/>
            </a:pPr>
            <a:r>
              <a:rPr lang="en-US" sz="2300" b="1" smtClean="0"/>
              <a:t>Up to $2500 tax credit</a:t>
            </a:r>
            <a:r>
              <a:rPr lang="en-US" sz="2300" smtClean="0"/>
              <a:t> –reduces amount of  taxes owed;  up to 40% refunded when no income tax due.</a:t>
            </a:r>
          </a:p>
          <a:p>
            <a:pPr marL="1298575" lvl="2" indent="-258763" defTabSz="1039813" eaLnBrk="1" hangingPunct="1">
              <a:buFont typeface="Courier New" pitchFamily="49" charset="0"/>
              <a:buChar char="─"/>
            </a:pPr>
            <a:r>
              <a:rPr lang="en-US" sz="2300" smtClean="0"/>
              <a:t>100% of first $2,000 expenses and 25% of the next $2,000.  </a:t>
            </a:r>
          </a:p>
          <a:p>
            <a:pPr marL="846138" lvl="1" indent="-327025" defTabSz="1039813" eaLnBrk="1" hangingPunct="1">
              <a:buFont typeface="Arial" pitchFamily="34" charset="0"/>
              <a:buChar char="•"/>
            </a:pPr>
            <a:r>
              <a:rPr lang="en-US" sz="2300" smtClean="0"/>
              <a:t>Examples: </a:t>
            </a:r>
          </a:p>
          <a:p>
            <a:pPr marL="1298575" lvl="2" indent="-258763" defTabSz="1039813" eaLnBrk="1" hangingPunct="1">
              <a:buFont typeface="Courier New" pitchFamily="49" charset="0"/>
              <a:buChar char="─"/>
            </a:pPr>
            <a:r>
              <a:rPr lang="en-US" sz="2300" smtClean="0"/>
              <a:t>Tuition of $4000 paid in 2011-- May claim $2500 on the tax return completed for 2011 (filed in 2012).</a:t>
            </a:r>
          </a:p>
          <a:p>
            <a:pPr marL="1298575" lvl="2" indent="-258763" defTabSz="1039813" eaLnBrk="1" hangingPunct="1">
              <a:buFont typeface="Courier New" pitchFamily="49" charset="0"/>
              <a:buChar char="─"/>
            </a:pPr>
            <a:r>
              <a:rPr lang="en-US" sz="2300" smtClean="0"/>
              <a:t>Tuition of $1,200--May claim the full $1,200</a:t>
            </a:r>
          </a:p>
          <a:p>
            <a:pPr marL="1298575" lvl="2" indent="-258763" defTabSz="1039813" eaLnBrk="1" hangingPunct="1">
              <a:buFont typeface="Courier New" pitchFamily="49" charset="0"/>
              <a:buChar char="─"/>
            </a:pPr>
            <a:r>
              <a:rPr lang="en-US" sz="2300" smtClean="0"/>
              <a:t>Tuition of $3,000--May claim $2,250  (all of the first $2000, and 25%  of the remaining tuition…which is $250).</a:t>
            </a:r>
          </a:p>
        </p:txBody>
      </p:sp>
      <p:sp>
        <p:nvSpPr>
          <p:cNvPr id="4710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031B50A3-27EB-420D-95B1-3EDDAC6DC9B9}" type="slidenum">
              <a:rPr lang="fr-FR"/>
              <a:pPr>
                <a:defRPr/>
              </a:pPr>
              <a:t>45</a:t>
            </a:fld>
            <a:endParaRPr lang="fr-FR" dirty="0"/>
          </a:p>
        </p:txBody>
      </p:sp>
      <p:sp>
        <p:nvSpPr>
          <p:cNvPr id="6" name="Flowchart: Punched Tape 5"/>
          <p:cNvSpPr/>
          <p:nvPr/>
        </p:nvSpPr>
        <p:spPr>
          <a:xfrm rot="20669966">
            <a:off x="440267" y="1076325"/>
            <a:ext cx="2423584" cy="58221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BD0D69"/>
                </a:solidFill>
                <a:latin typeface="Britannic Bold" pitchFamily="34" charset="0"/>
              </a:rPr>
              <a:t>2011 .....&amp; longer?</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p:cNvSpPr>
          <p:nvPr>
            <p:ph type="title"/>
          </p:nvPr>
        </p:nvSpPr>
        <p:spPr>
          <a:xfrm>
            <a:off x="0" y="0"/>
            <a:ext cx="9144000" cy="1600200"/>
          </a:xfrm>
        </p:spPr>
        <p:txBody>
          <a:bodyPr/>
          <a:lstStyle/>
          <a:p>
            <a:pPr defTabSz="1039813" eaLnBrk="1" hangingPunct="1"/>
            <a:r>
              <a:rPr lang="en-US" smtClean="0"/>
              <a:t>Tax Credits - </a:t>
            </a:r>
            <a:br>
              <a:rPr lang="en-US" smtClean="0"/>
            </a:br>
            <a:r>
              <a:rPr lang="en-US" smtClean="0"/>
              <a:t>Lifetime Learning</a:t>
            </a:r>
          </a:p>
        </p:txBody>
      </p:sp>
      <p:sp>
        <p:nvSpPr>
          <p:cNvPr id="48133" name="Rectangle 3"/>
          <p:cNvSpPr>
            <a:spLocks noGrp="1"/>
          </p:cNvSpPr>
          <p:nvPr>
            <p:ph idx="1"/>
          </p:nvPr>
        </p:nvSpPr>
        <p:spPr>
          <a:xfrm>
            <a:off x="406400" y="1828800"/>
            <a:ext cx="8229600" cy="4457700"/>
          </a:xfrm>
        </p:spPr>
        <p:txBody>
          <a:bodyPr>
            <a:normAutofit fontScale="92500" lnSpcReduction="10000"/>
          </a:bodyPr>
          <a:lstStyle/>
          <a:p>
            <a:pPr marL="388938" indent="-388938" defTabSz="1039813" eaLnBrk="1" hangingPunct="1"/>
            <a:r>
              <a:rPr lang="en-US" sz="2800" smtClean="0"/>
              <a:t>Available for all years</a:t>
            </a:r>
          </a:p>
          <a:p>
            <a:pPr marL="388938" indent="-388938" defTabSz="1039813" eaLnBrk="1" hangingPunct="1">
              <a:buFont typeface="Arial" pitchFamily="34" charset="0"/>
              <a:buNone/>
            </a:pPr>
            <a:endParaRPr lang="en-US" sz="1500" smtClean="0"/>
          </a:p>
          <a:p>
            <a:pPr marL="388938" indent="-388938" defTabSz="1039813" eaLnBrk="1" hangingPunct="1"/>
            <a:r>
              <a:rPr lang="en-US" sz="2800" smtClean="0"/>
              <a:t>Can claim for remaining undergraduate years and graduate study as well as professional development classes.</a:t>
            </a:r>
          </a:p>
          <a:p>
            <a:pPr marL="388938" indent="-388938" defTabSz="1039813" eaLnBrk="1" hangingPunct="1">
              <a:buFont typeface="Arial" pitchFamily="34" charset="0"/>
              <a:buNone/>
            </a:pPr>
            <a:endParaRPr lang="en-US" sz="1500" smtClean="0"/>
          </a:p>
          <a:p>
            <a:pPr marL="388938" indent="-388938" defTabSz="1039813" eaLnBrk="1" hangingPunct="1"/>
            <a:r>
              <a:rPr lang="en-US" sz="2800" smtClean="0"/>
              <a:t>Can claim credit for 20% of tuition &amp; fees, up to maximum of $2,000. </a:t>
            </a:r>
          </a:p>
          <a:p>
            <a:pPr marL="388938" indent="-388938" defTabSz="1039813" eaLnBrk="1" hangingPunct="1"/>
            <a:endParaRPr lang="en-US" sz="1500" smtClean="0"/>
          </a:p>
          <a:p>
            <a:pPr marL="388938" indent="-388938" defTabSz="1039813" eaLnBrk="1" hangingPunct="1"/>
            <a:r>
              <a:rPr lang="en-US" sz="2800" smtClean="0"/>
              <a:t>Income restrictions on who can claim Lifetime and American Opportunity Tax Credits ….. Consult with your tax advisor!</a:t>
            </a:r>
          </a:p>
        </p:txBody>
      </p:sp>
      <p:sp>
        <p:nvSpPr>
          <p:cNvPr id="48130"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6C5EAB62-EF10-4EC1-A28B-EA61BD490346}" type="slidenum">
              <a:rPr lang="fr-FR"/>
              <a:pPr>
                <a:defRPr/>
              </a:pPr>
              <a:t>46</a:t>
            </a:fld>
            <a:endParaRPr lang="fr-FR"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p:cNvSpPr>
          <p:nvPr>
            <p:ph type="title"/>
          </p:nvPr>
        </p:nvSpPr>
        <p:spPr>
          <a:xfrm>
            <a:off x="0" y="0"/>
            <a:ext cx="9144000" cy="1600200"/>
          </a:xfrm>
        </p:spPr>
        <p:txBody>
          <a:bodyPr/>
          <a:lstStyle/>
          <a:p>
            <a:pPr defTabSz="1039813" eaLnBrk="1" hangingPunct="1"/>
            <a:r>
              <a:rPr lang="en-US" dirty="0" smtClean="0"/>
              <a:t>IRS Deductions and </a:t>
            </a:r>
            <a:br>
              <a:rPr lang="en-US" dirty="0" smtClean="0"/>
            </a:br>
            <a:r>
              <a:rPr lang="en-US" dirty="0" smtClean="0"/>
              <a:t>Credits for 2011</a:t>
            </a:r>
          </a:p>
        </p:txBody>
      </p:sp>
      <p:sp>
        <p:nvSpPr>
          <p:cNvPr id="49157" name="Rectangle 3"/>
          <p:cNvSpPr>
            <a:spLocks noGrp="1"/>
          </p:cNvSpPr>
          <p:nvPr>
            <p:ph idx="1"/>
          </p:nvPr>
        </p:nvSpPr>
        <p:spPr>
          <a:xfrm>
            <a:off x="304800" y="1524000"/>
            <a:ext cx="8449733" cy="5219700"/>
          </a:xfrm>
        </p:spPr>
        <p:txBody>
          <a:bodyPr>
            <a:normAutofit lnSpcReduction="10000"/>
          </a:bodyPr>
          <a:lstStyle/>
          <a:p>
            <a:pPr marL="388938" indent="-388938" defTabSz="1039813" eaLnBrk="1" hangingPunct="1">
              <a:lnSpc>
                <a:spcPct val="80000"/>
              </a:lnSpc>
              <a:buFont typeface="Arial" pitchFamily="34" charset="0"/>
              <a:buNone/>
            </a:pPr>
            <a:r>
              <a:rPr lang="en-US" sz="2400" dirty="0" smtClean="0"/>
              <a:t> </a:t>
            </a:r>
          </a:p>
          <a:p>
            <a:pPr marL="388938" indent="-388938" defTabSz="1039813" eaLnBrk="1" hangingPunct="1">
              <a:lnSpc>
                <a:spcPct val="80000"/>
              </a:lnSpc>
            </a:pPr>
            <a:r>
              <a:rPr lang="en-US" sz="2800" dirty="0" smtClean="0"/>
              <a:t>Families with adjusted gross incomes up to $80,000 (single filers) &amp; $160,000 (joint filers) can claim tax credits.</a:t>
            </a:r>
          </a:p>
          <a:p>
            <a:pPr marL="388938" indent="-388938" defTabSz="1039813" eaLnBrk="1" hangingPunct="1">
              <a:lnSpc>
                <a:spcPct val="80000"/>
              </a:lnSpc>
              <a:buFont typeface="Arial" pitchFamily="34" charset="0"/>
              <a:buNone/>
            </a:pPr>
            <a:endParaRPr lang="en-US" sz="2800" dirty="0" smtClean="0"/>
          </a:p>
          <a:p>
            <a:pPr marL="388938" indent="-388938" defTabSz="1039813" eaLnBrk="1" hangingPunct="1">
              <a:lnSpc>
                <a:spcPct val="80000"/>
              </a:lnSpc>
            </a:pPr>
            <a:r>
              <a:rPr lang="en-US" sz="2800" dirty="0" smtClean="0"/>
              <a:t>Certain taxpayers will qualify to take a tax deduction for tuition and fees of up to $4,000 (even if they don’t itemize). </a:t>
            </a:r>
          </a:p>
          <a:p>
            <a:pPr marL="388938" indent="-388938" defTabSz="1039813" eaLnBrk="1" hangingPunct="1">
              <a:lnSpc>
                <a:spcPct val="80000"/>
              </a:lnSpc>
            </a:pPr>
            <a:endParaRPr lang="en-US" sz="2800" dirty="0" smtClean="0"/>
          </a:p>
          <a:p>
            <a:pPr marL="388938" indent="-388938" defTabSz="1039813" eaLnBrk="1" hangingPunct="1">
              <a:lnSpc>
                <a:spcPct val="80000"/>
              </a:lnSpc>
            </a:pPr>
            <a:r>
              <a:rPr lang="en-US" sz="2800" dirty="0" smtClean="0"/>
              <a:t>Cannot claim American Opportunity or Lifetime Learning Credit in the same year as deduction for same student.</a:t>
            </a:r>
          </a:p>
          <a:p>
            <a:pPr marL="388938" indent="-388938" defTabSz="1039813" eaLnBrk="1" hangingPunct="1">
              <a:lnSpc>
                <a:spcPct val="80000"/>
              </a:lnSpc>
              <a:buFont typeface="Arial" pitchFamily="34" charset="0"/>
              <a:buNone/>
            </a:pPr>
            <a:endParaRPr lang="en-US" sz="2800" dirty="0" smtClean="0"/>
          </a:p>
          <a:p>
            <a:pPr marL="388938" indent="-388938" defTabSz="1039813" eaLnBrk="1" hangingPunct="1">
              <a:lnSpc>
                <a:spcPct val="80000"/>
              </a:lnSpc>
            </a:pPr>
            <a:r>
              <a:rPr lang="en-US" sz="2800" dirty="0" smtClean="0"/>
              <a:t>Don’t miss out on the tax credits or deductions!  Talk to your tax preparer or do your research. </a:t>
            </a:r>
          </a:p>
        </p:txBody>
      </p:sp>
      <p:sp>
        <p:nvSpPr>
          <p:cNvPr id="49154"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3D63464B-C59C-4A51-B971-03316874D7CB}" type="slidenum">
              <a:rPr lang="fr-FR"/>
              <a:pPr>
                <a:defRPr/>
              </a:pPr>
              <a:t>47</a:t>
            </a:fld>
            <a:endParaRPr lang="fr-FR"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p:cNvSpPr>
          <p:nvPr>
            <p:ph type="title"/>
          </p:nvPr>
        </p:nvSpPr>
        <p:spPr>
          <a:xfrm>
            <a:off x="0" y="0"/>
            <a:ext cx="9144000" cy="1600200"/>
          </a:xfrm>
        </p:spPr>
        <p:txBody>
          <a:bodyPr/>
          <a:lstStyle/>
          <a:p>
            <a:pPr defTabSz="1039813" eaLnBrk="1" hangingPunct="1"/>
            <a:r>
              <a:rPr lang="en-US" smtClean="0"/>
              <a:t>Additional Information</a:t>
            </a:r>
          </a:p>
        </p:txBody>
      </p:sp>
      <p:sp>
        <p:nvSpPr>
          <p:cNvPr id="50181" name="Rectangle 3"/>
          <p:cNvSpPr>
            <a:spLocks noGrp="1"/>
          </p:cNvSpPr>
          <p:nvPr>
            <p:ph idx="1"/>
          </p:nvPr>
        </p:nvSpPr>
        <p:spPr>
          <a:xfrm>
            <a:off x="406400" y="1828800"/>
            <a:ext cx="8737600" cy="4514850"/>
          </a:xfrm>
        </p:spPr>
        <p:txBody>
          <a:bodyPr/>
          <a:lstStyle/>
          <a:p>
            <a:pPr marL="388938" indent="-388938" defTabSz="1039813" eaLnBrk="1" hangingPunct="1">
              <a:lnSpc>
                <a:spcPct val="80000"/>
              </a:lnSpc>
              <a:spcBef>
                <a:spcPts val="600"/>
              </a:spcBef>
            </a:pPr>
            <a:r>
              <a:rPr lang="en-US" sz="3000" smtClean="0"/>
              <a:t>College Foundation of North Carolina</a:t>
            </a:r>
            <a:r>
              <a:rPr lang="en-US" i="1" smtClean="0"/>
              <a:t> </a:t>
            </a:r>
            <a:r>
              <a:rPr lang="en-US" sz="2500" u="sng" smtClean="0">
                <a:solidFill>
                  <a:srgbClr val="0000FF"/>
                </a:solidFill>
                <a:hlinkClick r:id="rId3"/>
              </a:rPr>
              <a:t>www.cfnc.org</a:t>
            </a:r>
            <a:endParaRPr lang="en-US" sz="2500" u="sng" smtClean="0">
              <a:solidFill>
                <a:srgbClr val="0000FF"/>
              </a:solidFill>
            </a:endParaRPr>
          </a:p>
          <a:p>
            <a:pPr marL="388938" indent="-388938" defTabSz="1039813" eaLnBrk="1" hangingPunct="1">
              <a:lnSpc>
                <a:spcPct val="80000"/>
              </a:lnSpc>
              <a:spcBef>
                <a:spcPts val="600"/>
              </a:spcBef>
              <a:buFont typeface="Arial" pitchFamily="34" charset="0"/>
              <a:buNone/>
            </a:pPr>
            <a:endParaRPr lang="en-US" sz="1500" smtClean="0">
              <a:solidFill>
                <a:srgbClr val="0000FF"/>
              </a:solidFill>
            </a:endParaRPr>
          </a:p>
          <a:p>
            <a:pPr marL="388938" indent="-388938" defTabSz="1039813" eaLnBrk="1" hangingPunct="1">
              <a:lnSpc>
                <a:spcPct val="80000"/>
              </a:lnSpc>
              <a:spcBef>
                <a:spcPts val="600"/>
              </a:spcBef>
            </a:pPr>
            <a:r>
              <a:rPr lang="en-US" sz="3000" i="1" smtClean="0"/>
              <a:t>The Student Guide</a:t>
            </a:r>
            <a:endParaRPr lang="en-US" smtClean="0"/>
          </a:p>
          <a:p>
            <a:pPr marL="846138" lvl="1" indent="-327025" defTabSz="1039813" eaLnBrk="1" hangingPunct="1">
              <a:lnSpc>
                <a:spcPct val="80000"/>
              </a:lnSpc>
              <a:spcBef>
                <a:spcPts val="600"/>
              </a:spcBef>
            </a:pPr>
            <a:r>
              <a:rPr lang="en-US" sz="2400" smtClean="0"/>
              <a:t>Published by US Department of Education </a:t>
            </a:r>
            <a:r>
              <a:rPr lang="en-US" sz="2000" smtClean="0">
                <a:hlinkClick r:id="rId4"/>
              </a:rPr>
              <a:t>www.ed.gov/prog_info/SFA/StudentGuide</a:t>
            </a:r>
            <a:endParaRPr lang="en-US" sz="2000" smtClean="0"/>
          </a:p>
          <a:p>
            <a:pPr marL="846138" lvl="1" indent="-327025" defTabSz="1039813" eaLnBrk="1" hangingPunct="1">
              <a:lnSpc>
                <a:spcPct val="80000"/>
              </a:lnSpc>
              <a:spcBef>
                <a:spcPts val="600"/>
              </a:spcBef>
              <a:buFont typeface="Arial" pitchFamily="34" charset="0"/>
              <a:buNone/>
            </a:pPr>
            <a:endParaRPr lang="en-US" sz="1500" smtClean="0"/>
          </a:p>
          <a:p>
            <a:pPr marL="388938" indent="-388938" defTabSz="1039813" eaLnBrk="1" hangingPunct="1">
              <a:lnSpc>
                <a:spcPct val="80000"/>
              </a:lnSpc>
              <a:spcBef>
                <a:spcPts val="600"/>
              </a:spcBef>
            </a:pPr>
            <a:r>
              <a:rPr lang="en-US" sz="3000" i="1" smtClean="0"/>
              <a:t>Student Financial Aid for North Carolinians</a:t>
            </a:r>
            <a:endParaRPr lang="en-US" i="1" smtClean="0"/>
          </a:p>
          <a:p>
            <a:pPr marL="846138" lvl="1" indent="-327025" defTabSz="1039813" eaLnBrk="1" hangingPunct="1">
              <a:lnSpc>
                <a:spcPct val="80000"/>
              </a:lnSpc>
              <a:spcBef>
                <a:spcPts val="600"/>
              </a:spcBef>
            </a:pPr>
            <a:r>
              <a:rPr lang="en-US" sz="2400" smtClean="0">
                <a:hlinkClick r:id="rId5"/>
              </a:rPr>
              <a:t>www.cfnc.org/fabook</a:t>
            </a:r>
            <a:endParaRPr lang="en-US" sz="2400" smtClean="0"/>
          </a:p>
          <a:p>
            <a:pPr marL="846138" lvl="1" indent="-327025" defTabSz="1039813" eaLnBrk="1" hangingPunct="1">
              <a:lnSpc>
                <a:spcPct val="80000"/>
              </a:lnSpc>
              <a:spcBef>
                <a:spcPts val="600"/>
              </a:spcBef>
            </a:pPr>
            <a:endParaRPr lang="en-US" sz="1500" smtClean="0"/>
          </a:p>
          <a:p>
            <a:pPr marL="388938" indent="-388938" defTabSz="1039813" eaLnBrk="1" hangingPunct="1">
              <a:lnSpc>
                <a:spcPct val="80000"/>
              </a:lnSpc>
              <a:spcBef>
                <a:spcPts val="600"/>
              </a:spcBef>
            </a:pPr>
            <a:r>
              <a:rPr lang="en-US" sz="2800" u="sng" smtClean="0">
                <a:solidFill>
                  <a:srgbClr val="0000FF"/>
                </a:solidFill>
                <a:hlinkClick r:id="rId6"/>
              </a:rPr>
              <a:t>www.finaid.org</a:t>
            </a:r>
            <a:endParaRPr lang="en-US" sz="2800" u="sng" smtClean="0">
              <a:solidFill>
                <a:srgbClr val="0000FF"/>
              </a:solidFill>
            </a:endParaRPr>
          </a:p>
          <a:p>
            <a:pPr marL="388938" indent="-388938" defTabSz="1039813" eaLnBrk="1" hangingPunct="1">
              <a:lnSpc>
                <a:spcPct val="80000"/>
              </a:lnSpc>
              <a:spcBef>
                <a:spcPts val="600"/>
              </a:spcBef>
              <a:buFont typeface="Arial" pitchFamily="34" charset="0"/>
              <a:buNone/>
            </a:pPr>
            <a:endParaRPr lang="en-US" sz="1500" smtClean="0"/>
          </a:p>
          <a:p>
            <a:pPr marL="388938" indent="-388938" defTabSz="1039813" eaLnBrk="1" hangingPunct="1">
              <a:lnSpc>
                <a:spcPct val="80000"/>
              </a:lnSpc>
              <a:spcBef>
                <a:spcPts val="600"/>
              </a:spcBef>
            </a:pPr>
            <a:r>
              <a:rPr lang="en-US" sz="3000" smtClean="0"/>
              <a:t>Publications in local libraries</a:t>
            </a:r>
            <a:endParaRPr lang="en-US" smtClean="0"/>
          </a:p>
        </p:txBody>
      </p:sp>
      <p:sp>
        <p:nvSpPr>
          <p:cNvPr id="5017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49806579-0958-4046-A044-E782808F13B7}" type="slidenum">
              <a:rPr lang="fr-FR"/>
              <a:pPr>
                <a:defRPr/>
              </a:pPr>
              <a:t>48</a:t>
            </a:fld>
            <a:endParaRPr lang="fr-FR"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371600"/>
          </a:xfrm>
        </p:spPr>
        <p:txBody>
          <a:bodyPr/>
          <a:lstStyle/>
          <a:p>
            <a:r>
              <a:rPr lang="en-US" sz="4000" smtClean="0"/>
              <a:t>FAFSA on the Web’s Homepage</a:t>
            </a:r>
            <a:endParaRPr lang="en-US" sz="4800" smtClean="0"/>
          </a:p>
        </p:txBody>
      </p:sp>
      <p:pic>
        <p:nvPicPr>
          <p:cNvPr id="51203" name="Picture 1" descr="FAFSA-Homepage-FINAL_v10"/>
          <p:cNvPicPr>
            <a:picLocks noChangeAspect="1" noChangeArrowheads="1"/>
          </p:cNvPicPr>
          <p:nvPr/>
        </p:nvPicPr>
        <p:blipFill>
          <a:blip r:embed="rId3" cstate="print"/>
          <a:srcRect b="13144"/>
          <a:stretch>
            <a:fillRect/>
          </a:stretch>
        </p:blipFill>
        <p:spPr bwMode="auto">
          <a:xfrm>
            <a:off x="0" y="1314450"/>
            <a:ext cx="91440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p:cNvSpPr>
          <p:nvPr>
            <p:ph type="title"/>
          </p:nvPr>
        </p:nvSpPr>
        <p:spPr>
          <a:xfrm>
            <a:off x="0" y="0"/>
            <a:ext cx="9144000" cy="1657350"/>
          </a:xfrm>
        </p:spPr>
        <p:txBody>
          <a:bodyPr/>
          <a:lstStyle/>
          <a:p>
            <a:pPr defTabSz="1039813" eaLnBrk="1" hangingPunct="1"/>
            <a:r>
              <a:rPr lang="en-US" smtClean="0"/>
              <a:t>Student Financial Aid</a:t>
            </a:r>
          </a:p>
        </p:txBody>
      </p:sp>
      <p:sp>
        <p:nvSpPr>
          <p:cNvPr id="6149" name="Rectangle 3"/>
          <p:cNvSpPr>
            <a:spLocks noGrp="1"/>
          </p:cNvSpPr>
          <p:nvPr>
            <p:ph idx="1"/>
          </p:nvPr>
        </p:nvSpPr>
        <p:spPr>
          <a:xfrm>
            <a:off x="1016000" y="1771650"/>
            <a:ext cx="7416800" cy="4697016"/>
          </a:xfrm>
        </p:spPr>
        <p:txBody>
          <a:bodyPr/>
          <a:lstStyle/>
          <a:p>
            <a:pPr marL="388938" indent="-388938" defTabSz="1039813" eaLnBrk="1" hangingPunct="1">
              <a:buFont typeface="Arial" pitchFamily="34" charset="0"/>
              <a:buNone/>
            </a:pPr>
            <a:r>
              <a:rPr lang="en-US" smtClean="0"/>
              <a:t>Need-based aid </a:t>
            </a:r>
            <a:r>
              <a:rPr lang="en-US" sz="2800" smtClean="0"/>
              <a:t>…</a:t>
            </a:r>
            <a:endParaRPr lang="en-US" smtClean="0"/>
          </a:p>
          <a:p>
            <a:pPr marL="388938" indent="-388938" defTabSz="1039813" eaLnBrk="1" hangingPunct="1">
              <a:spcBef>
                <a:spcPct val="5000"/>
              </a:spcBef>
              <a:buFont typeface="Arial" pitchFamily="34" charset="0"/>
              <a:buNone/>
            </a:pPr>
            <a:endParaRPr lang="en-US" smtClean="0"/>
          </a:p>
          <a:p>
            <a:pPr marL="388938" indent="-388938" defTabSz="1039813" eaLnBrk="1" hangingPunct="1">
              <a:spcBef>
                <a:spcPct val="5000"/>
              </a:spcBef>
            </a:pPr>
            <a:r>
              <a:rPr lang="en-US" sz="3000" smtClean="0"/>
              <a:t>Family is responsible for costs to the extent of its ability to pay college costs</a:t>
            </a:r>
          </a:p>
          <a:p>
            <a:pPr marL="388938" indent="-388938" defTabSz="1039813" eaLnBrk="1" hangingPunct="1">
              <a:spcBef>
                <a:spcPct val="5000"/>
              </a:spcBef>
            </a:pPr>
            <a:endParaRPr lang="en-US" smtClean="0"/>
          </a:p>
          <a:p>
            <a:pPr marL="388938" indent="-388938" defTabSz="1039813" eaLnBrk="1" hangingPunct="1">
              <a:spcBef>
                <a:spcPct val="5000"/>
              </a:spcBef>
            </a:pPr>
            <a:r>
              <a:rPr lang="en-US" sz="3000" smtClean="0"/>
              <a:t>Provides access and choice</a:t>
            </a:r>
          </a:p>
          <a:p>
            <a:pPr marL="388938" indent="-388938" defTabSz="1039813" eaLnBrk="1" hangingPunct="1">
              <a:spcBef>
                <a:spcPct val="5000"/>
              </a:spcBef>
            </a:pPr>
            <a:endParaRPr lang="en-US" sz="3000" smtClean="0"/>
          </a:p>
          <a:p>
            <a:pPr marL="388938" indent="-388938" defTabSz="1039813" eaLnBrk="1" hangingPunct="1">
              <a:spcBef>
                <a:spcPct val="5000"/>
              </a:spcBef>
            </a:pPr>
            <a:r>
              <a:rPr lang="en-US" sz="3000" smtClean="0"/>
              <a:t>Annual determination of eligibility</a:t>
            </a:r>
          </a:p>
        </p:txBody>
      </p:sp>
      <p:sp>
        <p:nvSpPr>
          <p:cNvPr id="614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8C98913C-181C-4113-8155-9FF958032A47}" type="slidenum">
              <a:rPr lang="fr-FR"/>
              <a:pPr>
                <a:defRPr/>
              </a:pPr>
              <a:t>5</a:t>
            </a:fld>
            <a:endParaRPr lang="fr-FR"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smtClean="0"/>
              <a:t>Before Beginning a FAFSA Overview</a:t>
            </a:r>
          </a:p>
        </p:txBody>
      </p:sp>
      <p:sp>
        <p:nvSpPr>
          <p:cNvPr id="52227" name="Content Placeholder 2"/>
          <p:cNvSpPr>
            <a:spLocks noGrp="1"/>
          </p:cNvSpPr>
          <p:nvPr>
            <p:ph idx="1"/>
          </p:nvPr>
        </p:nvSpPr>
        <p:spPr/>
        <p:txBody>
          <a:bodyPr/>
          <a:lstStyle/>
          <a:p>
            <a:pPr>
              <a:buFont typeface="Arial" pitchFamily="34" charset="0"/>
              <a:buNone/>
            </a:pPr>
            <a:endParaRPr lang="en-US" smtClean="0"/>
          </a:p>
          <a:p>
            <a:pPr>
              <a:buFont typeface="Arial" pitchFamily="34" charset="0"/>
              <a:buNone/>
            </a:pPr>
            <a:endParaRPr lang="en-US" smtClean="0"/>
          </a:p>
          <a:p>
            <a:r>
              <a:rPr lang="en-US" smtClean="0"/>
              <a:t>Gather the documents you need</a:t>
            </a:r>
          </a:p>
          <a:p>
            <a:endParaRPr lang="en-US" sz="1400" smtClean="0"/>
          </a:p>
          <a:p>
            <a:r>
              <a:rPr lang="en-US" smtClean="0"/>
              <a:t>Print a FAFSA on the Web Worksheet</a:t>
            </a:r>
          </a:p>
          <a:p>
            <a:endParaRPr lang="en-US" sz="1400" smtClean="0"/>
          </a:p>
          <a:p>
            <a:r>
              <a:rPr lang="en-US" smtClean="0"/>
              <a:t>Plan how to sign your FAFSA</a:t>
            </a:r>
          </a:p>
          <a:p>
            <a:endParaRPr lang="en-US" sz="1400" smtClean="0"/>
          </a:p>
          <a:p>
            <a:r>
              <a:rPr lang="en-US" smtClean="0"/>
              <a:t>Apply for a PIN now!</a:t>
            </a:r>
          </a:p>
          <a:p>
            <a:endParaRPr lang="en-US" sz="1400" smtClean="0"/>
          </a:p>
        </p:txBody>
      </p:sp>
      <p:sp>
        <p:nvSpPr>
          <p:cNvPr id="52228" name="Footer Placeholder 3"/>
          <p:cNvSpPr>
            <a:spLocks noGrp="1"/>
          </p:cNvSpPr>
          <p:nvPr>
            <p:ph type="ftr" sz="quarter" idx="11"/>
          </p:nvPr>
        </p:nvSpPr>
        <p:spPr>
          <a:noFill/>
        </p:spPr>
        <p:txBody>
          <a:bodyPr/>
          <a:lstStyle/>
          <a:p>
            <a:r>
              <a:rPr lang="en-US" smtClean="0"/>
              <a:t>Financial Aid Presentation NCASFAA/ NCSEAA</a:t>
            </a:r>
          </a:p>
        </p:txBody>
      </p:sp>
      <p:sp>
        <p:nvSpPr>
          <p:cNvPr id="5" name="Slide Number Placeholder 4"/>
          <p:cNvSpPr>
            <a:spLocks noGrp="1"/>
          </p:cNvSpPr>
          <p:nvPr>
            <p:ph type="sldNum" sz="quarter" idx="12"/>
          </p:nvPr>
        </p:nvSpPr>
        <p:spPr/>
        <p:txBody>
          <a:bodyPr/>
          <a:lstStyle/>
          <a:p>
            <a:pPr>
              <a:defRPr/>
            </a:pPr>
            <a:fld id="{F5ACFA9C-344B-4942-B10C-8FA5AE5866F6}" type="slidenum">
              <a:rPr lang="fr-FR" smtClean="0"/>
              <a:pPr>
                <a:defRPr/>
              </a:pPr>
              <a:t>50</a:t>
            </a:fld>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600200"/>
          </a:xfrm>
        </p:spPr>
        <p:txBody>
          <a:bodyPr/>
          <a:lstStyle/>
          <a:p>
            <a:r>
              <a:rPr lang="en-US" smtClean="0"/>
              <a:t>FAFSA on the Web Worksheet</a:t>
            </a:r>
          </a:p>
        </p:txBody>
      </p:sp>
      <p:sp>
        <p:nvSpPr>
          <p:cNvPr id="53251" name="Rectangle 9"/>
          <p:cNvSpPr>
            <a:spLocks noGrp="1" noChangeArrowheads="1"/>
          </p:cNvSpPr>
          <p:nvPr>
            <p:ph idx="1"/>
          </p:nvPr>
        </p:nvSpPr>
        <p:spPr>
          <a:xfrm>
            <a:off x="406400" y="1943100"/>
            <a:ext cx="8534400" cy="4114800"/>
          </a:xfrm>
        </p:spPr>
        <p:txBody>
          <a:bodyPr>
            <a:normAutofit lnSpcReduction="10000"/>
          </a:bodyPr>
          <a:lstStyle/>
          <a:p>
            <a:pPr>
              <a:lnSpc>
                <a:spcPct val="90000"/>
              </a:lnSpc>
            </a:pPr>
            <a:r>
              <a:rPr lang="en-US" sz="2800" smtClean="0"/>
              <a:t>The questions within FAFSA on the Web are presented in a different order than the questions on the paper FAFSA.</a:t>
            </a:r>
          </a:p>
          <a:p>
            <a:pPr>
              <a:lnSpc>
                <a:spcPct val="90000"/>
              </a:lnSpc>
            </a:pPr>
            <a:endParaRPr lang="en-US" sz="1200" smtClean="0"/>
          </a:p>
          <a:p>
            <a:pPr>
              <a:lnSpc>
                <a:spcPct val="90000"/>
              </a:lnSpc>
            </a:pPr>
            <a:r>
              <a:rPr lang="en-US" sz="2800" smtClean="0"/>
              <a:t>The questions that are included on the Worksheet are ordered as they appear online.  </a:t>
            </a:r>
          </a:p>
          <a:p>
            <a:pPr>
              <a:lnSpc>
                <a:spcPct val="90000"/>
              </a:lnSpc>
            </a:pPr>
            <a:endParaRPr lang="en-US" sz="1200" smtClean="0"/>
          </a:p>
          <a:p>
            <a:pPr>
              <a:lnSpc>
                <a:spcPct val="90000"/>
              </a:lnSpc>
            </a:pPr>
            <a:r>
              <a:rPr lang="en-US" sz="2800" smtClean="0"/>
              <a:t>Complete the Worksheet rather than the paper FAFSA if you want to use it to help you complete the Web version. </a:t>
            </a:r>
          </a:p>
          <a:p>
            <a:pPr>
              <a:lnSpc>
                <a:spcPct val="90000"/>
              </a:lnSpc>
            </a:pPr>
            <a:endParaRPr lang="en-US" sz="1200" smtClean="0"/>
          </a:p>
          <a:p>
            <a:pPr>
              <a:lnSpc>
                <a:spcPct val="90000"/>
              </a:lnSpc>
            </a:pPr>
            <a:r>
              <a:rPr lang="en-US" sz="2800" smtClean="0"/>
              <a:t>Worksheet is available in PDF form </a:t>
            </a:r>
            <a:r>
              <a:rPr lang="en-US" sz="2800" smtClean="0">
                <a:hlinkClick r:id="rId2"/>
              </a:rPr>
              <a:t>www.fafsa.gov</a:t>
            </a:r>
            <a:r>
              <a:rPr lang="en-US" sz="2800" smtClean="0"/>
              <a:t> </a:t>
            </a:r>
          </a:p>
          <a:p>
            <a:pPr>
              <a:lnSpc>
                <a:spcPct val="90000"/>
              </a:lnSpc>
            </a:pPr>
            <a:endParaRPr lang="en-US"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0" y="0"/>
            <a:ext cx="9144000" cy="1600200"/>
          </a:xfrm>
        </p:spPr>
        <p:txBody>
          <a:bodyPr/>
          <a:lstStyle/>
          <a:p>
            <a:r>
              <a:rPr lang="en-US" smtClean="0"/>
              <a:t>Login Page</a:t>
            </a:r>
          </a:p>
        </p:txBody>
      </p:sp>
      <p:pic>
        <p:nvPicPr>
          <p:cNvPr id="54275" name="Picture 6"/>
          <p:cNvPicPr>
            <a:picLocks noChangeAspect="1" noChangeArrowheads="1"/>
          </p:cNvPicPr>
          <p:nvPr/>
        </p:nvPicPr>
        <p:blipFill>
          <a:blip r:embed="rId3" cstate="print"/>
          <a:srcRect/>
          <a:stretch>
            <a:fillRect/>
          </a:stretch>
        </p:blipFill>
        <p:spPr bwMode="auto">
          <a:xfrm>
            <a:off x="0" y="1978819"/>
            <a:ext cx="9144000" cy="3621881"/>
          </a:xfrm>
          <a:prstGeom prst="rect">
            <a:avLst/>
          </a:prstGeom>
          <a:noFill/>
          <a:ln w="9525">
            <a:noFill/>
            <a:miter lim="800000"/>
            <a:headEnd/>
            <a:tailEnd/>
          </a:ln>
        </p:spPr>
      </p:pic>
      <p:sp>
        <p:nvSpPr>
          <p:cNvPr id="4" name="Oval 3"/>
          <p:cNvSpPr/>
          <p:nvPr/>
        </p:nvSpPr>
        <p:spPr>
          <a:xfrm>
            <a:off x="7010400" y="2114550"/>
            <a:ext cx="2032000" cy="3429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508000" y="5143500"/>
            <a:ext cx="1727200" cy="4000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a:xfrm>
            <a:off x="0" y="0"/>
            <a:ext cx="9144000" cy="1600200"/>
          </a:xfrm>
        </p:spPr>
        <p:txBody>
          <a:bodyPr/>
          <a:lstStyle/>
          <a:p>
            <a:r>
              <a:rPr lang="en-US" smtClean="0"/>
              <a:t>Introduction Page</a:t>
            </a:r>
            <a:br>
              <a:rPr lang="en-US" smtClean="0"/>
            </a:br>
            <a:endParaRPr lang="en-US" sz="4000" smtClean="0"/>
          </a:p>
        </p:txBody>
      </p:sp>
      <p:pic>
        <p:nvPicPr>
          <p:cNvPr id="55299" name="Picture 8"/>
          <p:cNvPicPr>
            <a:picLocks noChangeAspect="1" noChangeArrowheads="1"/>
          </p:cNvPicPr>
          <p:nvPr/>
        </p:nvPicPr>
        <p:blipFill>
          <a:blip r:embed="rId3" cstate="print"/>
          <a:srcRect/>
          <a:stretch>
            <a:fillRect/>
          </a:stretch>
        </p:blipFill>
        <p:spPr bwMode="auto">
          <a:xfrm>
            <a:off x="0" y="1668066"/>
            <a:ext cx="9144000" cy="5189934"/>
          </a:xfrm>
          <a:prstGeom prst="rect">
            <a:avLst/>
          </a:prstGeom>
          <a:noFill/>
          <a:ln w="9525">
            <a:noFill/>
            <a:miter lim="800000"/>
            <a:headEnd/>
            <a:tailEnd/>
          </a:ln>
        </p:spPr>
      </p:pic>
      <p:sp>
        <p:nvSpPr>
          <p:cNvPr id="4" name="Rectangle 3"/>
          <p:cNvSpPr/>
          <p:nvPr/>
        </p:nvSpPr>
        <p:spPr>
          <a:xfrm>
            <a:off x="2438400" y="2800350"/>
            <a:ext cx="4064000" cy="342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06400" y="171450"/>
            <a:ext cx="8229600" cy="666750"/>
          </a:xfrm>
        </p:spPr>
        <p:txBody>
          <a:bodyPr>
            <a:normAutofit fontScale="90000"/>
          </a:bodyPr>
          <a:lstStyle/>
          <a:p>
            <a:r>
              <a:rPr lang="en-US" dirty="0" smtClean="0"/>
              <a:t>Dependency</a:t>
            </a:r>
          </a:p>
        </p:txBody>
      </p:sp>
      <p:sp>
        <p:nvSpPr>
          <p:cNvPr id="3" name="Text Placeholder 2"/>
          <p:cNvSpPr>
            <a:spLocks noGrp="1"/>
          </p:cNvSpPr>
          <p:nvPr>
            <p:ph type="body" sz="half" idx="1"/>
          </p:nvPr>
        </p:nvSpPr>
        <p:spPr>
          <a:xfrm>
            <a:off x="457200" y="1600200"/>
            <a:ext cx="8280400" cy="4972050"/>
          </a:xfrm>
        </p:spPr>
        <p:txBody>
          <a:bodyPr>
            <a:normAutofit fontScale="92500" lnSpcReduction="10000"/>
          </a:bodyPr>
          <a:lstStyle/>
          <a:p>
            <a:pPr>
              <a:defRPr/>
            </a:pPr>
            <a:r>
              <a:rPr lang="en-US" sz="2800" dirty="0" smtClean="0"/>
              <a:t>Students are independent if:</a:t>
            </a:r>
          </a:p>
          <a:p>
            <a:pPr lvl="1">
              <a:spcBef>
                <a:spcPts val="300"/>
              </a:spcBef>
              <a:defRPr/>
            </a:pPr>
            <a:r>
              <a:rPr lang="en-US" sz="2600" dirty="0" smtClean="0"/>
              <a:t>24 years old or older</a:t>
            </a:r>
          </a:p>
          <a:p>
            <a:pPr lvl="1">
              <a:spcBef>
                <a:spcPts val="300"/>
              </a:spcBef>
              <a:defRPr/>
            </a:pPr>
            <a:r>
              <a:rPr lang="en-US" sz="2600" dirty="0" smtClean="0"/>
              <a:t>Orphan, foster child/ward of the State</a:t>
            </a:r>
          </a:p>
          <a:p>
            <a:pPr lvl="1">
              <a:spcBef>
                <a:spcPts val="300"/>
              </a:spcBef>
              <a:defRPr/>
            </a:pPr>
            <a:r>
              <a:rPr lang="en-US" sz="2600" dirty="0" smtClean="0"/>
              <a:t>Have children for whom they provide more than 50% support</a:t>
            </a:r>
          </a:p>
          <a:p>
            <a:pPr lvl="1">
              <a:spcBef>
                <a:spcPts val="300"/>
              </a:spcBef>
              <a:defRPr/>
            </a:pPr>
            <a:r>
              <a:rPr lang="en-US" sz="2600" dirty="0" smtClean="0"/>
              <a:t>Have a legal guardian</a:t>
            </a:r>
          </a:p>
          <a:p>
            <a:pPr lvl="1">
              <a:spcBef>
                <a:spcPts val="300"/>
              </a:spcBef>
              <a:defRPr/>
            </a:pPr>
            <a:r>
              <a:rPr lang="en-US" sz="2600" dirty="0" smtClean="0"/>
              <a:t>Married</a:t>
            </a:r>
          </a:p>
          <a:p>
            <a:pPr lvl="1">
              <a:spcBef>
                <a:spcPts val="300"/>
              </a:spcBef>
              <a:defRPr/>
            </a:pPr>
            <a:r>
              <a:rPr lang="en-US" sz="2600" dirty="0" smtClean="0"/>
              <a:t>Veteran or on active duty</a:t>
            </a:r>
          </a:p>
          <a:p>
            <a:pPr lvl="1">
              <a:spcBef>
                <a:spcPts val="300"/>
              </a:spcBef>
              <a:defRPr/>
            </a:pPr>
            <a:r>
              <a:rPr lang="en-US" sz="2600" dirty="0" smtClean="0"/>
              <a:t>Graduate students</a:t>
            </a:r>
          </a:p>
          <a:p>
            <a:pPr lvl="1">
              <a:spcBef>
                <a:spcPts val="300"/>
              </a:spcBef>
              <a:defRPr/>
            </a:pPr>
            <a:r>
              <a:rPr lang="en-US" sz="2600" dirty="0" smtClean="0"/>
              <a:t>Legally emancipated</a:t>
            </a:r>
          </a:p>
          <a:p>
            <a:pPr lvl="1">
              <a:spcBef>
                <a:spcPts val="300"/>
              </a:spcBef>
              <a:defRPr/>
            </a:pPr>
            <a:r>
              <a:rPr lang="en-US" sz="2600" dirty="0" smtClean="0"/>
              <a:t>Homeless or at risk of homelessness</a:t>
            </a:r>
          </a:p>
          <a:p>
            <a:pPr lvl="1">
              <a:spcBef>
                <a:spcPts val="300"/>
              </a:spcBef>
              <a:buFont typeface="Arial" pitchFamily="34" charset="0"/>
              <a:buNone/>
              <a:defRPr/>
            </a:pPr>
            <a:endParaRPr lang="en-US" sz="1100" dirty="0" smtClean="0"/>
          </a:p>
          <a:p>
            <a:pPr marL="457200" lvl="1" indent="0">
              <a:spcBef>
                <a:spcPts val="300"/>
              </a:spcBef>
              <a:buFont typeface="Arial" pitchFamily="34" charset="0"/>
              <a:buNone/>
              <a:defRPr/>
            </a:pPr>
            <a:r>
              <a:rPr lang="en-US" dirty="0" smtClean="0"/>
              <a:t>Students not meeting one of the above must include parental information for full aid consideration.</a:t>
            </a:r>
          </a:p>
          <a:p>
            <a:pPr lvl="1">
              <a:spcBef>
                <a:spcPts val="300"/>
              </a:spcBef>
              <a:defRPr/>
            </a:pPr>
            <a:endParaRPr lang="en-US" sz="2400" dirty="0" smtClean="0"/>
          </a:p>
          <a:p>
            <a:pPr>
              <a:defRPr/>
            </a:pPr>
            <a:endParaRPr lang="en-US" dirty="0" smtClean="0"/>
          </a:p>
          <a:p>
            <a:pPr>
              <a:defRPr/>
            </a:pPr>
            <a:endParaRPr lang="en-US" dirty="0" smtClean="0"/>
          </a:p>
          <a:p>
            <a:pPr>
              <a:defRPr/>
            </a:pPr>
            <a:endParaRPr lang="en-US" dirty="0" smtClean="0"/>
          </a:p>
        </p:txBody>
      </p:sp>
      <p:sp>
        <p:nvSpPr>
          <p:cNvPr id="56324" name="Footer Placeholder 4"/>
          <p:cNvSpPr>
            <a:spLocks noGrp="1"/>
          </p:cNvSpPr>
          <p:nvPr>
            <p:ph type="ftr" sz="quarter" idx="11"/>
          </p:nvPr>
        </p:nvSpPr>
        <p:spPr>
          <a:noFill/>
        </p:spPr>
        <p:txBody>
          <a:bodyPr/>
          <a:lstStyle/>
          <a:p>
            <a:r>
              <a:rPr lang="en-US" smtClean="0"/>
              <a:t>Financial Aid Presentation NCASFAA/ NCSEAA</a:t>
            </a:r>
          </a:p>
        </p:txBody>
      </p:sp>
      <p:sp>
        <p:nvSpPr>
          <p:cNvPr id="6" name="Slide Number Placeholder 5"/>
          <p:cNvSpPr>
            <a:spLocks noGrp="1"/>
          </p:cNvSpPr>
          <p:nvPr>
            <p:ph type="sldNum" sz="quarter" idx="12"/>
          </p:nvPr>
        </p:nvSpPr>
        <p:spPr/>
        <p:txBody>
          <a:bodyPr/>
          <a:lstStyle/>
          <a:p>
            <a:pPr>
              <a:defRPr/>
            </a:pPr>
            <a:fld id="{C1C77FB0-3245-476B-9004-A46D43486D1A}" type="slidenum">
              <a:rPr lang="fr-FR" smtClean="0"/>
              <a:pPr>
                <a:defRPr/>
              </a:pPr>
              <a:t>54</a:t>
            </a:fld>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smtClean="0"/>
              <a:t>IRS Data Retrieval Tool</a:t>
            </a:r>
            <a:br>
              <a:rPr lang="en-US" smtClean="0"/>
            </a:br>
            <a:r>
              <a:rPr lang="en-US" smtClean="0"/>
              <a:t>Filtering Question</a:t>
            </a:r>
          </a:p>
        </p:txBody>
      </p:sp>
      <p:sp>
        <p:nvSpPr>
          <p:cNvPr id="57347" name="Text Placeholder 2"/>
          <p:cNvSpPr>
            <a:spLocks noGrp="1"/>
          </p:cNvSpPr>
          <p:nvPr>
            <p:ph type="body" sz="half" idx="1"/>
          </p:nvPr>
        </p:nvSpPr>
        <p:spPr>
          <a:xfrm>
            <a:off x="457200" y="1600200"/>
            <a:ext cx="8280400" cy="4972050"/>
          </a:xfrm>
        </p:spPr>
        <p:txBody>
          <a:bodyPr/>
          <a:lstStyle/>
          <a:p>
            <a:pPr lvl="1">
              <a:spcBef>
                <a:spcPts val="300"/>
              </a:spcBef>
            </a:pPr>
            <a:endParaRPr lang="en-US" sz="2400" smtClean="0"/>
          </a:p>
          <a:p>
            <a:pPr>
              <a:buFont typeface="Arial" pitchFamily="34" charset="0"/>
              <a:buNone/>
            </a:pPr>
            <a:endParaRPr lang="en-US" smtClean="0"/>
          </a:p>
          <a:p>
            <a:endParaRPr lang="en-US" smtClean="0"/>
          </a:p>
          <a:p>
            <a:endParaRPr lang="en-US" smtClean="0"/>
          </a:p>
        </p:txBody>
      </p:sp>
      <p:sp>
        <p:nvSpPr>
          <p:cNvPr id="57348" name="Footer Placeholder 4"/>
          <p:cNvSpPr>
            <a:spLocks noGrp="1"/>
          </p:cNvSpPr>
          <p:nvPr>
            <p:ph type="ftr" sz="quarter" idx="11"/>
          </p:nvPr>
        </p:nvSpPr>
        <p:spPr>
          <a:noFill/>
        </p:spPr>
        <p:txBody>
          <a:bodyPr/>
          <a:lstStyle/>
          <a:p>
            <a:r>
              <a:rPr lang="en-US" smtClean="0"/>
              <a:t>Financial Aid Presentation NCASFAA/ NCSEAA</a:t>
            </a:r>
          </a:p>
        </p:txBody>
      </p:sp>
      <p:sp>
        <p:nvSpPr>
          <p:cNvPr id="6" name="Slide Number Placeholder 5"/>
          <p:cNvSpPr>
            <a:spLocks noGrp="1"/>
          </p:cNvSpPr>
          <p:nvPr>
            <p:ph type="sldNum" sz="quarter" idx="12"/>
          </p:nvPr>
        </p:nvSpPr>
        <p:spPr/>
        <p:txBody>
          <a:bodyPr/>
          <a:lstStyle/>
          <a:p>
            <a:pPr>
              <a:defRPr/>
            </a:pPr>
            <a:fld id="{5B83D9D9-E6E0-42B5-B0E5-F2B1EC10F208}" type="slidenum">
              <a:rPr lang="fr-FR" smtClean="0"/>
              <a:pPr>
                <a:defRPr/>
              </a:pPr>
              <a:t>55</a:t>
            </a:fld>
            <a:endParaRPr lang="fr-FR" dirty="0"/>
          </a:p>
        </p:txBody>
      </p:sp>
      <p:pic>
        <p:nvPicPr>
          <p:cNvPr id="57350" name="Picture 2"/>
          <p:cNvPicPr>
            <a:picLocks noChangeAspect="1" noChangeArrowheads="1"/>
          </p:cNvPicPr>
          <p:nvPr/>
        </p:nvPicPr>
        <p:blipFill>
          <a:blip r:embed="rId2" cstate="print"/>
          <a:srcRect b="11453"/>
          <a:stretch>
            <a:fillRect/>
          </a:stretch>
        </p:blipFill>
        <p:spPr bwMode="auto">
          <a:xfrm>
            <a:off x="0" y="1600200"/>
            <a:ext cx="9144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600200"/>
          </a:xfrm>
        </p:spPr>
        <p:txBody>
          <a:bodyPr>
            <a:normAutofit fontScale="90000"/>
          </a:bodyPr>
          <a:lstStyle/>
          <a:p>
            <a:pPr algn="l"/>
            <a:r>
              <a:rPr lang="en-US" sz="3600" smtClean="0"/>
              <a:t>Special Circumstances: Page 1 of 3</a:t>
            </a:r>
            <a:br>
              <a:rPr lang="en-US" sz="3600" smtClean="0"/>
            </a:br>
            <a:r>
              <a:rPr lang="en-US" sz="2400" smtClean="0"/>
              <a:t>Displayed only if student is dependent. Student can indicate that they will provide parental information or they can indicate they have a special circumstance.</a:t>
            </a:r>
          </a:p>
        </p:txBody>
      </p:sp>
      <p:pic>
        <p:nvPicPr>
          <p:cNvPr id="58371" name="Picture 5"/>
          <p:cNvPicPr>
            <a:picLocks noChangeAspect="1" noChangeArrowheads="1"/>
          </p:cNvPicPr>
          <p:nvPr/>
        </p:nvPicPr>
        <p:blipFill>
          <a:blip r:embed="rId3" cstate="print"/>
          <a:srcRect/>
          <a:stretch>
            <a:fillRect/>
          </a:stretch>
        </p:blipFill>
        <p:spPr bwMode="auto">
          <a:xfrm>
            <a:off x="0" y="1543050"/>
            <a:ext cx="91440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smtClean="0"/>
              <a:t>Dependent Student Special Circumstance</a:t>
            </a:r>
          </a:p>
        </p:txBody>
      </p:sp>
      <p:sp>
        <p:nvSpPr>
          <p:cNvPr id="3" name="Content Placeholder 2"/>
          <p:cNvSpPr>
            <a:spLocks noGrp="1"/>
          </p:cNvSpPr>
          <p:nvPr>
            <p:ph idx="1"/>
          </p:nvPr>
        </p:nvSpPr>
        <p:spPr>
          <a:xfrm>
            <a:off x="406400" y="1771650"/>
            <a:ext cx="8280400" cy="4686300"/>
          </a:xfrm>
        </p:spPr>
        <p:txBody>
          <a:bodyPr/>
          <a:lstStyle/>
          <a:p>
            <a:pPr marL="0" indent="0">
              <a:buFont typeface="Arial" charset="0"/>
              <a:buNone/>
              <a:defRPr/>
            </a:pPr>
            <a:r>
              <a:rPr lang="en-US" dirty="0" smtClean="0"/>
              <a:t>If parents refuse to complete FAFSA:</a:t>
            </a:r>
          </a:p>
          <a:p>
            <a:pPr>
              <a:buFont typeface="Arial" charset="0"/>
              <a:buChar char="•"/>
              <a:defRPr/>
            </a:pPr>
            <a:r>
              <a:rPr lang="en-US" sz="3000" dirty="0" smtClean="0"/>
              <a:t>Talk to financial aid office.</a:t>
            </a:r>
          </a:p>
          <a:p>
            <a:pPr>
              <a:buFont typeface="Arial" charset="0"/>
              <a:buChar char="•"/>
              <a:defRPr/>
            </a:pPr>
            <a:r>
              <a:rPr lang="en-US" sz="3000" dirty="0" smtClean="0"/>
              <a:t>Student </a:t>
            </a:r>
            <a:r>
              <a:rPr lang="en-US" sz="3000" i="1" dirty="0" smtClean="0"/>
              <a:t>may</a:t>
            </a:r>
            <a:r>
              <a:rPr lang="en-US" sz="3000" dirty="0" smtClean="0"/>
              <a:t> be allowed to submit the FAFSA without parental information.</a:t>
            </a:r>
          </a:p>
          <a:p>
            <a:pPr>
              <a:buFont typeface="Arial" charset="0"/>
              <a:buChar char="•"/>
              <a:defRPr/>
            </a:pPr>
            <a:r>
              <a:rPr lang="en-US" sz="3000" dirty="0" smtClean="0"/>
              <a:t>Student will only be eligible for an UNSUBSIDIZED Loan. </a:t>
            </a:r>
          </a:p>
          <a:p>
            <a:pPr>
              <a:buFont typeface="Arial" charset="0"/>
              <a:buNone/>
              <a:defRPr/>
            </a:pPr>
            <a:endParaRPr lang="en-US" sz="1200" dirty="0" smtClean="0"/>
          </a:p>
          <a:p>
            <a:pPr marL="114300" indent="-114300">
              <a:buFont typeface="Arial" charset="0"/>
              <a:buNone/>
              <a:defRPr/>
            </a:pPr>
            <a:r>
              <a:rPr lang="en-US" b="1" dirty="0" smtClean="0"/>
              <a:t>Parent section is not optional if the student wants total aid eligibility!!</a:t>
            </a:r>
          </a:p>
          <a:p>
            <a:pPr>
              <a:buFont typeface="Arial" charset="0"/>
              <a:buChar char="•"/>
              <a:defRPr/>
            </a:pPr>
            <a:endParaRPr lang="en-US" dirty="0"/>
          </a:p>
        </p:txBody>
      </p:sp>
      <p:sp>
        <p:nvSpPr>
          <p:cNvPr id="59396" name="Footer Placeholder 3"/>
          <p:cNvSpPr>
            <a:spLocks noGrp="1"/>
          </p:cNvSpPr>
          <p:nvPr>
            <p:ph type="ftr" sz="quarter" idx="11"/>
          </p:nvPr>
        </p:nvSpPr>
        <p:spPr>
          <a:noFill/>
        </p:spPr>
        <p:txBody>
          <a:bodyPr/>
          <a:lstStyle/>
          <a:p>
            <a:r>
              <a:rPr lang="en-US" smtClean="0"/>
              <a:t>Financial Aid Presentation NCASFAA/ NCSEAA</a:t>
            </a:r>
          </a:p>
        </p:txBody>
      </p:sp>
      <p:sp>
        <p:nvSpPr>
          <p:cNvPr id="5" name="Slide Number Placeholder 4"/>
          <p:cNvSpPr>
            <a:spLocks noGrp="1"/>
          </p:cNvSpPr>
          <p:nvPr>
            <p:ph type="sldNum" sz="quarter" idx="12"/>
          </p:nvPr>
        </p:nvSpPr>
        <p:spPr/>
        <p:txBody>
          <a:bodyPr/>
          <a:lstStyle/>
          <a:p>
            <a:pPr>
              <a:defRPr/>
            </a:pPr>
            <a:fld id="{20586D21-5AF7-4A30-BD83-56BFBB783535}" type="slidenum">
              <a:rPr lang="fr-FR" smtClean="0"/>
              <a:pPr>
                <a:defRPr/>
              </a:pPr>
              <a:t>57</a:t>
            </a:fld>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2"/>
          <p:cNvSpPr>
            <a:spLocks noGrp="1"/>
          </p:cNvSpPr>
          <p:nvPr>
            <p:ph type="title"/>
          </p:nvPr>
        </p:nvSpPr>
        <p:spPr>
          <a:xfrm>
            <a:off x="0" y="0"/>
            <a:ext cx="9144000" cy="1600200"/>
          </a:xfrm>
        </p:spPr>
        <p:txBody>
          <a:bodyPr/>
          <a:lstStyle/>
          <a:p>
            <a:pPr defTabSz="1039813" eaLnBrk="1" hangingPunct="1"/>
            <a:r>
              <a:rPr lang="en-US" smtClean="0"/>
              <a:t>Signing the FAFSA</a:t>
            </a:r>
          </a:p>
        </p:txBody>
      </p:sp>
      <p:sp>
        <p:nvSpPr>
          <p:cNvPr id="60418" name="Rectangle 3"/>
          <p:cNvSpPr>
            <a:spLocks noGrp="1"/>
          </p:cNvSpPr>
          <p:nvPr>
            <p:ph type="body" sz="half" idx="1"/>
          </p:nvPr>
        </p:nvSpPr>
        <p:spPr>
          <a:xfrm>
            <a:off x="711200" y="1771650"/>
            <a:ext cx="7721600" cy="4525566"/>
          </a:xfrm>
        </p:spPr>
        <p:txBody>
          <a:bodyPr>
            <a:normAutofit/>
          </a:bodyPr>
          <a:lstStyle/>
          <a:p>
            <a:pPr marL="388938" indent="-388938" defTabSz="1039813" eaLnBrk="1" hangingPunct="1">
              <a:lnSpc>
                <a:spcPct val="90000"/>
              </a:lnSpc>
            </a:pPr>
            <a:r>
              <a:rPr lang="en-US" sz="2800" smtClean="0"/>
              <a:t>After completing the FAFSA, student and parent (if dependent) must sign by:</a:t>
            </a:r>
            <a:br>
              <a:rPr lang="en-US" sz="2800" smtClean="0"/>
            </a:br>
            <a:endParaRPr lang="en-US" sz="2800" smtClean="0"/>
          </a:p>
          <a:p>
            <a:pPr marL="388938" indent="-388938" defTabSz="1039813" eaLnBrk="1" hangingPunct="1">
              <a:lnSpc>
                <a:spcPct val="90000"/>
              </a:lnSpc>
              <a:buFont typeface="Arial" pitchFamily="34" charset="0"/>
              <a:buNone/>
            </a:pPr>
            <a:r>
              <a:rPr lang="en-US" sz="2800" smtClean="0"/>
              <a:t/>
            </a:r>
            <a:br>
              <a:rPr lang="en-US" sz="2800" smtClean="0"/>
            </a:br>
            <a:endParaRPr lang="en-US" sz="1600" smtClean="0"/>
          </a:p>
          <a:p>
            <a:pPr marL="846138" lvl="1" indent="-327025" defTabSz="1039813" eaLnBrk="1" hangingPunct="1">
              <a:lnSpc>
                <a:spcPct val="90000"/>
              </a:lnSpc>
            </a:pPr>
            <a:r>
              <a:rPr lang="en-US" sz="2500" smtClean="0"/>
              <a:t>Entering PIN</a:t>
            </a:r>
            <a:r>
              <a:rPr lang="en-US" sz="2400" smtClean="0"/>
              <a:t>     </a:t>
            </a:r>
          </a:p>
          <a:p>
            <a:pPr marL="1298575" lvl="2" indent="-258763" defTabSz="1039813" eaLnBrk="1" hangingPunct="1">
              <a:lnSpc>
                <a:spcPct val="90000"/>
              </a:lnSpc>
            </a:pPr>
            <a:r>
              <a:rPr lang="en-US" smtClean="0"/>
              <a:t>Both student and one parent should each have PINs</a:t>
            </a:r>
          </a:p>
          <a:p>
            <a:pPr marL="1298575" lvl="2" indent="-258763" defTabSz="1039813" eaLnBrk="1" hangingPunct="1">
              <a:lnSpc>
                <a:spcPct val="90000"/>
              </a:lnSpc>
            </a:pPr>
            <a:endParaRPr lang="en-US" sz="1200" smtClean="0"/>
          </a:p>
          <a:p>
            <a:pPr marL="846138" lvl="1" indent="-327025" defTabSz="1039813" eaLnBrk="1" hangingPunct="1">
              <a:lnSpc>
                <a:spcPct val="90000"/>
              </a:lnSpc>
              <a:buFont typeface="Arial" pitchFamily="34" charset="0"/>
              <a:buNone/>
            </a:pPr>
            <a:r>
              <a:rPr lang="en-US" sz="2400" smtClean="0"/>
              <a:t>OR</a:t>
            </a:r>
          </a:p>
          <a:p>
            <a:pPr marL="846138" lvl="1" indent="-327025" defTabSz="1039813" eaLnBrk="1" hangingPunct="1">
              <a:lnSpc>
                <a:spcPct val="90000"/>
              </a:lnSpc>
              <a:buFont typeface="Arial" pitchFamily="34" charset="0"/>
              <a:buNone/>
            </a:pPr>
            <a:endParaRPr lang="en-US" sz="1600" smtClean="0"/>
          </a:p>
          <a:p>
            <a:pPr marL="846138" lvl="1" indent="-327025" defTabSz="1039813" eaLnBrk="1" hangingPunct="1">
              <a:lnSpc>
                <a:spcPct val="90000"/>
              </a:lnSpc>
            </a:pPr>
            <a:r>
              <a:rPr lang="en-US" sz="2500" smtClean="0"/>
              <a:t>Print signature page, sign and mail to address provided within 7 days</a:t>
            </a:r>
          </a:p>
        </p:txBody>
      </p:sp>
      <p:pic>
        <p:nvPicPr>
          <p:cNvPr id="83975" name="Picture 7" descr="arrow"/>
          <p:cNvPicPr>
            <a:picLocks noGrp="1" noChangeAspect="1" noChangeArrowheads="1"/>
          </p:cNvPicPr>
          <p:nvPr>
            <p:ph sz="quarter" idx="2"/>
          </p:nvPr>
        </p:nvPicPr>
        <p:blipFill>
          <a:blip r:embed="rId2" cstate="print"/>
          <a:srcRect/>
          <a:stretch>
            <a:fillRect/>
          </a:stretch>
        </p:blipFill>
        <p:spPr>
          <a:xfrm rot="769363">
            <a:off x="5507567" y="2538412"/>
            <a:ext cx="1534584" cy="1233488"/>
          </a:xfrm>
        </p:spPr>
      </p:pic>
      <p:sp>
        <p:nvSpPr>
          <p:cNvPr id="60419" name="Footer Placeholder 6"/>
          <p:cNvSpPr>
            <a:spLocks noGrp="1"/>
          </p:cNvSpPr>
          <p:nvPr>
            <p:ph type="ftr" sz="quarter" idx="11"/>
          </p:nvPr>
        </p:nvSpPr>
        <p:spPr>
          <a:noFill/>
        </p:spPr>
        <p:txBody>
          <a:bodyPr/>
          <a:lstStyle/>
          <a:p>
            <a:r>
              <a:rPr lang="en-US" smtClean="0"/>
              <a:t>Financial Aid Presentation NCASFAA/ NCSEAA</a:t>
            </a:r>
          </a:p>
        </p:txBody>
      </p:sp>
      <p:sp>
        <p:nvSpPr>
          <p:cNvPr id="6" name="Slide Number Placeholder 7"/>
          <p:cNvSpPr>
            <a:spLocks noGrp="1"/>
          </p:cNvSpPr>
          <p:nvPr>
            <p:ph type="sldNum" sz="quarter" idx="12"/>
          </p:nvPr>
        </p:nvSpPr>
        <p:spPr/>
        <p:txBody>
          <a:bodyPr/>
          <a:lstStyle/>
          <a:p>
            <a:pPr>
              <a:defRPr/>
            </a:pPr>
            <a:fld id="{7E9046BC-8450-43CA-B29E-A3EFA47116AF}" type="slidenum">
              <a:rPr lang="fr-FR"/>
              <a:pPr>
                <a:defRPr/>
              </a:pPr>
              <a:t>58</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65764 -0.12604 C 0.65417 -0.12604 0.65162 -0.12604 0.64838 -0.12535 C 0.6456 -0.12483 0.64329 -0.12396 0.64028 -0.12344 C 0.61944 -0.12066 0.59722 -0.11788 0.57546 -0.11702 C 0.45972 -0.11788 0.46852 -0.11719 0.39606 -0.12049 C 0.37384 -0.12327 0.3463 -0.12431 0.32315 -0.12535 C 0.26551 -0.12483 0.2412 -0.12431 0.19398 -0.12136 C 0.18148 -0.11788 0.1713 -0.11667 0.16042 -0.1125 C 0.13472 -0.08351 0.27546 -0.09167 0.30046 -0.09132 C 0.30185 -0.09132 0.31991 -0.08993 0.32315 -0.08906 C 0.3294 -0.08733 0.33981 -0.08247 0.33981 -0.08229 C 0.34213 -0.08056 0.34838 -0.07847 0.34861 -0.07639 C 0.35 -0.06424 0.35903 -0.05052 0.32569 -0.04722 C 0.30463 -0.04167 0.27662 -0.04636 0.25278 -0.04844 C 0.24537 -0.04913 0.23796 -0.04983 0.23055 -0.05052 C 0.22662 -0.05087 0.21944 -0.05174 0.21944 -0.05139 C 0.18588 -0.04983 0.19051 -0.04913 0.16597 -0.04306 C 0.17477 -0.02622 0.25092 -0.03281 0.27824 -0.03229 C 0.27893 -0.03229 0.29792 -0.03073 0.30046 -0.03004 C 0.30717 -0.02813 0.31111 -0.0224 0.31481 -0.01979 C 0.31643 -0.01511 0.32014 -0.01077 0.31481 -0.00625 C 0.30949 -0.00226 0.2963 -0.00226 0.28634 -0.00139 C 0.27454 1.66667E-6 0.26389 0.00191 0.25278 0.00469 C 0.15625 0.00312 0.06111 0.00312 -0.03542 0.00312 " pathEditMode="relative" rAng="0" ptsTypes="fffffffffffffffffffffffA">
                                      <p:cBhvr>
                                        <p:cTn id="6" dur="2000" fill="hold"/>
                                        <p:tgtEl>
                                          <p:spTgt spid="83975"/>
                                        </p:tgtEl>
                                        <p:attrNameLst>
                                          <p:attrName>ppt_x</p:attrName>
                                          <p:attrName>ppt_y</p:attrName>
                                        </p:attrNameLst>
                                      </p:cBhvr>
                                      <p:rCtr x="-347" y="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1485900"/>
          </a:xfrm>
        </p:spPr>
        <p:txBody>
          <a:bodyPr/>
          <a:lstStyle/>
          <a:p>
            <a:r>
              <a:rPr lang="en-US" sz="3600" smtClean="0"/>
              <a:t>Sign the Application  and Submit</a:t>
            </a:r>
            <a:br>
              <a:rPr lang="en-US" sz="3600" smtClean="0"/>
            </a:br>
            <a:r>
              <a:rPr lang="en-US" sz="3600" smtClean="0"/>
              <a:t>by clicking “Submit My FAFSA Now”</a:t>
            </a:r>
          </a:p>
        </p:txBody>
      </p:sp>
      <p:sp>
        <p:nvSpPr>
          <p:cNvPr id="5" name="Rectangle 4"/>
          <p:cNvSpPr/>
          <p:nvPr/>
        </p:nvSpPr>
        <p:spPr>
          <a:xfrm>
            <a:off x="0" y="2743200"/>
            <a:ext cx="2032000" cy="314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rPr>
              <a:t>The Sign &amp; Submit page includes the signature process for the student </a:t>
            </a:r>
          </a:p>
          <a:p>
            <a:pPr>
              <a:defRPr/>
            </a:pPr>
            <a:endParaRPr lang="en-US" sz="2400" dirty="0">
              <a:solidFill>
                <a:schemeClr val="tx1"/>
              </a:solidFill>
            </a:endParaRPr>
          </a:p>
          <a:p>
            <a:pPr>
              <a:defRPr/>
            </a:pPr>
            <a:endParaRPr lang="en-US" sz="2400" dirty="0">
              <a:solidFill>
                <a:schemeClr val="tx1"/>
              </a:solidFill>
            </a:endParaRPr>
          </a:p>
          <a:p>
            <a:pPr>
              <a:defRPr/>
            </a:pPr>
            <a:r>
              <a:rPr lang="en-US" sz="2400" dirty="0">
                <a:solidFill>
                  <a:schemeClr val="tx1"/>
                </a:solidFill>
              </a:rPr>
              <a:t>and parent.</a:t>
            </a:r>
          </a:p>
        </p:txBody>
      </p:sp>
      <p:sp>
        <p:nvSpPr>
          <p:cNvPr id="6" name="Oval 5"/>
          <p:cNvSpPr/>
          <p:nvPr/>
        </p:nvSpPr>
        <p:spPr>
          <a:xfrm>
            <a:off x="5283200" y="6286500"/>
            <a:ext cx="19304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1445" name="Picture 9"/>
          <p:cNvPicPr>
            <a:picLocks noChangeAspect="1" noChangeArrowheads="1"/>
          </p:cNvPicPr>
          <p:nvPr/>
        </p:nvPicPr>
        <p:blipFill>
          <a:blip r:embed="rId2" cstate="print"/>
          <a:srcRect/>
          <a:stretch>
            <a:fillRect/>
          </a:stretch>
        </p:blipFill>
        <p:spPr bwMode="auto">
          <a:xfrm>
            <a:off x="2032000" y="1257300"/>
            <a:ext cx="8238067" cy="6686550"/>
          </a:xfrm>
          <a:prstGeom prst="rect">
            <a:avLst/>
          </a:prstGeom>
          <a:noFill/>
          <a:ln w="9525">
            <a:noFill/>
            <a:miter lim="800000"/>
            <a:headEnd/>
            <a:tailEnd/>
          </a:ln>
        </p:spPr>
      </p:pic>
      <p:sp>
        <p:nvSpPr>
          <p:cNvPr id="18" name="Rectangle 17"/>
          <p:cNvSpPr/>
          <p:nvPr/>
        </p:nvSpPr>
        <p:spPr>
          <a:xfrm>
            <a:off x="2641600" y="3486150"/>
            <a:ext cx="4470400" cy="7429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ectangle 18"/>
          <p:cNvSpPr/>
          <p:nvPr/>
        </p:nvSpPr>
        <p:spPr>
          <a:xfrm>
            <a:off x="2641600" y="6057900"/>
            <a:ext cx="4064000" cy="8001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Arrow 14"/>
          <p:cNvSpPr/>
          <p:nvPr/>
        </p:nvSpPr>
        <p:spPr>
          <a:xfrm rot="19515630">
            <a:off x="1562100" y="4388644"/>
            <a:ext cx="755651" cy="208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ight Arrow 19"/>
          <p:cNvSpPr/>
          <p:nvPr/>
        </p:nvSpPr>
        <p:spPr>
          <a:xfrm rot="1566417">
            <a:off x="1559985" y="5936457"/>
            <a:ext cx="755649" cy="208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p:cNvSpPr>
          <p:nvPr>
            <p:ph type="title"/>
          </p:nvPr>
        </p:nvSpPr>
        <p:spPr>
          <a:xfrm>
            <a:off x="0" y="0"/>
            <a:ext cx="9144000" cy="1657350"/>
          </a:xfrm>
        </p:spPr>
        <p:txBody>
          <a:bodyPr/>
          <a:lstStyle/>
          <a:p>
            <a:pPr defTabSz="1054100" eaLnBrk="1" hangingPunct="1"/>
            <a:r>
              <a:rPr lang="en-US" smtClean="0"/>
              <a:t>College Costs</a:t>
            </a:r>
            <a:r>
              <a:rPr lang="en-US" smtClean="0">
                <a:solidFill>
                  <a:srgbClr val="009900"/>
                </a:solidFill>
              </a:rPr>
              <a:t> </a:t>
            </a:r>
            <a:endParaRPr lang="en-US" smtClean="0"/>
          </a:p>
        </p:txBody>
      </p:sp>
      <p:sp>
        <p:nvSpPr>
          <p:cNvPr id="7173" name="Rectangle 3"/>
          <p:cNvSpPr>
            <a:spLocks noGrp="1"/>
          </p:cNvSpPr>
          <p:nvPr>
            <p:ph idx="1"/>
          </p:nvPr>
        </p:nvSpPr>
        <p:spPr>
          <a:xfrm>
            <a:off x="711200" y="1657350"/>
            <a:ext cx="6604000" cy="2857500"/>
          </a:xfrm>
        </p:spPr>
        <p:txBody>
          <a:bodyPr>
            <a:normAutofit/>
          </a:bodyPr>
          <a:lstStyle/>
          <a:p>
            <a:pPr marL="388938" indent="-388938" defTabSz="1039813" eaLnBrk="1" hangingPunct="1"/>
            <a:endParaRPr lang="en-US" smtClean="0"/>
          </a:p>
          <a:p>
            <a:pPr marL="388938" indent="-388938" defTabSz="1039813" eaLnBrk="1" hangingPunct="1"/>
            <a:r>
              <a:rPr lang="en-US" smtClean="0"/>
              <a:t>Direct</a:t>
            </a:r>
          </a:p>
          <a:p>
            <a:pPr marL="388938" indent="-388938" defTabSz="1039813" eaLnBrk="1" hangingPunct="1"/>
            <a:endParaRPr lang="en-US" sz="1900" smtClean="0"/>
          </a:p>
          <a:p>
            <a:pPr marL="388938" indent="-388938" defTabSz="1039813" eaLnBrk="1" hangingPunct="1"/>
            <a:r>
              <a:rPr lang="en-US" smtClean="0"/>
              <a:t>Indirect</a:t>
            </a:r>
          </a:p>
          <a:p>
            <a:pPr marL="388938" indent="-388938" defTabSz="1039813" eaLnBrk="1" hangingPunct="1"/>
            <a:endParaRPr lang="en-US" sz="1900" smtClean="0"/>
          </a:p>
          <a:p>
            <a:pPr marL="388938" indent="-388938" defTabSz="1039813" eaLnBrk="1" hangingPunct="1"/>
            <a:r>
              <a:rPr lang="en-US" smtClean="0"/>
              <a:t>Vary widely from college to college</a:t>
            </a:r>
          </a:p>
        </p:txBody>
      </p:sp>
      <p:sp>
        <p:nvSpPr>
          <p:cNvPr id="7170"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14DDBE28-FEEE-41A7-80E5-3B3F2B26508C}" type="slidenum">
              <a:rPr lang="fr-FR"/>
              <a:pPr>
                <a:defRPr/>
              </a:pPr>
              <a:t>6</a:t>
            </a:fld>
            <a:endParaRPr lang="fr-FR" dirty="0"/>
          </a:p>
        </p:txBody>
      </p:sp>
      <p:pic>
        <p:nvPicPr>
          <p:cNvPr id="15368" name="Picture 8" descr="C:\Documents and Settings\nroach\Local Settings\Temporary Internet Files\Content.IE5\0L2BOP23\MPj04393970000[1].jpg"/>
          <p:cNvPicPr>
            <a:picLocks noChangeAspect="1" noChangeArrowheads="1"/>
          </p:cNvPicPr>
          <p:nvPr/>
        </p:nvPicPr>
        <p:blipFill>
          <a:blip r:embed="rId3" cstate="print"/>
          <a:srcRect/>
          <a:stretch>
            <a:fillRect/>
          </a:stretch>
        </p:blipFill>
        <p:spPr bwMode="auto">
          <a:xfrm>
            <a:off x="4572000" y="4400551"/>
            <a:ext cx="4114800" cy="1545431"/>
          </a:xfrm>
          <a:prstGeom prst="rect">
            <a:avLst/>
          </a:prstGeom>
          <a:ln>
            <a:noFill/>
          </a:ln>
          <a:effectLst>
            <a:outerShdw blurRad="292100" dist="139700" dir="2700000" algn="tl" rotWithShape="0">
              <a:srgbClr val="333333">
                <a:alpha val="65000"/>
              </a:srgbClr>
            </a:outerShdw>
          </a:effectLst>
        </p:spPr>
      </p:pic>
      <p:pic>
        <p:nvPicPr>
          <p:cNvPr id="9" name="Picture 8" descr="dollars.jpg"/>
          <p:cNvPicPr>
            <a:picLocks noChangeAspect="1"/>
          </p:cNvPicPr>
          <p:nvPr/>
        </p:nvPicPr>
        <p:blipFill>
          <a:blip r:embed="rId4" cstate="print"/>
          <a:stretch>
            <a:fillRect/>
          </a:stretch>
        </p:blipFill>
        <p:spPr>
          <a:xfrm>
            <a:off x="609602" y="4457701"/>
            <a:ext cx="3183879" cy="1343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additive="base">
                                        <p:cTn id="7" dur="500" fill="hold"/>
                                        <p:tgtEl>
                                          <p:spTgt spid="15368"/>
                                        </p:tgtEl>
                                        <p:attrNameLst>
                                          <p:attrName>ppt_x</p:attrName>
                                        </p:attrNameLst>
                                      </p:cBhvr>
                                      <p:tavLst>
                                        <p:tav tm="0">
                                          <p:val>
                                            <p:strVal val="#ppt_x"/>
                                          </p:val>
                                        </p:tav>
                                        <p:tav tm="100000">
                                          <p:val>
                                            <p:strVal val="#ppt_x"/>
                                          </p:val>
                                        </p:tav>
                                      </p:tavLst>
                                    </p:anim>
                                    <p:anim calcmode="lin" valueType="num">
                                      <p:cBhvr additive="base">
                                        <p:cTn id="8" dur="500" fill="hold"/>
                                        <p:tgtEl>
                                          <p:spTgt spid="153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a:blip r:embed="rId2" cstate="print"/>
          <a:srcRect/>
          <a:stretch>
            <a:fillRect/>
          </a:stretch>
        </p:blipFill>
        <p:spPr bwMode="auto">
          <a:xfrm>
            <a:off x="2743200" y="1714500"/>
            <a:ext cx="6705600" cy="6286500"/>
          </a:xfrm>
          <a:prstGeom prst="rect">
            <a:avLst/>
          </a:prstGeom>
          <a:noFill/>
          <a:ln w="9525">
            <a:noFill/>
            <a:miter lim="800000"/>
            <a:headEnd/>
            <a:tailEnd/>
          </a:ln>
        </p:spPr>
      </p:pic>
      <p:sp>
        <p:nvSpPr>
          <p:cNvPr id="62467" name="Rectangle 2"/>
          <p:cNvSpPr>
            <a:spLocks noGrp="1" noChangeArrowheads="1"/>
          </p:cNvSpPr>
          <p:nvPr>
            <p:ph type="title"/>
          </p:nvPr>
        </p:nvSpPr>
        <p:spPr>
          <a:xfrm>
            <a:off x="0" y="0"/>
            <a:ext cx="9144000" cy="1543050"/>
          </a:xfrm>
        </p:spPr>
        <p:txBody>
          <a:bodyPr/>
          <a:lstStyle/>
          <a:p>
            <a:r>
              <a:rPr lang="en-US" smtClean="0"/>
              <a:t>Confirmation Page</a:t>
            </a:r>
          </a:p>
        </p:txBody>
      </p:sp>
      <p:sp>
        <p:nvSpPr>
          <p:cNvPr id="6" name="Rectangle 5"/>
          <p:cNvSpPr/>
          <p:nvPr/>
        </p:nvSpPr>
        <p:spPr>
          <a:xfrm>
            <a:off x="7620000" y="1143000"/>
            <a:ext cx="15240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2946400" y="2000250"/>
            <a:ext cx="2133600" cy="5143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3048000" y="3714750"/>
            <a:ext cx="6096000" cy="9715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3048000" y="4800600"/>
            <a:ext cx="6096000" cy="1714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472" name="Rectangle 13"/>
          <p:cNvSpPr>
            <a:spLocks noChangeArrowheads="1"/>
          </p:cNvSpPr>
          <p:nvPr/>
        </p:nvSpPr>
        <p:spPr bwMode="auto">
          <a:xfrm>
            <a:off x="304800" y="1885950"/>
            <a:ext cx="2438400" cy="3857466"/>
          </a:xfrm>
          <a:prstGeom prst="rect">
            <a:avLst/>
          </a:prstGeom>
          <a:noFill/>
          <a:ln w="9525">
            <a:noFill/>
            <a:miter lim="800000"/>
            <a:headEnd/>
            <a:tailEnd/>
          </a:ln>
        </p:spPr>
        <p:txBody>
          <a:bodyPr>
            <a:spAutoFit/>
          </a:bodyPr>
          <a:lstStyle/>
          <a:p>
            <a:pPr marL="228600" indent="-228600">
              <a:spcBef>
                <a:spcPts val="800"/>
              </a:spcBef>
              <a:spcAft>
                <a:spcPts val="600"/>
              </a:spcAft>
              <a:buFont typeface="Arial" pitchFamily="34" charset="0"/>
              <a:buChar char="•"/>
            </a:pPr>
            <a:r>
              <a:rPr lang="en-US"/>
              <a:t>Confirmation Number</a:t>
            </a:r>
          </a:p>
          <a:p>
            <a:pPr marL="228600" indent="-228600">
              <a:spcBef>
                <a:spcPts val="800"/>
              </a:spcBef>
              <a:spcAft>
                <a:spcPts val="600"/>
              </a:spcAft>
              <a:buFont typeface="Arial" pitchFamily="34" charset="0"/>
              <a:buChar char="•"/>
            </a:pPr>
            <a:r>
              <a:rPr lang="en-US"/>
              <a:t>Option for parents to transfer info to another FAFSA for a sibling</a:t>
            </a:r>
          </a:p>
          <a:p>
            <a:pPr marL="228600" indent="-228600">
              <a:spcBef>
                <a:spcPts val="800"/>
              </a:spcBef>
              <a:spcAft>
                <a:spcPts val="600"/>
              </a:spcAft>
              <a:buFont typeface="Arial" pitchFamily="34" charset="0"/>
              <a:buChar char="•"/>
            </a:pPr>
            <a:r>
              <a:rPr lang="en-US"/>
              <a:t>EFC estimate</a:t>
            </a:r>
          </a:p>
          <a:p>
            <a:pPr marL="228600" indent="-228600">
              <a:spcBef>
                <a:spcPts val="800"/>
              </a:spcBef>
              <a:spcAft>
                <a:spcPts val="600"/>
              </a:spcAft>
              <a:buFont typeface="Arial" pitchFamily="34" charset="0"/>
              <a:buChar char="•"/>
            </a:pPr>
            <a:r>
              <a:rPr lang="en-US"/>
              <a:t>Pell Grant and Direct Loan estimates</a:t>
            </a:r>
          </a:p>
          <a:p>
            <a:pPr marL="228600" indent="-228600">
              <a:spcBef>
                <a:spcPts val="800"/>
              </a:spcBef>
              <a:spcAft>
                <a:spcPts val="600"/>
              </a:spcAft>
              <a:buFont typeface="Arial" pitchFamily="34" charset="0"/>
              <a:buChar char="•"/>
            </a:pPr>
            <a:r>
              <a:rPr lang="en-US"/>
              <a:t>College rates for each college on the FAFSA</a:t>
            </a:r>
          </a:p>
        </p:txBody>
      </p:sp>
      <p:sp>
        <p:nvSpPr>
          <p:cNvPr id="14" name="Rectangle 13"/>
          <p:cNvSpPr/>
          <p:nvPr/>
        </p:nvSpPr>
        <p:spPr>
          <a:xfrm>
            <a:off x="2946400" y="3086100"/>
            <a:ext cx="6197600" cy="45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p:cNvSpPr>
          <p:nvPr>
            <p:ph type="title"/>
          </p:nvPr>
        </p:nvSpPr>
        <p:spPr>
          <a:xfrm>
            <a:off x="0" y="0"/>
            <a:ext cx="9144000" cy="1600200"/>
          </a:xfrm>
        </p:spPr>
        <p:txBody>
          <a:bodyPr/>
          <a:lstStyle/>
          <a:p>
            <a:pPr defTabSz="1039813" eaLnBrk="1" hangingPunct="1"/>
            <a:r>
              <a:rPr lang="en-US" smtClean="0"/>
              <a:t>Conclusion</a:t>
            </a:r>
          </a:p>
        </p:txBody>
      </p:sp>
      <p:sp>
        <p:nvSpPr>
          <p:cNvPr id="63493" name="Rectangle 3"/>
          <p:cNvSpPr>
            <a:spLocks noGrp="1"/>
          </p:cNvSpPr>
          <p:nvPr>
            <p:ph idx="1"/>
          </p:nvPr>
        </p:nvSpPr>
        <p:spPr>
          <a:xfrm>
            <a:off x="508000" y="1828800"/>
            <a:ext cx="8229600" cy="4525566"/>
          </a:xfrm>
        </p:spPr>
        <p:txBody>
          <a:bodyPr/>
          <a:lstStyle/>
          <a:p>
            <a:pPr marL="388938" indent="-388938" defTabSz="1039813" eaLnBrk="1" hangingPunct="1">
              <a:spcBef>
                <a:spcPts val="600"/>
              </a:spcBef>
            </a:pPr>
            <a:r>
              <a:rPr lang="en-US" smtClean="0"/>
              <a:t>Respond promptly to colleges if additional information requested</a:t>
            </a:r>
          </a:p>
          <a:p>
            <a:pPr marL="388938" indent="-388938" defTabSz="1039813" eaLnBrk="1" hangingPunct="1">
              <a:spcBef>
                <a:spcPts val="600"/>
              </a:spcBef>
              <a:buFont typeface="Arial" pitchFamily="34" charset="0"/>
              <a:buNone/>
            </a:pPr>
            <a:endParaRPr lang="en-US" sz="1000" smtClean="0"/>
          </a:p>
          <a:p>
            <a:pPr marL="846138" lvl="1" indent="-327025" defTabSz="1039813" eaLnBrk="1" hangingPunct="1">
              <a:spcBef>
                <a:spcPts val="600"/>
              </a:spcBef>
            </a:pPr>
            <a:r>
              <a:rPr lang="en-US" smtClean="0"/>
              <a:t>Tax return transcripts or other information</a:t>
            </a:r>
            <a:endParaRPr lang="en-US" sz="1500" smtClean="0"/>
          </a:p>
          <a:p>
            <a:pPr marL="846138" lvl="1" indent="-327025" defTabSz="1039813" eaLnBrk="1" hangingPunct="1">
              <a:buFont typeface="Arial" pitchFamily="34" charset="0"/>
              <a:buNone/>
            </a:pPr>
            <a:endParaRPr lang="en-US" sz="1000" smtClean="0"/>
          </a:p>
          <a:p>
            <a:pPr marL="388938" indent="-388938" defTabSz="1039813" eaLnBrk="1" hangingPunct="1"/>
            <a:r>
              <a:rPr lang="en-US" smtClean="0"/>
              <a:t>College will notify via email, Web </a:t>
            </a:r>
            <a:r>
              <a:rPr lang="en-US" u="sng" smtClean="0"/>
              <a:t>or</a:t>
            </a:r>
            <a:r>
              <a:rPr lang="en-US" smtClean="0"/>
              <a:t> mail of aid eligibility</a:t>
            </a:r>
            <a:endParaRPr lang="en-US" sz="1500" smtClean="0"/>
          </a:p>
          <a:p>
            <a:pPr marL="388938" indent="-388938" defTabSz="1039813" eaLnBrk="1" hangingPunct="1">
              <a:buFont typeface="Arial" pitchFamily="34" charset="0"/>
              <a:buNone/>
            </a:pPr>
            <a:endParaRPr lang="en-US" sz="1000" smtClean="0"/>
          </a:p>
          <a:p>
            <a:pPr marL="388938" indent="-388938" defTabSz="1039813" eaLnBrk="1" hangingPunct="1"/>
            <a:r>
              <a:rPr lang="en-US" smtClean="0"/>
              <a:t>Student should follow colleges’ instructions to accept or decline aid offered. </a:t>
            </a:r>
          </a:p>
          <a:p>
            <a:pPr marL="388938" indent="-388938" defTabSz="1039813" eaLnBrk="1" hangingPunct="1"/>
            <a:endParaRPr lang="en-US" smtClean="0"/>
          </a:p>
        </p:txBody>
      </p:sp>
      <p:sp>
        <p:nvSpPr>
          <p:cNvPr id="63490"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9468EEB5-1702-4215-A084-BE7DE1019EF7}" type="slidenum">
              <a:rPr lang="fr-FR"/>
              <a:pPr>
                <a:defRPr/>
              </a:pPr>
              <a:t>61</a:t>
            </a:fld>
            <a:endParaRPr lang="fr-FR"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0" y="0"/>
            <a:ext cx="9144000" cy="1600200"/>
          </a:xfrm>
        </p:spPr>
        <p:txBody>
          <a:bodyPr/>
          <a:lstStyle/>
          <a:p>
            <a:pPr defTabSz="1039813" eaLnBrk="1" hangingPunct="1"/>
            <a:r>
              <a:rPr lang="en-US" smtClean="0"/>
              <a:t>Summary</a:t>
            </a:r>
          </a:p>
        </p:txBody>
      </p:sp>
      <p:sp>
        <p:nvSpPr>
          <p:cNvPr id="64515" name="Rectangle 3"/>
          <p:cNvSpPr>
            <a:spLocks noGrp="1"/>
          </p:cNvSpPr>
          <p:nvPr>
            <p:ph idx="1"/>
          </p:nvPr>
        </p:nvSpPr>
        <p:spPr>
          <a:xfrm>
            <a:off x="508000" y="1771651"/>
            <a:ext cx="8180917" cy="4489847"/>
          </a:xfrm>
        </p:spPr>
        <p:txBody>
          <a:bodyPr>
            <a:normAutofit/>
          </a:bodyPr>
          <a:lstStyle/>
          <a:p>
            <a:pPr marL="388938" indent="-388938" defTabSz="1039813" eaLnBrk="1" hangingPunct="1">
              <a:lnSpc>
                <a:spcPct val="90000"/>
              </a:lnSpc>
            </a:pPr>
            <a:r>
              <a:rPr lang="en-US" smtClean="0"/>
              <a:t>Aid available from federal and state governments</a:t>
            </a:r>
          </a:p>
          <a:p>
            <a:pPr marL="388938" indent="-388938" defTabSz="1039813" eaLnBrk="1" hangingPunct="1">
              <a:lnSpc>
                <a:spcPct val="90000"/>
              </a:lnSpc>
              <a:buFont typeface="Arial" pitchFamily="34" charset="0"/>
              <a:buNone/>
            </a:pPr>
            <a:endParaRPr lang="en-US" sz="1500" smtClean="0"/>
          </a:p>
          <a:p>
            <a:pPr marL="388938" indent="-388938" defTabSz="1039813" eaLnBrk="1" hangingPunct="1">
              <a:lnSpc>
                <a:spcPct val="90000"/>
              </a:lnSpc>
            </a:pPr>
            <a:r>
              <a:rPr lang="en-US" smtClean="0"/>
              <a:t>Student and parent should each have a PIN   </a:t>
            </a:r>
            <a:r>
              <a:rPr lang="en-US" smtClean="0">
                <a:hlinkClick r:id="rId3"/>
              </a:rPr>
              <a:t>www.pin.ed.gov</a:t>
            </a:r>
            <a:endParaRPr lang="en-US" smtClean="0"/>
          </a:p>
          <a:p>
            <a:pPr marL="388938" indent="-388938" defTabSz="1039813" eaLnBrk="1" hangingPunct="1">
              <a:lnSpc>
                <a:spcPct val="90000"/>
              </a:lnSpc>
              <a:buFont typeface="Arial" pitchFamily="34" charset="0"/>
              <a:buNone/>
            </a:pPr>
            <a:endParaRPr lang="en-US" sz="1500" smtClean="0"/>
          </a:p>
          <a:p>
            <a:pPr marL="388938" indent="-388938" defTabSz="1039813" eaLnBrk="1" hangingPunct="1">
              <a:lnSpc>
                <a:spcPct val="90000"/>
              </a:lnSpc>
            </a:pPr>
            <a:r>
              <a:rPr lang="en-US" b="1" smtClean="0"/>
              <a:t>Get your taxes done before March, if possible! </a:t>
            </a:r>
          </a:p>
          <a:p>
            <a:pPr marL="388938" indent="-388938" defTabSz="1039813" eaLnBrk="1" hangingPunct="1">
              <a:lnSpc>
                <a:spcPct val="90000"/>
              </a:lnSpc>
              <a:buFont typeface="Arial" pitchFamily="34" charset="0"/>
              <a:buNone/>
            </a:pPr>
            <a:endParaRPr lang="en-US" sz="1500" smtClean="0"/>
          </a:p>
          <a:p>
            <a:pPr marL="388938" indent="-388938" defTabSz="1039813" eaLnBrk="1" hangingPunct="1">
              <a:lnSpc>
                <a:spcPct val="90000"/>
              </a:lnSpc>
            </a:pPr>
            <a:r>
              <a:rPr lang="en-US" b="1" smtClean="0"/>
              <a:t>Complete forms by deadlines</a:t>
            </a:r>
          </a:p>
          <a:p>
            <a:pPr marL="788988" lvl="1" indent="-388938" defTabSz="1039813" eaLnBrk="1" hangingPunct="1">
              <a:lnSpc>
                <a:spcPct val="90000"/>
              </a:lnSpc>
            </a:pPr>
            <a:r>
              <a:rPr lang="en-US" b="1" smtClean="0"/>
              <a:t>More important now than ever</a:t>
            </a:r>
          </a:p>
          <a:p>
            <a:pPr marL="388938" indent="-388938" defTabSz="1039813" eaLnBrk="1" hangingPunct="1">
              <a:lnSpc>
                <a:spcPct val="90000"/>
              </a:lnSpc>
              <a:buFont typeface="Arial" pitchFamily="34" charset="0"/>
              <a:buNone/>
            </a:pPr>
            <a:endParaRPr lang="en-US" sz="1700" smtClean="0"/>
          </a:p>
          <a:p>
            <a:pPr marL="388938" indent="-388938" defTabSz="1039813" eaLnBrk="1" hangingPunct="1">
              <a:lnSpc>
                <a:spcPct val="90000"/>
              </a:lnSpc>
            </a:pPr>
            <a:r>
              <a:rPr lang="en-US" smtClean="0"/>
              <a:t>Use </a:t>
            </a:r>
            <a:r>
              <a:rPr lang="en-US" smtClean="0">
                <a:hlinkClick r:id="rId4"/>
              </a:rPr>
              <a:t>www.fafsa.gov</a:t>
            </a:r>
            <a:r>
              <a:rPr lang="en-US" smtClean="0"/>
              <a:t> to complete, sign and submit application.</a:t>
            </a:r>
          </a:p>
          <a:p>
            <a:pPr marL="388938" indent="-388938" defTabSz="1039813" eaLnBrk="1" hangingPunct="1">
              <a:lnSpc>
                <a:spcPct val="90000"/>
              </a:lnSpc>
            </a:pPr>
            <a:endParaRPr lang="en-US" smtClean="0"/>
          </a:p>
        </p:txBody>
      </p:sp>
      <p:sp>
        <p:nvSpPr>
          <p:cNvPr id="6451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95A8881B-42EC-4A05-8CCA-8726F09997A4}" type="slidenum">
              <a:rPr lang="fr-FR"/>
              <a:pPr>
                <a:defRPr/>
              </a:pPr>
              <a:t>62</a:t>
            </a:fld>
            <a:endParaRPr lang="fr-FR"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p:cNvSpPr>
          <p:nvPr>
            <p:ph type="ctrTitle"/>
          </p:nvPr>
        </p:nvSpPr>
        <p:spPr>
          <a:xfrm>
            <a:off x="0" y="0"/>
            <a:ext cx="9144000" cy="1543050"/>
          </a:xfrm>
        </p:spPr>
        <p:txBody>
          <a:bodyPr/>
          <a:lstStyle/>
          <a:p>
            <a:pPr defTabSz="1039813" eaLnBrk="1" hangingPunct="1"/>
            <a:r>
              <a:rPr lang="en-US" smtClean="0"/>
              <a:t>Questions?</a:t>
            </a:r>
          </a:p>
        </p:txBody>
      </p:sp>
      <p:sp>
        <p:nvSpPr>
          <p:cNvPr id="65538"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3F1F5624-A707-4027-8C90-31A5D8237687}" type="slidenum">
              <a:rPr lang="fr-FR"/>
              <a:pPr>
                <a:defRPr/>
              </a:pPr>
              <a:t>63</a:t>
            </a:fld>
            <a:endParaRPr lang="fr-FR" dirty="0"/>
          </a:p>
        </p:txBody>
      </p:sp>
      <p:pic>
        <p:nvPicPr>
          <p:cNvPr id="90117" name="Picture 5" descr="question_mark"/>
          <p:cNvPicPr>
            <a:picLocks noChangeAspect="1" noChangeArrowheads="1"/>
          </p:cNvPicPr>
          <p:nvPr/>
        </p:nvPicPr>
        <p:blipFill>
          <a:blip r:embed="rId3" cstate="print"/>
          <a:srcRect/>
          <a:stretch>
            <a:fillRect/>
          </a:stretch>
        </p:blipFill>
        <p:spPr bwMode="auto">
          <a:xfrm rot="-394416">
            <a:off x="3454400" y="2800350"/>
            <a:ext cx="2032000" cy="1871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90117"/>
                                        </p:tgtEl>
                                        <p:attrNameLst>
                                          <p:attrName>style.visibility</p:attrName>
                                        </p:attrNameLst>
                                      </p:cBhvr>
                                      <p:to>
                                        <p:strVal val="visible"/>
                                      </p:to>
                                    </p:set>
                                    <p:anim calcmode="lin" valueType="num">
                                      <p:cBhvr additive="base">
                                        <p:cTn id="7" dur="1000" fill="hold"/>
                                        <p:tgtEl>
                                          <p:spTgt spid="90117"/>
                                        </p:tgtEl>
                                        <p:attrNameLst>
                                          <p:attrName>ppt_x</p:attrName>
                                        </p:attrNameLst>
                                      </p:cBhvr>
                                      <p:tavLst>
                                        <p:tav tm="0">
                                          <p:val>
                                            <p:strVal val="1+#ppt_w/2"/>
                                          </p:val>
                                        </p:tav>
                                        <p:tav tm="100000">
                                          <p:val>
                                            <p:strVal val="#ppt_x"/>
                                          </p:val>
                                        </p:tav>
                                      </p:tavLst>
                                    </p:anim>
                                    <p:anim calcmode="lin" valueType="num">
                                      <p:cBhvr additive="base">
                                        <p:cTn id="8" dur="1000" fill="hold"/>
                                        <p:tgtEl>
                                          <p:spTgt spid="90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4" descr="C:\Documents and Settings\nroach\Local Settings\Temporary Internet Files\Content.IE5\RA2U4EX7\MPj04395270000[1].jpg"/>
          <p:cNvPicPr>
            <a:picLocks noChangeAspect="1" noChangeArrowheads="1"/>
          </p:cNvPicPr>
          <p:nvPr/>
        </p:nvPicPr>
        <p:blipFill>
          <a:blip r:embed="rId3" cstate="print"/>
          <a:srcRect/>
          <a:stretch>
            <a:fillRect/>
          </a:stretch>
        </p:blipFill>
        <p:spPr bwMode="auto">
          <a:xfrm>
            <a:off x="6705600" y="3200400"/>
            <a:ext cx="2438400" cy="1827610"/>
          </a:xfrm>
          <a:prstGeom prst="rect">
            <a:avLst/>
          </a:prstGeom>
          <a:ln>
            <a:noFill/>
          </a:ln>
          <a:effectLst>
            <a:outerShdw blurRad="292100" dist="139700" dir="2700000" algn="tl" rotWithShape="0">
              <a:srgbClr val="333333">
                <a:alpha val="65000"/>
              </a:srgbClr>
            </a:outerShdw>
          </a:effectLst>
        </p:spPr>
      </p:pic>
      <p:pic>
        <p:nvPicPr>
          <p:cNvPr id="12" name="Picture 13" descr="\\snappy\nroach$\My Pictures\Microsoft Clip Organizer\j0406482.jpg"/>
          <p:cNvPicPr>
            <a:picLocks noChangeAspect="1" noChangeArrowheads="1"/>
          </p:cNvPicPr>
          <p:nvPr/>
        </p:nvPicPr>
        <p:blipFill>
          <a:blip r:embed="rId4" cstate="print"/>
          <a:srcRect/>
          <a:stretch>
            <a:fillRect/>
          </a:stretch>
        </p:blipFill>
        <p:spPr bwMode="auto">
          <a:xfrm rot="639961">
            <a:off x="5420785" y="4642248"/>
            <a:ext cx="2713567" cy="1602581"/>
          </a:xfrm>
          <a:prstGeom prst="rect">
            <a:avLst/>
          </a:prstGeom>
          <a:ln>
            <a:noFill/>
          </a:ln>
          <a:effectLst>
            <a:outerShdw blurRad="292100" dist="139700" dir="2700000" algn="tl" rotWithShape="0">
              <a:srgbClr val="333333">
                <a:alpha val="65000"/>
              </a:srgbClr>
            </a:outerShdw>
          </a:effectLst>
        </p:spPr>
      </p:pic>
      <p:sp>
        <p:nvSpPr>
          <p:cNvPr id="8198" name="Rectangle 2"/>
          <p:cNvSpPr>
            <a:spLocks noGrp="1"/>
          </p:cNvSpPr>
          <p:nvPr>
            <p:ph type="title"/>
          </p:nvPr>
        </p:nvSpPr>
        <p:spPr>
          <a:xfrm>
            <a:off x="0" y="0"/>
            <a:ext cx="9144000" cy="1657350"/>
          </a:xfrm>
        </p:spPr>
        <p:txBody>
          <a:bodyPr/>
          <a:lstStyle/>
          <a:p>
            <a:pPr defTabSz="1039813" eaLnBrk="1" hangingPunct="1"/>
            <a:r>
              <a:rPr lang="en-US" smtClean="0"/>
              <a:t>Direct College Costs</a:t>
            </a:r>
            <a:r>
              <a:rPr lang="en-US" smtClean="0">
                <a:solidFill>
                  <a:srgbClr val="009900"/>
                </a:solidFill>
              </a:rPr>
              <a:t> </a:t>
            </a:r>
            <a:endParaRPr lang="en-US" smtClean="0"/>
          </a:p>
        </p:txBody>
      </p:sp>
      <p:sp>
        <p:nvSpPr>
          <p:cNvPr id="8199" name="Rectangle 3"/>
          <p:cNvSpPr>
            <a:spLocks noGrp="1"/>
          </p:cNvSpPr>
          <p:nvPr>
            <p:ph idx="1"/>
          </p:nvPr>
        </p:nvSpPr>
        <p:spPr/>
        <p:txBody>
          <a:bodyPr/>
          <a:lstStyle/>
          <a:p>
            <a:pPr marL="388938" indent="-388938" defTabSz="1039813" eaLnBrk="1" hangingPunct="1">
              <a:spcBef>
                <a:spcPct val="65000"/>
              </a:spcBef>
            </a:pPr>
            <a:endParaRPr lang="en-US" sz="1000" smtClean="0"/>
          </a:p>
          <a:p>
            <a:pPr marL="388938" indent="-388938" defTabSz="1039813" eaLnBrk="1" hangingPunct="1">
              <a:spcBef>
                <a:spcPct val="65000"/>
              </a:spcBef>
            </a:pPr>
            <a:r>
              <a:rPr lang="en-US" smtClean="0"/>
              <a:t>Tuition</a:t>
            </a:r>
          </a:p>
          <a:p>
            <a:pPr marL="388938" indent="-388938" defTabSz="1039813" eaLnBrk="1" hangingPunct="1">
              <a:spcBef>
                <a:spcPct val="65000"/>
              </a:spcBef>
            </a:pPr>
            <a:r>
              <a:rPr lang="en-US" smtClean="0"/>
              <a:t>Required fees</a:t>
            </a:r>
          </a:p>
          <a:p>
            <a:pPr marL="388938" indent="-388938" defTabSz="1039813" eaLnBrk="1" hangingPunct="1">
              <a:spcBef>
                <a:spcPct val="65000"/>
              </a:spcBef>
            </a:pPr>
            <a:r>
              <a:rPr lang="en-US" smtClean="0"/>
              <a:t>Room</a:t>
            </a:r>
          </a:p>
          <a:p>
            <a:pPr marL="388938" indent="-388938" defTabSz="1039813" eaLnBrk="1" hangingPunct="1">
              <a:spcBef>
                <a:spcPct val="65000"/>
              </a:spcBef>
            </a:pPr>
            <a:r>
              <a:rPr lang="en-US" smtClean="0"/>
              <a:t>Meals</a:t>
            </a:r>
          </a:p>
          <a:p>
            <a:pPr marL="388938" indent="-388938" defTabSz="1039813" eaLnBrk="1" hangingPunct="1">
              <a:spcBef>
                <a:spcPct val="65000"/>
              </a:spcBef>
            </a:pPr>
            <a:r>
              <a:rPr lang="en-US" smtClean="0"/>
              <a:t>Books and Supplies</a:t>
            </a:r>
          </a:p>
        </p:txBody>
      </p:sp>
      <p:sp>
        <p:nvSpPr>
          <p:cNvPr id="8196"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9" name="Espace réservé du numéro de diapositive 5"/>
          <p:cNvSpPr>
            <a:spLocks noGrp="1"/>
          </p:cNvSpPr>
          <p:nvPr>
            <p:ph type="sldNum" sz="quarter" idx="12"/>
          </p:nvPr>
        </p:nvSpPr>
        <p:spPr/>
        <p:txBody>
          <a:bodyPr/>
          <a:lstStyle/>
          <a:p>
            <a:pPr>
              <a:defRPr/>
            </a:pPr>
            <a:fld id="{EE250D38-A578-40D9-9B09-67E3BC79AFF2}" type="slidenum">
              <a:rPr lang="fr-FR"/>
              <a:pPr>
                <a:defRPr/>
              </a:pPr>
              <a:t>7</a:t>
            </a:fld>
            <a:endParaRPr lang="fr-FR" dirty="0"/>
          </a:p>
        </p:txBody>
      </p:sp>
      <p:pic>
        <p:nvPicPr>
          <p:cNvPr id="11" name="Picture 22" descr="C:\Documents and Settings\nroach\Local Settings\Temporary Internet Files\Content.IE5\80JBLMW6\MPj04305370000[1].jpg"/>
          <p:cNvPicPr>
            <a:picLocks noChangeAspect="1" noChangeArrowheads="1"/>
          </p:cNvPicPr>
          <p:nvPr/>
        </p:nvPicPr>
        <p:blipFill>
          <a:blip r:embed="rId5" cstate="print"/>
          <a:srcRect/>
          <a:stretch>
            <a:fillRect/>
          </a:stretch>
        </p:blipFill>
        <p:spPr bwMode="auto">
          <a:xfrm rot="541212">
            <a:off x="5704418" y="1741885"/>
            <a:ext cx="2516716" cy="1751409"/>
          </a:xfrm>
          <a:prstGeom prst="rect">
            <a:avLst/>
          </a:prstGeom>
          <a:ln>
            <a:noFill/>
          </a:ln>
          <a:effectLst>
            <a:outerShdw blurRad="292100" dist="139700" dir="2700000" algn="tl" rotWithShape="0">
              <a:srgbClr val="333333">
                <a:alpha val="65000"/>
              </a:srgbClr>
            </a:outerShdw>
          </a:effectLst>
        </p:spPr>
      </p:pic>
      <p:pic>
        <p:nvPicPr>
          <p:cNvPr id="13" name="Picture 25" descr="C:\Documents and Settings\nroach\Local Settings\Temporary Internet Files\Content.IE5\FDFCKKR7\MPj04387710000[1].jpg"/>
          <p:cNvPicPr>
            <a:picLocks noChangeAspect="1" noChangeArrowheads="1"/>
          </p:cNvPicPr>
          <p:nvPr/>
        </p:nvPicPr>
        <p:blipFill>
          <a:blip r:embed="rId6" cstate="print"/>
          <a:srcRect/>
          <a:stretch>
            <a:fillRect/>
          </a:stretch>
        </p:blipFill>
        <p:spPr bwMode="auto">
          <a:xfrm>
            <a:off x="2438400" y="4857750"/>
            <a:ext cx="2821517" cy="1428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p:cNvSpPr>
          <p:nvPr>
            <p:ph type="title"/>
          </p:nvPr>
        </p:nvSpPr>
        <p:spPr>
          <a:xfrm>
            <a:off x="0" y="0"/>
            <a:ext cx="9144000" cy="1543050"/>
          </a:xfrm>
        </p:spPr>
        <p:txBody>
          <a:bodyPr/>
          <a:lstStyle/>
          <a:p>
            <a:pPr defTabSz="1039813" eaLnBrk="1" hangingPunct="1"/>
            <a:r>
              <a:rPr lang="en-US" smtClean="0"/>
              <a:t>Indirect College Costs</a:t>
            </a:r>
            <a:r>
              <a:rPr lang="en-US" smtClean="0">
                <a:solidFill>
                  <a:srgbClr val="009900"/>
                </a:solidFill>
              </a:rPr>
              <a:t> </a:t>
            </a:r>
            <a:endParaRPr lang="en-US" smtClean="0"/>
          </a:p>
        </p:txBody>
      </p:sp>
      <p:sp>
        <p:nvSpPr>
          <p:cNvPr id="9221" name="Rectangle 3"/>
          <p:cNvSpPr>
            <a:spLocks noGrp="1"/>
          </p:cNvSpPr>
          <p:nvPr>
            <p:ph type="body" sz="half" idx="1"/>
          </p:nvPr>
        </p:nvSpPr>
        <p:spPr>
          <a:xfrm>
            <a:off x="812800" y="1828800"/>
            <a:ext cx="7772400" cy="2971800"/>
          </a:xfrm>
        </p:spPr>
        <p:txBody>
          <a:bodyPr/>
          <a:lstStyle/>
          <a:p>
            <a:pPr marL="388938" indent="-388938" defTabSz="1039813" eaLnBrk="1" hangingPunct="1"/>
            <a:r>
              <a:rPr lang="en-US" sz="2800" smtClean="0"/>
              <a:t>Transportation and miscellaneous personal expenses, including documented costs for a personal computer</a:t>
            </a:r>
          </a:p>
          <a:p>
            <a:pPr marL="388938" indent="-388938" defTabSz="1039813" eaLnBrk="1" hangingPunct="1"/>
            <a:endParaRPr lang="en-US" sz="2800" smtClean="0"/>
          </a:p>
          <a:p>
            <a:pPr marL="388938" indent="-388938" defTabSz="1039813" eaLnBrk="1" hangingPunct="1"/>
            <a:r>
              <a:rPr lang="en-US" sz="2800" smtClean="0"/>
              <a:t>Loan fees </a:t>
            </a:r>
          </a:p>
          <a:p>
            <a:pPr marL="388938" indent="-388938" defTabSz="1039813" eaLnBrk="1" hangingPunct="1"/>
            <a:endParaRPr lang="en-US" sz="2800" smtClean="0"/>
          </a:p>
          <a:p>
            <a:pPr marL="388938" indent="-388938" defTabSz="1039813" eaLnBrk="1" hangingPunct="1"/>
            <a:endParaRPr lang="en-US" sz="2800" smtClean="0"/>
          </a:p>
        </p:txBody>
      </p:sp>
      <p:pic>
        <p:nvPicPr>
          <p:cNvPr id="31763" name="Picture 19" descr="sports_car"/>
          <p:cNvPicPr>
            <a:picLocks noGrp="1" noChangeAspect="1" noChangeArrowheads="1"/>
          </p:cNvPicPr>
          <p:nvPr>
            <p:ph sz="half" idx="2"/>
          </p:nvPr>
        </p:nvPicPr>
        <p:blipFill>
          <a:blip r:embed="rId3" cstate="print"/>
          <a:srcRect/>
          <a:stretch>
            <a:fillRect/>
          </a:stretch>
        </p:blipFill>
        <p:spPr>
          <a:xfrm>
            <a:off x="1828800" y="4457701"/>
            <a:ext cx="6502400" cy="1537097"/>
          </a:xfrm>
        </p:spPr>
      </p:pic>
      <p:sp>
        <p:nvSpPr>
          <p:cNvPr id="9218" name="Footer Placeholder 5"/>
          <p:cNvSpPr>
            <a:spLocks noGrp="1"/>
          </p:cNvSpPr>
          <p:nvPr>
            <p:ph type="ftr" sz="quarter" idx="11"/>
          </p:nvPr>
        </p:nvSpPr>
        <p:spPr>
          <a:noFill/>
        </p:spPr>
        <p:txBody>
          <a:bodyPr/>
          <a:lstStyle/>
          <a:p>
            <a:r>
              <a:rPr lang="en-US" smtClean="0"/>
              <a:t>Financial Aid Presentation NCASFAA/ NCSEAA</a:t>
            </a:r>
          </a:p>
        </p:txBody>
      </p:sp>
      <p:sp>
        <p:nvSpPr>
          <p:cNvPr id="6" name="Slide Number Placeholder 6"/>
          <p:cNvSpPr>
            <a:spLocks noGrp="1"/>
          </p:cNvSpPr>
          <p:nvPr>
            <p:ph type="sldNum" sz="quarter" idx="12"/>
          </p:nvPr>
        </p:nvSpPr>
        <p:spPr/>
        <p:txBody>
          <a:bodyPr/>
          <a:lstStyle/>
          <a:p>
            <a:pPr>
              <a:defRPr/>
            </a:pPr>
            <a:fld id="{323AA1D2-8CCD-4A36-856B-B7B0B2F48343}" type="slidenum">
              <a:rPr lang="fr-FR"/>
              <a:pPr>
                <a:defRPr/>
              </a:pPr>
              <a:t>8</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63"/>
                                        </p:tgtEl>
                                        <p:attrNameLst>
                                          <p:attrName>style.visibility</p:attrName>
                                        </p:attrNameLst>
                                      </p:cBhvr>
                                      <p:to>
                                        <p:strVal val="visible"/>
                                      </p:to>
                                    </p:set>
                                    <p:anim calcmode="lin" valueType="num">
                                      <p:cBhvr additive="base">
                                        <p:cTn id="7" dur="1000" fill="hold"/>
                                        <p:tgtEl>
                                          <p:spTgt spid="31763"/>
                                        </p:tgtEl>
                                        <p:attrNameLst>
                                          <p:attrName>ppt_x</p:attrName>
                                        </p:attrNameLst>
                                      </p:cBhvr>
                                      <p:tavLst>
                                        <p:tav tm="0">
                                          <p:val>
                                            <p:strVal val="0-#ppt_w/2"/>
                                          </p:val>
                                        </p:tav>
                                        <p:tav tm="100000">
                                          <p:val>
                                            <p:strVal val="#ppt_x"/>
                                          </p:val>
                                        </p:tav>
                                      </p:tavLst>
                                    </p:anim>
                                    <p:anim calcmode="lin" valueType="num">
                                      <p:cBhvr additive="base">
                                        <p:cTn id="8" dur="1000" fill="hold"/>
                                        <p:tgtEl>
                                          <p:spTgt spid="31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p:cNvSpPr>
          <p:nvPr>
            <p:ph type="title"/>
          </p:nvPr>
        </p:nvSpPr>
        <p:spPr>
          <a:xfrm>
            <a:off x="0" y="0"/>
            <a:ext cx="9144000" cy="1543050"/>
          </a:xfrm>
        </p:spPr>
        <p:txBody>
          <a:bodyPr/>
          <a:lstStyle/>
          <a:p>
            <a:pPr defTabSz="1039813" eaLnBrk="1" hangingPunct="1"/>
            <a:r>
              <a:rPr lang="en-US" smtClean="0"/>
              <a:t>Indirect College Costs</a:t>
            </a:r>
            <a:r>
              <a:rPr lang="en-US" smtClean="0">
                <a:solidFill>
                  <a:srgbClr val="009900"/>
                </a:solidFill>
              </a:rPr>
              <a:t> </a:t>
            </a:r>
            <a:endParaRPr lang="en-US" smtClean="0"/>
          </a:p>
        </p:txBody>
      </p:sp>
      <p:sp>
        <p:nvSpPr>
          <p:cNvPr id="10245" name="Rectangle 3"/>
          <p:cNvSpPr>
            <a:spLocks noGrp="1"/>
          </p:cNvSpPr>
          <p:nvPr>
            <p:ph idx="1"/>
          </p:nvPr>
        </p:nvSpPr>
        <p:spPr>
          <a:xfrm>
            <a:off x="1320801" y="2114550"/>
            <a:ext cx="6957484" cy="4311254"/>
          </a:xfrm>
        </p:spPr>
        <p:txBody>
          <a:bodyPr/>
          <a:lstStyle/>
          <a:p>
            <a:pPr marL="388938" indent="-388938" defTabSz="1039813" eaLnBrk="1" hangingPunct="1"/>
            <a:r>
              <a:rPr lang="en-US" smtClean="0"/>
              <a:t>Study abroad costs</a:t>
            </a:r>
          </a:p>
          <a:p>
            <a:pPr marL="388938" indent="-388938" defTabSz="1039813" eaLnBrk="1" hangingPunct="1"/>
            <a:endParaRPr lang="en-US" sz="700" smtClean="0"/>
          </a:p>
          <a:p>
            <a:pPr marL="388938" indent="-388938" defTabSz="1039813" eaLnBrk="1" hangingPunct="1"/>
            <a:r>
              <a:rPr lang="en-US" smtClean="0"/>
              <a:t>Dependent care expenses</a:t>
            </a:r>
          </a:p>
          <a:p>
            <a:pPr marL="388938" indent="-388938" defTabSz="1039813" eaLnBrk="1" hangingPunct="1"/>
            <a:endParaRPr lang="en-US" sz="700" smtClean="0"/>
          </a:p>
          <a:p>
            <a:pPr marL="388938" indent="-388938" defTabSz="1039813" eaLnBrk="1" hangingPunct="1"/>
            <a:r>
              <a:rPr lang="en-US" smtClean="0"/>
              <a:t>Disability-related expenses</a:t>
            </a:r>
          </a:p>
          <a:p>
            <a:pPr marL="388938" indent="-388938" defTabSz="1039813" eaLnBrk="1" hangingPunct="1"/>
            <a:endParaRPr lang="en-US" sz="700" smtClean="0"/>
          </a:p>
          <a:p>
            <a:pPr marL="388938" indent="-388938" defTabSz="1039813" eaLnBrk="1" hangingPunct="1"/>
            <a:r>
              <a:rPr lang="en-US" smtClean="0"/>
              <a:t>Cooperative education program costs  </a:t>
            </a:r>
          </a:p>
          <a:p>
            <a:pPr marL="388938" indent="-388938" defTabSz="1039813" eaLnBrk="1" hangingPunct="1"/>
            <a:endParaRPr lang="en-US" smtClean="0"/>
          </a:p>
        </p:txBody>
      </p:sp>
      <p:sp>
        <p:nvSpPr>
          <p:cNvPr id="10242" name="Espace réservé du pied de page 4"/>
          <p:cNvSpPr>
            <a:spLocks noGrp="1"/>
          </p:cNvSpPr>
          <p:nvPr>
            <p:ph type="ftr" sz="quarter" idx="11"/>
          </p:nvPr>
        </p:nvSpPr>
        <p:spPr>
          <a:noFill/>
        </p:spPr>
        <p:txBody>
          <a:bodyPr/>
          <a:lstStyle/>
          <a:p>
            <a:r>
              <a:rPr lang="en-US" smtClean="0"/>
              <a:t>Financial Aid Presentation NCASFAA/ NCSEAA</a:t>
            </a:r>
          </a:p>
        </p:txBody>
      </p:sp>
      <p:sp>
        <p:nvSpPr>
          <p:cNvPr id="5" name="Espace réservé du numéro de diapositive 5"/>
          <p:cNvSpPr>
            <a:spLocks noGrp="1"/>
          </p:cNvSpPr>
          <p:nvPr>
            <p:ph type="sldNum" sz="quarter" idx="12"/>
          </p:nvPr>
        </p:nvSpPr>
        <p:spPr/>
        <p:txBody>
          <a:bodyPr/>
          <a:lstStyle/>
          <a:p>
            <a:pPr>
              <a:defRPr/>
            </a:pPr>
            <a:fld id="{4B53822A-64F9-459D-B86B-9FD4973F32B0}" type="slidenum">
              <a:rPr lang="fr-FR"/>
              <a:pPr>
                <a:defRPr/>
              </a:pPr>
              <a:t>9</a:t>
            </a:fld>
            <a:endParaRPr lang="fr-FR"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TotalTime>
  <Words>3218</Words>
  <Application>Microsoft Office PowerPoint</Application>
  <PresentationFormat>On-screen Show (4:3)</PresentationFormat>
  <Paragraphs>688</Paragraphs>
  <Slides>63</Slides>
  <Notes>56</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Flow</vt:lpstr>
      <vt:lpstr>Clip</vt:lpstr>
      <vt:lpstr>Microsoft ClipArt Gallery</vt:lpstr>
      <vt:lpstr>Financial Aid for College 2012 - 2013</vt:lpstr>
      <vt:lpstr>Scope of this Workshop </vt:lpstr>
      <vt:lpstr>Types of Student  Financial Aid </vt:lpstr>
      <vt:lpstr>Student Financial Aid </vt:lpstr>
      <vt:lpstr>Student Financial Aid</vt:lpstr>
      <vt:lpstr>College Costs </vt:lpstr>
      <vt:lpstr>Direct College Costs </vt:lpstr>
      <vt:lpstr>Indirect College Costs </vt:lpstr>
      <vt:lpstr>Indirect College Costs </vt:lpstr>
      <vt:lpstr>Applying for Federal  Financial Aid </vt:lpstr>
      <vt:lpstr>What is a PIN?</vt:lpstr>
      <vt:lpstr>Applying for State  Financial Aid</vt:lpstr>
      <vt:lpstr>Applying for Financial Aid</vt:lpstr>
      <vt:lpstr>Need Help? FAFSA Day 2012</vt:lpstr>
      <vt:lpstr>Offers to help get  aid are everywhere: </vt:lpstr>
      <vt:lpstr>Offers may be:  </vt:lpstr>
      <vt:lpstr>How do you identify offers that should be avoided?</vt:lpstr>
      <vt:lpstr>Potential “Scams”</vt:lpstr>
      <vt:lpstr>Other Misleading Offers</vt:lpstr>
      <vt:lpstr>Where can you find truly  free information about financial aid?</vt:lpstr>
      <vt:lpstr>Remember! </vt:lpstr>
      <vt:lpstr>Applying for Financial Aid</vt:lpstr>
      <vt:lpstr>Applying for Financial Aid</vt:lpstr>
      <vt:lpstr>Slide 24</vt:lpstr>
      <vt:lpstr>Slide 25</vt:lpstr>
      <vt:lpstr>Determination of Expected Family Contribution </vt:lpstr>
      <vt:lpstr>Determination of Parents’ Contribution</vt:lpstr>
      <vt:lpstr>Determination of Parents’ Contribution</vt:lpstr>
      <vt:lpstr>Determination of Parents’ Contribution</vt:lpstr>
      <vt:lpstr>Determination of Student’s Contribution</vt:lpstr>
      <vt:lpstr>Determination of Student’s Contribution</vt:lpstr>
      <vt:lpstr>Determination of Student’s Contribution</vt:lpstr>
      <vt:lpstr>Determination of EFC</vt:lpstr>
      <vt:lpstr>Basic Formula for Aid</vt:lpstr>
      <vt:lpstr>Potential Institutional Adjustments to EFC for Institutional Funds</vt:lpstr>
      <vt:lpstr>Special Circumstances</vt:lpstr>
      <vt:lpstr>Sources of Financial Aid</vt:lpstr>
      <vt:lpstr>Types of Financial Aid</vt:lpstr>
      <vt:lpstr>Federal Aid Programs</vt:lpstr>
      <vt:lpstr>North Carolina Aid Programs (partial listing)</vt:lpstr>
      <vt:lpstr>NC Reach  (program for foster youth) </vt:lpstr>
      <vt:lpstr>Institutional and  Outside Aid</vt:lpstr>
      <vt:lpstr>What about Federal Loans?</vt:lpstr>
      <vt:lpstr>Is that all there is?</vt:lpstr>
      <vt:lpstr>Tax Credits - American Opportunity  Tax Credit</vt:lpstr>
      <vt:lpstr>Tax Credits -  Lifetime Learning</vt:lpstr>
      <vt:lpstr>IRS Deductions and  Credits for 2011</vt:lpstr>
      <vt:lpstr>Additional Information</vt:lpstr>
      <vt:lpstr>FAFSA on the Web’s Homepage</vt:lpstr>
      <vt:lpstr>Before Beginning a FAFSA Overview</vt:lpstr>
      <vt:lpstr>FAFSA on the Web Worksheet</vt:lpstr>
      <vt:lpstr>Login Page</vt:lpstr>
      <vt:lpstr>Introduction Page </vt:lpstr>
      <vt:lpstr>Dependency</vt:lpstr>
      <vt:lpstr>IRS Data Retrieval Tool Filtering Question</vt:lpstr>
      <vt:lpstr>Special Circumstances: Page 1 of 3 Displayed only if student is dependent. Student can indicate that they will provide parental information or they can indicate they have a special circumstance.</vt:lpstr>
      <vt:lpstr>Dependent Student Special Circumstance</vt:lpstr>
      <vt:lpstr>Signing the FAFSA</vt:lpstr>
      <vt:lpstr>Sign the Application  and Submit by clicking “Submit My FAFSA Now”</vt:lpstr>
      <vt:lpstr>Confirmation Page</vt:lpstr>
      <vt:lpstr>Conclusion</vt:lpstr>
      <vt:lpstr>Summary</vt:lpstr>
      <vt:lpstr>Questions?</vt:lpstr>
    </vt:vector>
  </TitlesOfParts>
  <Company>Sampson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for College 2012 - 2013</dc:title>
  <dc:creator>SCS</dc:creator>
  <cp:lastModifiedBy>SCS</cp:lastModifiedBy>
  <cp:revision>1</cp:revision>
  <dcterms:created xsi:type="dcterms:W3CDTF">2013-01-23T20:56:11Z</dcterms:created>
  <dcterms:modified xsi:type="dcterms:W3CDTF">2013-01-23T21:01:11Z</dcterms:modified>
</cp:coreProperties>
</file>