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0" r:id="rId3"/>
    <p:sldId id="269" r:id="rId4"/>
    <p:sldId id="259" r:id="rId5"/>
    <p:sldId id="260" r:id="rId6"/>
    <p:sldId id="257" r:id="rId7"/>
    <p:sldId id="266" r:id="rId8"/>
    <p:sldId id="258" r:id="rId9"/>
    <p:sldId id="261" r:id="rId10"/>
    <p:sldId id="262" r:id="rId11"/>
    <p:sldId id="265" r:id="rId12"/>
    <p:sldId id="263" r:id="rId13"/>
    <p:sldId id="264" r:id="rId14"/>
    <p:sldId id="268" r:id="rId15"/>
    <p:sldId id="267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9" d="100"/>
          <a:sy n="59" d="100"/>
        </p:scale>
        <p:origin x="-2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12" Type="http://schemas.openxmlformats.org/officeDocument/2006/relationships/slide" Target="slides/slide17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5" Type="http://schemas.openxmlformats.org/officeDocument/2006/relationships/slide" Target="slides/slide9.xml"/><Relationship Id="rId10" Type="http://schemas.openxmlformats.org/officeDocument/2006/relationships/slide" Target="slides/slide14.xml"/><Relationship Id="rId4" Type="http://schemas.openxmlformats.org/officeDocument/2006/relationships/slide" Target="slides/slide8.xml"/><Relationship Id="rId9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9220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2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3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5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2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3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9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4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9244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9245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F7BE159-D098-4B47-BE25-5BB93AB52B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7E464-9AF9-4260-A243-8B1BE17601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457200"/>
            <a:ext cx="21780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38651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00E69-B340-42B3-959D-8CCA14354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F688A-2893-40E8-A32C-77275561DA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7E80A-ECA3-40E1-9BCC-C8405E7B5A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C743-75AE-4A0B-8FD2-2EFAB28634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8C3E3-1E6A-4472-9C86-7C95FFB454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09DA9-23AA-4083-A6DA-BA8E9A2BA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7AEE9-92E5-4643-A724-EC53266DF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A0A3B-E51A-42C6-A08D-FD2A85A567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2DA98-27E9-4D52-B132-7766C5B5A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7" name="Rectangle 104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716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18" name="Rectangle 10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19" name="Rectangle 10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220" name="Rectangle 10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221" name="Rectangle 10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fld id="{9DE1B53C-3806-4D31-9819-FCB24521BB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stevegarufi.com/pantry7.jpg&amp;imgrefurl=http://stevegarufi.com/pantry.htm&amp;h=511&amp;w=616&amp;sz=57&amp;tbnid=gyZiUZYD80-HOM:&amp;tbnh=111&amp;tbnw=134&amp;hl=en&amp;start=10&amp;prev=/images%3Fq%3Dpassing%2Bfood%2Bat%2Bthe%2Btable%26svnum%3D10%26hl%3Den%26lr%3D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photos5.flickr.com/5316324_603b977383.jpg&amp;imgrefurl=http://www.aussielass.com/photolog/archives/2005_02.php&amp;h=500&amp;w=333&amp;sz=26&amp;tbnid=8EcxEKe71jWz2M:&amp;tbnh=127&amp;tbnw=84&amp;hl=en&amp;start=3&amp;prev=/images%3Fq%3Dbread%2Brolls%26svnum%3D10%26hl%3Den%26lr%3D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images.google.com/imgres?imgurl=http://www.hoodhomedelivery.com/uploadedImages/Products/Frozen/ph_FznIt_6913_Lg.jpg&amp;imgrefurl=http://www.hoodhomedelivery.com/pageFiles/ProdDetailTemp.php%3Fid%3D213%26itm%3D6913%26strPageName%3DFrozen&amp;h=346&amp;w=450&amp;sz=25&amp;tbnid=xbWw1eRzNI6mnM:&amp;tbnh=95&amp;tbnw=124&amp;hl=en&amp;start=3&amp;prev=/images%3Fq%3Dstuffed%2Bshells%26svnum%3D10%26hl%3Den%26lr%3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dogspotcatering.com/photos/dogSpot%2520salad.JPG&amp;imgrefurl=http://www.dogspotcatering.com/menus/salads.htm&amp;h=1333&amp;w=1378&amp;sz=414&amp;tbnid=bHW8Ohnx4GUq2M:&amp;tbnh=145&amp;tbnw=150&amp;hl=en&amp;start=4&amp;prev=/images%3Fq%3Dsalad%26svnum%3D10%26hl%3Den%26lr%3D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://images.google.com/imgres?imgurl=http://www.cookingforengineers.com/pics/640/DSC_3354_crop.jpg&amp;imgrefurl=http://www.cookingforengineers.com/article.php%3Fid%3D89&amp;h=426&amp;w=640&amp;sz=136&amp;tbnid=Fh0kV32sf8szLM:&amp;tbnh=89&amp;tbnw=135&amp;hl=en&amp;start=39&amp;prev=/images%3Fq%3Dcheesecake%26start%3D20%26svnum%3D10%26hl%3Den%26lr%3D%26sa%3DN" TargetMode="External"/><Relationship Id="rId4" Type="http://schemas.openxmlformats.org/officeDocument/2006/relationships/hyperlink" Target="http://images.google.com/imgres?imgurl=http://images.amazon.com/images/P/B0000CNUY8.01-ATFLPAIOVB7O0._SCLZZZZZZZ_.jpg&amp;imgrefurl=http://www.4gourmetfood.net/item/B0000CNUY8/&amp;h=302&amp;w=350&amp;sz=32&amp;tbnid=TzNYtJDNwEdEDM:&amp;tbnh=100&amp;tbnw=116&amp;hl=en&amp;start=1&amp;prev=/images%3Fq%3Dcordon%2Bbleu%26svnum%3D10%26hl%3Den%26lr%3D" TargetMode="External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1295400"/>
            <a:ext cx="7772400" cy="1189038"/>
          </a:xfrm>
        </p:spPr>
        <p:txBody>
          <a:bodyPr/>
          <a:lstStyle/>
          <a:p>
            <a:r>
              <a:rPr lang="en-US"/>
              <a:t>Dining Etiquette</a:t>
            </a:r>
          </a:p>
        </p:txBody>
      </p:sp>
      <p:pic>
        <p:nvPicPr>
          <p:cNvPr id="2052" name="Picture 4" descr="Black_Bear_Bowtie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733800"/>
            <a:ext cx="1409700" cy="2417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Posture and Elbows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4267200" cy="4114800"/>
          </a:xfrm>
        </p:spPr>
        <p:txBody>
          <a:bodyPr/>
          <a:lstStyle/>
          <a:p>
            <a:r>
              <a:rPr lang="en-US"/>
              <a:t>Sit straight and try not to lean on the table. </a:t>
            </a:r>
          </a:p>
          <a:p>
            <a:r>
              <a:rPr lang="en-US"/>
              <a:t>Keep your elbows off the table and close to the body when you are eating. </a:t>
            </a:r>
          </a:p>
          <a:p>
            <a:r>
              <a:rPr lang="en-US"/>
              <a:t>However, when you stop to talk, it is okay to rest your elbows on the table and lean forward. 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905000" y="2057400"/>
          <a:ext cx="2438400" cy="1177925"/>
        </p:xfrm>
        <a:graphic>
          <a:graphicData uri="http://schemas.openxmlformats.org/presentationml/2006/ole">
            <p:oleObj spid="_x0000_s1029" name="Bitmap Image" r:id="rId3" imgW="2712381" imgH="1600339" progId="Paint.Picture">
              <p:embed/>
            </p:oleObj>
          </a:graphicData>
        </a:graphic>
      </p:graphicFrame>
      <p:pic>
        <p:nvPicPr>
          <p:cNvPr id="1031" name="Picture 7" descr="paa145000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886200"/>
            <a:ext cx="1920875" cy="1920875"/>
          </a:xfrm>
          <a:prstGeom prst="rect">
            <a:avLst/>
          </a:prstGeom>
          <a:noFill/>
        </p:spPr>
      </p:pic>
      <p:pic>
        <p:nvPicPr>
          <p:cNvPr id="1033" name="Picture 9" descr="DSC00079"/>
          <p:cNvPicPr>
            <a:picLocks noChangeAspect="1" noChangeArrowheads="1"/>
          </p:cNvPicPr>
          <p:nvPr/>
        </p:nvPicPr>
        <p:blipFill>
          <a:blip r:embed="rId5" cstate="print"/>
          <a:srcRect l="35365" t="24390" r="15854"/>
          <a:stretch>
            <a:fillRect/>
          </a:stretch>
        </p:blipFill>
        <p:spPr bwMode="auto">
          <a:xfrm>
            <a:off x="381000" y="3124200"/>
            <a:ext cx="1573213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Serving Food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419600" cy="4114800"/>
          </a:xfrm>
        </p:spPr>
        <p:txBody>
          <a:bodyPr/>
          <a:lstStyle/>
          <a:p>
            <a:r>
              <a:rPr lang="en-US"/>
              <a:t>Pass food to the right.</a:t>
            </a:r>
          </a:p>
          <a:p>
            <a:r>
              <a:rPr lang="en-US"/>
              <a:t>Transfer dip to your plate.</a:t>
            </a:r>
          </a:p>
          <a:p>
            <a:r>
              <a:rPr lang="en-US"/>
              <a:t>Plates are served on the left.</a:t>
            </a:r>
          </a:p>
          <a:p>
            <a:r>
              <a:rPr lang="en-US"/>
              <a:t>Dishes removed from the right.</a:t>
            </a:r>
          </a:p>
          <a:p>
            <a:r>
              <a:rPr lang="en-US"/>
              <a:t>Pass the salt and pepper together.</a:t>
            </a:r>
          </a:p>
        </p:txBody>
      </p:sp>
      <p:pic>
        <p:nvPicPr>
          <p:cNvPr id="12293" name="Picture 5" descr="formal_dinner"/>
          <p:cNvPicPr>
            <a:picLocks noChangeAspect="1" noChangeArrowheads="1"/>
          </p:cNvPicPr>
          <p:nvPr/>
        </p:nvPicPr>
        <p:blipFill>
          <a:blip r:embed="rId2" cstate="print"/>
          <a:srcRect t="16667" r="22501"/>
          <a:stretch>
            <a:fillRect/>
          </a:stretch>
        </p:blipFill>
        <p:spPr bwMode="auto">
          <a:xfrm>
            <a:off x="5410200" y="2590800"/>
            <a:ext cx="2971800" cy="239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4572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Wait until everyone is seated before eating.</a:t>
            </a:r>
          </a:p>
          <a:p>
            <a:pPr>
              <a:lnSpc>
                <a:spcPct val="90000"/>
              </a:lnSpc>
            </a:pPr>
            <a:r>
              <a:rPr lang="en-US" sz="2400"/>
              <a:t>When dining with others, everyone should start and finish at the same time. If you are a fast eater try to pace yourself. You could make the others feel uncomfortable if you finish before they do. </a:t>
            </a:r>
          </a:p>
          <a:p>
            <a:pPr>
              <a:lnSpc>
                <a:spcPct val="90000"/>
              </a:lnSpc>
            </a:pPr>
            <a:r>
              <a:rPr lang="en-US" sz="2400"/>
              <a:t>When you are finished eating do not push your plate away from you.</a:t>
            </a:r>
          </a:p>
        </p:txBody>
      </p:sp>
      <p:pic>
        <p:nvPicPr>
          <p:cNvPr id="10245" name="Picture 5" descr="dinin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812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143000"/>
            <a:ext cx="4724400" cy="4953000"/>
          </a:xfrm>
        </p:spPr>
        <p:txBody>
          <a:bodyPr/>
          <a:lstStyle/>
          <a:p>
            <a:r>
              <a:rPr lang="en-US"/>
              <a:t>Take small bites, keep your mouth closed and finish chewing before continuing your conversation. </a:t>
            </a:r>
          </a:p>
          <a:p>
            <a:r>
              <a:rPr lang="en-US"/>
              <a:t>Try not to gulp your food, it isn't very attractive. </a:t>
            </a:r>
          </a:p>
          <a:p>
            <a:r>
              <a:rPr lang="en-US"/>
              <a:t>Do not blow on food that is hot. Wait until it cools or eat from the side of the bowl, when having soup. </a:t>
            </a:r>
          </a:p>
        </p:txBody>
      </p:sp>
      <p:pic>
        <p:nvPicPr>
          <p:cNvPr id="11277" name="Picture 13" descr="bigb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2057400" cy="2057400"/>
          </a:xfrm>
          <a:prstGeom prst="rect">
            <a:avLst/>
          </a:prstGeom>
          <a:noFill/>
        </p:spPr>
      </p:pic>
      <p:pic>
        <p:nvPicPr>
          <p:cNvPr id="11284" name="Picture 20" descr="pantry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495800"/>
            <a:ext cx="1981200" cy="1639888"/>
          </a:xfrm>
          <a:prstGeom prst="rect">
            <a:avLst/>
          </a:prstGeom>
          <a:noFill/>
        </p:spPr>
      </p:pic>
      <p:pic>
        <p:nvPicPr>
          <p:cNvPr id="11286" name="Picture 22" descr="[Nicholas Moreal, 6, of Independence works on the dining rule of bringing food to his mouth rather than leaning over his plate at a recent class on meal etiquette at the Cuyahoga County Public Library Independence branch.]"/>
          <p:cNvPicPr>
            <a:picLocks noChangeAspect="1" noChangeArrowheads="1"/>
          </p:cNvPicPr>
          <p:nvPr/>
        </p:nvPicPr>
        <p:blipFill>
          <a:blip r:embed="rId5" cstate="print"/>
          <a:srcRect l="15874" r="1587"/>
          <a:stretch>
            <a:fillRect/>
          </a:stretch>
        </p:blipFill>
        <p:spPr bwMode="auto">
          <a:xfrm>
            <a:off x="990600" y="2819400"/>
            <a:ext cx="1981200" cy="1712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229600" cy="2971800"/>
          </a:xfrm>
        </p:spPr>
        <p:txBody>
          <a:bodyPr/>
          <a:lstStyle/>
          <a:p>
            <a:r>
              <a:rPr lang="en-US" sz="3200"/>
              <a:t>Bread and rolls should be broken with your fingers, in small pieces and buttered one piece at a time. </a:t>
            </a:r>
          </a:p>
          <a:p>
            <a:r>
              <a:rPr lang="en-US" sz="3200"/>
              <a:t>Cut several pieces of meat(or main course) at a time.</a:t>
            </a:r>
          </a:p>
          <a:p>
            <a:r>
              <a:rPr lang="en-US" sz="3200"/>
              <a:t>Use your knife to cut lettuce if needed.</a:t>
            </a:r>
          </a:p>
        </p:txBody>
      </p:sp>
      <p:pic>
        <p:nvPicPr>
          <p:cNvPr id="15365" name="Picture 5" descr="ph_FznIt_6913_L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19600"/>
            <a:ext cx="1752600" cy="1343025"/>
          </a:xfrm>
          <a:prstGeom prst="rect">
            <a:avLst/>
          </a:prstGeom>
          <a:noFill/>
        </p:spPr>
      </p:pic>
      <p:pic>
        <p:nvPicPr>
          <p:cNvPr id="15367" name="Picture 7" descr="B0000CNUY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419600"/>
            <a:ext cx="1600200" cy="1379538"/>
          </a:xfrm>
          <a:prstGeom prst="rect">
            <a:avLst/>
          </a:prstGeom>
          <a:noFill/>
        </p:spPr>
      </p:pic>
      <p:pic>
        <p:nvPicPr>
          <p:cNvPr id="15369" name="Picture 9" descr="dogSpot%2520sala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343400"/>
            <a:ext cx="1447800" cy="1398588"/>
          </a:xfrm>
          <a:prstGeom prst="rect">
            <a:avLst/>
          </a:prstGeom>
          <a:noFill/>
        </p:spPr>
      </p:pic>
      <p:pic>
        <p:nvPicPr>
          <p:cNvPr id="15371" name="Picture 11" descr="5316324_603b97738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4343400"/>
            <a:ext cx="960438" cy="1450975"/>
          </a:xfrm>
          <a:prstGeom prst="rect">
            <a:avLst/>
          </a:prstGeom>
          <a:noFill/>
        </p:spPr>
      </p:pic>
      <p:pic>
        <p:nvPicPr>
          <p:cNvPr id="15373" name="Picture 13" descr="DSC_3354_crop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r="19231"/>
          <a:stretch>
            <a:fillRect/>
          </a:stretch>
        </p:blipFill>
        <p:spPr bwMode="auto">
          <a:xfrm>
            <a:off x="7162800" y="4419600"/>
            <a:ext cx="1600200" cy="130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Excusing Yourself and Problems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30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Be discrete if you have problem with the food.</a:t>
            </a:r>
          </a:p>
          <a:p>
            <a:pPr>
              <a:lnSpc>
                <a:spcPct val="90000"/>
              </a:lnSpc>
            </a:pPr>
            <a:r>
              <a:rPr lang="en-US"/>
              <a:t>Remove food the same way it went in-on silverware.</a:t>
            </a:r>
          </a:p>
          <a:p>
            <a:pPr>
              <a:lnSpc>
                <a:spcPct val="90000"/>
              </a:lnSpc>
            </a:pPr>
            <a:r>
              <a:rPr lang="en-US"/>
              <a:t>Excuse yourself, if you have to leave the table.</a:t>
            </a:r>
          </a:p>
          <a:p>
            <a:pPr>
              <a:lnSpc>
                <a:spcPct val="90000"/>
              </a:lnSpc>
            </a:pPr>
            <a:r>
              <a:rPr lang="en-US"/>
              <a:t>Turn your head from the table when you cough or sneeze.</a:t>
            </a:r>
          </a:p>
          <a:p>
            <a:pPr>
              <a:lnSpc>
                <a:spcPct val="90000"/>
              </a:lnSpc>
            </a:pPr>
            <a:r>
              <a:rPr lang="en-US"/>
              <a:t>If someone uses your bread plate as their own do not inform them of their mistake, simply use your dinner plate. Do not use the bread plate on your right as a replacement.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16963" cy="10668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Toast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81200"/>
            <a:ext cx="5943600" cy="28956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/>
              <a:t>“There are good ships, </a:t>
            </a:r>
          </a:p>
          <a:p>
            <a:pPr algn="ctr">
              <a:buFont typeface="Wingdings" pitchFamily="2" charset="2"/>
              <a:buNone/>
            </a:pPr>
            <a:r>
              <a:rPr lang="en-US" b="1"/>
              <a:t>and there are wood ships,</a:t>
            </a:r>
          </a:p>
          <a:p>
            <a:pPr algn="ctr">
              <a:buFont typeface="Wingdings" pitchFamily="2" charset="2"/>
              <a:buNone/>
            </a:pPr>
            <a:r>
              <a:rPr lang="en-US" b="1"/>
              <a:t>The ships that sail the sea. </a:t>
            </a:r>
          </a:p>
          <a:p>
            <a:pPr algn="ctr">
              <a:buFont typeface="Wingdings" pitchFamily="2" charset="2"/>
              <a:buNone/>
            </a:pPr>
            <a:r>
              <a:rPr lang="en-US" b="1"/>
              <a:t>But the best ships, are friendships, </a:t>
            </a:r>
          </a:p>
          <a:p>
            <a:pPr algn="ctr">
              <a:buFont typeface="Wingdings" pitchFamily="2" charset="2"/>
              <a:buNone/>
            </a:pPr>
            <a:r>
              <a:rPr lang="en-US" b="1"/>
              <a:t>And may they always be."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514600"/>
            <a:ext cx="3657600" cy="144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 b="1">
                <a:solidFill>
                  <a:schemeClr val="tx2"/>
                </a:solidFill>
              </a:rPr>
              <a:t>Bon appétit !</a:t>
            </a:r>
          </a:p>
          <a:p>
            <a:endParaRPr lang="en-US" sz="4800" b="1">
              <a:solidFill>
                <a:schemeClr val="folHlink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657600" y="914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Mahlzeit!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9600" y="24384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Buon appetito!</a:t>
            </a:r>
            <a:r>
              <a:rPr lang="en-US" sz="2000"/>
              <a:t>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324600" y="1295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Gero apetito!</a:t>
            </a:r>
            <a:r>
              <a:rPr lang="en-US"/>
              <a:t>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429000" y="1752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Smacznego!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248400" y="1828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Smaklig måltid!</a:t>
            </a:r>
            <a:r>
              <a:rPr lang="en-US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09600" y="1905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i-IN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angal" pitchFamily="2"/>
                <a:cs typeface="Mangal" pitchFamily="2"/>
              </a:rPr>
              <a:t>स्वादिष्ट खाना</a:t>
            </a:r>
            <a:r>
              <a:rPr lang="en-US"/>
              <a:t> 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400800" y="243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Смачного!</a:t>
            </a:r>
            <a:r>
              <a:rPr lang="en-US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324600" y="685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Hyvää ruokahalua!</a:t>
            </a:r>
            <a:r>
              <a:rPr lang="en-US"/>
              <a:t> 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09600" y="685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¡Buen apetito!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762000" y="1371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Smakelijk eten!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16963" cy="1143000"/>
          </a:xfrm>
        </p:spPr>
        <p:txBody>
          <a:bodyPr/>
          <a:lstStyle/>
          <a:p>
            <a:r>
              <a:rPr lang="en-US" b="1"/>
              <a:t>Greetings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4419600" cy="4800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When meeting someone…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rise if you are seated.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smile and extend your hand.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repeat the other person’s name in your greeting.</a:t>
            </a:r>
          </a:p>
          <a:p>
            <a:pPr>
              <a:lnSpc>
                <a:spcPct val="90000"/>
              </a:lnSpc>
            </a:pPr>
            <a:r>
              <a:rPr lang="en-US" sz="2400"/>
              <a:t>A good handshake is </a:t>
            </a:r>
            <a:r>
              <a:rPr lang="en-US" sz="2400" u="sng"/>
              <a:t>important</a:t>
            </a:r>
            <a:r>
              <a:rPr lang="en-US" sz="2400"/>
              <a:t>—it should be firm and held for three-four seconds.</a:t>
            </a:r>
          </a:p>
          <a:p>
            <a:pPr>
              <a:lnSpc>
                <a:spcPct val="90000"/>
              </a:lnSpc>
            </a:pPr>
            <a:r>
              <a:rPr lang="en-US" sz="2400"/>
              <a:t>In the today’s business world it is not necessary to wait for a female to initiate the handshake. </a:t>
            </a:r>
            <a:r>
              <a:rPr lang="en-US" sz="2400" u="sng"/>
              <a:t>Females &amp; males</a:t>
            </a:r>
            <a:r>
              <a:rPr lang="en-US" sz="2400"/>
              <a:t> should both be ready to initiate the handshake.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 cstate="print"/>
          <a:srcRect r="19565"/>
          <a:stretch>
            <a:fillRect/>
          </a:stretch>
        </p:blipFill>
        <p:spPr bwMode="auto">
          <a:xfrm>
            <a:off x="5410200" y="1752600"/>
            <a:ext cx="3308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Name Tag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4495800" cy="3886200"/>
          </a:xfrm>
        </p:spPr>
        <p:txBody>
          <a:bodyPr/>
          <a:lstStyle/>
          <a:p>
            <a:r>
              <a:rPr lang="en-US"/>
              <a:t>Name Tag should be placed on the </a:t>
            </a:r>
            <a:r>
              <a:rPr lang="en-US" u="sng"/>
              <a:t>right hand</a:t>
            </a:r>
            <a:r>
              <a:rPr lang="en-US"/>
              <a:t> side of your front shoulder area </a:t>
            </a:r>
          </a:p>
          <a:p>
            <a:r>
              <a:rPr lang="en-US"/>
              <a:t>The logic: When shaking hands it allows for a natural progression for the eyes to the name tag</a:t>
            </a:r>
          </a:p>
        </p:txBody>
      </p:sp>
      <p:pic>
        <p:nvPicPr>
          <p:cNvPr id="16388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819400"/>
            <a:ext cx="25368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143000"/>
          </a:xfrm>
        </p:spPr>
        <p:txBody>
          <a:bodyPr/>
          <a:lstStyle/>
          <a:p>
            <a:r>
              <a:rPr lang="en-US" b="1"/>
              <a:t>Formal Dinners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66900"/>
            <a:ext cx="838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793163" cy="1143000"/>
          </a:xfrm>
        </p:spPr>
        <p:txBody>
          <a:bodyPr/>
          <a:lstStyle/>
          <a:p>
            <a:r>
              <a:rPr lang="en-US" b="1"/>
              <a:t>The Worlds Highest Formal Dinner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943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945563" cy="1143000"/>
          </a:xfrm>
        </p:spPr>
        <p:txBody>
          <a:bodyPr/>
          <a:lstStyle/>
          <a:p>
            <a:r>
              <a:rPr lang="en-US" b="1"/>
              <a:t>Place Setting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828800"/>
            <a:ext cx="59055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480" name="Object 0"/>
          <p:cNvGraphicFramePr>
            <a:graphicFrameLocks noChangeAspect="1"/>
          </p:cNvGraphicFramePr>
          <p:nvPr/>
        </p:nvGraphicFramePr>
        <p:xfrm>
          <a:off x="6400800" y="2667000"/>
          <a:ext cx="1630363" cy="1512888"/>
        </p:xfrm>
        <a:graphic>
          <a:graphicData uri="http://schemas.openxmlformats.org/presentationml/2006/ole">
            <p:oleObj spid="_x0000_s20480" name="Bitmap Image" r:id="rId4" imgW="1173582" imgH="1089754" progId="Paint.Picture">
              <p:embed/>
            </p:oleObj>
          </a:graphicData>
        </a:graphic>
      </p:graphicFrame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Start from the outside and work your way 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Silverware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5410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If a piece of silverware drops, leave it and ask for a replacement from your server.</a:t>
            </a:r>
          </a:p>
          <a:p>
            <a:pPr>
              <a:lnSpc>
                <a:spcPct val="90000"/>
              </a:lnSpc>
            </a:pPr>
            <a:r>
              <a:rPr lang="en-US"/>
              <a:t>Silverware should not touch the tablecloth once used. </a:t>
            </a:r>
          </a:p>
          <a:p>
            <a:pPr>
              <a:lnSpc>
                <a:spcPct val="90000"/>
              </a:lnSpc>
            </a:pPr>
            <a:r>
              <a:rPr lang="en-US"/>
              <a:t>Place knife at the top of the dinner plate, facing in, after use.</a:t>
            </a:r>
          </a:p>
          <a:p>
            <a:pPr>
              <a:lnSpc>
                <a:spcPct val="90000"/>
              </a:lnSpc>
            </a:pPr>
            <a:r>
              <a:rPr lang="en-US"/>
              <a:t>When you are finished, place your knife and fork in the center of your plate.</a:t>
            </a:r>
          </a:p>
        </p:txBody>
      </p:sp>
      <p:pic>
        <p:nvPicPr>
          <p:cNvPr id="13316" name="Picture 4" descr="100_1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764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39624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Once seated place the napkin, unfolded, on your lap and leave it there until you are finished.</a:t>
            </a:r>
          </a:p>
          <a:p>
            <a:pPr>
              <a:lnSpc>
                <a:spcPct val="90000"/>
              </a:lnSpc>
            </a:pPr>
            <a:r>
              <a:rPr lang="en-US"/>
              <a:t>Once you are finished place the napkin folded loosely to the left of your plate. 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Napkin</a:t>
            </a:r>
          </a:p>
        </p:txBody>
      </p:sp>
      <p:pic>
        <p:nvPicPr>
          <p:cNvPr id="4102" name="Picture 6" descr="napf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657600" cy="329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3886200" cy="4419600"/>
          </a:xfrm>
        </p:spPr>
        <p:txBody>
          <a:bodyPr/>
          <a:lstStyle/>
          <a:p>
            <a:r>
              <a:rPr lang="en-US"/>
              <a:t>A napkin is used to dab the corners of you mouth.</a:t>
            </a:r>
          </a:p>
          <a:p>
            <a:r>
              <a:rPr lang="en-US"/>
              <a:t>If you need to leave the table during the meal, place the napkin on the chair and slide the chair under the table.</a:t>
            </a:r>
          </a:p>
        </p:txBody>
      </p:sp>
      <p:pic>
        <p:nvPicPr>
          <p:cNvPr id="7175" name="Picture 7" descr="1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175</TotalTime>
  <Words>641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Times New Roman</vt:lpstr>
      <vt:lpstr>Garamond</vt:lpstr>
      <vt:lpstr>Wingdings</vt:lpstr>
      <vt:lpstr>Arial</vt:lpstr>
      <vt:lpstr>Mangal</vt:lpstr>
      <vt:lpstr>Dad`s Tie</vt:lpstr>
      <vt:lpstr>Bitmap Image</vt:lpstr>
      <vt:lpstr>Dining Etiquette</vt:lpstr>
      <vt:lpstr>Greetings</vt:lpstr>
      <vt:lpstr>The Name Tag</vt:lpstr>
      <vt:lpstr>Formal Dinners</vt:lpstr>
      <vt:lpstr>The Worlds Highest Formal Dinner</vt:lpstr>
      <vt:lpstr>Place Setting</vt:lpstr>
      <vt:lpstr>Silverware</vt:lpstr>
      <vt:lpstr>Napkin</vt:lpstr>
      <vt:lpstr>Slide 9</vt:lpstr>
      <vt:lpstr>Posture and Elbows</vt:lpstr>
      <vt:lpstr>Serving Food</vt:lpstr>
      <vt:lpstr>Dining</vt:lpstr>
      <vt:lpstr>Slide 13</vt:lpstr>
      <vt:lpstr>Slide 14</vt:lpstr>
      <vt:lpstr>Excusing Yourself and Problems</vt:lpstr>
      <vt:lpstr>Toast </vt:lpstr>
      <vt:lpstr>Slide 17</vt:lpstr>
    </vt:vector>
  </TitlesOfParts>
  <Company>fbr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Dining Etiquette</dc:title>
  <dc:creator>Michelle</dc:creator>
  <cp:lastModifiedBy>SCS</cp:lastModifiedBy>
  <cp:revision>15</cp:revision>
  <dcterms:created xsi:type="dcterms:W3CDTF">2006-02-12T19:01:42Z</dcterms:created>
  <dcterms:modified xsi:type="dcterms:W3CDTF">2013-01-09T18:13:22Z</dcterms:modified>
</cp:coreProperties>
</file>