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64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4" r:id="rId18"/>
    <p:sldId id="270" r:id="rId19"/>
    <p:sldId id="276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0BC02D-ADC5-4E44-B0A3-D74A5C48B23C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BFC2B9-615F-4FB5-8CEB-9E56C65445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://training.seer.cancer.gov/module_anatomy/images/illu_endocrine_sys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4800"/>
            <a:ext cx="3019425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Pituitary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487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Controlled by hypothalamus</a:t>
            </a:r>
          </a:p>
          <a:p>
            <a:r>
              <a:rPr lang="en-US" dirty="0" smtClean="0"/>
              <a:t>Anterior pituitary hormones	</a:t>
            </a:r>
          </a:p>
          <a:p>
            <a:pPr lvl="1"/>
            <a:r>
              <a:rPr lang="en-US" dirty="0" smtClean="0"/>
              <a:t>Growth hormones (GH): stimulate cells to increase in size and divide more frequently</a:t>
            </a:r>
          </a:p>
          <a:p>
            <a:pPr lvl="1"/>
            <a:r>
              <a:rPr lang="en-US" dirty="0" smtClean="0"/>
              <a:t>Prolactin (PRL): stimulates and sustains a women’s milk production</a:t>
            </a:r>
          </a:p>
          <a:p>
            <a:pPr lvl="1"/>
            <a:r>
              <a:rPr lang="en-US" dirty="0" smtClean="0"/>
              <a:t>Thyroid-stimulation hormone (TSH): control secretions of thyroid</a:t>
            </a:r>
          </a:p>
          <a:p>
            <a:pPr lvl="1"/>
            <a:r>
              <a:rPr lang="en-US" dirty="0" smtClean="0"/>
              <a:t>Adrenocorticotropic hormone: controls secretions of adrenal cortex</a:t>
            </a:r>
          </a:p>
        </p:txBody>
      </p:sp>
      <p:pic>
        <p:nvPicPr>
          <p:cNvPr id="10242" name="Picture 2" descr="http://www.walgreens.com/library/graphics/images/en/191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8288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Posterior Pituitary 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05800" cy="4873752"/>
          </a:xfrm>
        </p:spPr>
        <p:txBody>
          <a:bodyPr/>
          <a:lstStyle/>
          <a:p>
            <a:r>
              <a:rPr lang="en-US" dirty="0" smtClean="0"/>
              <a:t>Consists largely of neuroglial cells and nerve fibers</a:t>
            </a:r>
          </a:p>
          <a:p>
            <a:r>
              <a:rPr lang="en-US" dirty="0" smtClean="0"/>
              <a:t>Hypothalamus produces the hormones of the posterior pituitary</a:t>
            </a:r>
          </a:p>
          <a:p>
            <a:pPr lvl="1"/>
            <a:r>
              <a:rPr lang="en-US" dirty="0" smtClean="0"/>
              <a:t>Antidiuretic hormone (ADH): reduces the amount of water the kidneys excrete</a:t>
            </a:r>
          </a:p>
          <a:p>
            <a:pPr lvl="1"/>
            <a:r>
              <a:rPr lang="en-US" dirty="0" smtClean="0"/>
              <a:t>Oxytocin (OT): contracts muscles of uterine wall</a:t>
            </a:r>
          </a:p>
          <a:p>
            <a:pPr lvl="2"/>
            <a:r>
              <a:rPr lang="en-US" dirty="0" smtClean="0"/>
              <a:t>Contracts cells with milk production and secretion</a:t>
            </a:r>
            <a:endParaRPr lang="en-US" dirty="0"/>
          </a:p>
        </p:txBody>
      </p:sp>
      <p:pic>
        <p:nvPicPr>
          <p:cNvPr id="9218" name="Picture 2" descr="http://www.jyi.org/articleimages/366/original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657600"/>
            <a:ext cx="3438525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Thyroid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/>
          <a:lstStyle/>
          <a:p>
            <a:r>
              <a:rPr lang="en-US" dirty="0" smtClean="0"/>
              <a:t>Located in the neck and consists of two lobes</a:t>
            </a:r>
          </a:p>
          <a:p>
            <a:r>
              <a:rPr lang="en-US" dirty="0" smtClean="0"/>
              <a:t>Thyroxine and triiodothyronine</a:t>
            </a:r>
          </a:p>
          <a:p>
            <a:pPr lvl="1"/>
            <a:r>
              <a:rPr lang="en-US" dirty="0" smtClean="0"/>
              <a:t>Increase metabolic rate of cells</a:t>
            </a:r>
          </a:p>
          <a:p>
            <a:pPr lvl="1"/>
            <a:r>
              <a:rPr lang="en-US" dirty="0" smtClean="0"/>
              <a:t>Enhance protein synthesis</a:t>
            </a:r>
          </a:p>
          <a:p>
            <a:pPr lvl="1"/>
            <a:r>
              <a:rPr lang="en-US" dirty="0" smtClean="0"/>
              <a:t>Stimulate lipid utilization</a:t>
            </a:r>
          </a:p>
          <a:p>
            <a:r>
              <a:rPr lang="en-US" dirty="0" smtClean="0"/>
              <a:t>Calcitonin: regulate concentrations of blood calcium and phosphate ions</a:t>
            </a:r>
            <a:endParaRPr lang="en-US" dirty="0"/>
          </a:p>
        </p:txBody>
      </p:sp>
      <p:pic>
        <p:nvPicPr>
          <p:cNvPr id="7170" name="Picture 2" descr="http://georgiahealthinfo.gov/cms/files/global/images/image_popup/thyro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8100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Posterior surface of thyroid gland</a:t>
            </a:r>
          </a:p>
          <a:p>
            <a:r>
              <a:rPr lang="en-US" dirty="0" smtClean="0"/>
              <a:t>PTH: parathyroid hormone</a:t>
            </a:r>
          </a:p>
          <a:p>
            <a:pPr lvl="1"/>
            <a:r>
              <a:rPr lang="en-US" dirty="0" smtClean="0"/>
              <a:t>Increases blood calcium level</a:t>
            </a:r>
          </a:p>
          <a:p>
            <a:pPr lvl="1"/>
            <a:r>
              <a:rPr lang="en-US" dirty="0" smtClean="0"/>
              <a:t>Decreases blood phosphate ion concentration</a:t>
            </a:r>
          </a:p>
          <a:p>
            <a:pPr lvl="1"/>
            <a:r>
              <a:rPr lang="en-US" dirty="0" smtClean="0"/>
              <a:t>Negative feedback mechanism between the parathyroid glands and the blood</a:t>
            </a:r>
            <a:endParaRPr lang="en-US" dirty="0"/>
          </a:p>
        </p:txBody>
      </p:sp>
      <p:pic>
        <p:nvPicPr>
          <p:cNvPr id="6146" name="Picture 2" descr="http://services.epnet.com/GetImage.aspx/getImage.aspx?ImageIID=77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114800"/>
            <a:ext cx="38100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Adrenal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467600" cy="4873752"/>
          </a:xfrm>
        </p:spPr>
        <p:txBody>
          <a:bodyPr/>
          <a:lstStyle/>
          <a:p>
            <a:r>
              <a:rPr lang="en-US" dirty="0" smtClean="0"/>
              <a:t>Located atop of the kidneys</a:t>
            </a:r>
          </a:p>
          <a:p>
            <a:r>
              <a:rPr lang="en-US" dirty="0" smtClean="0"/>
              <a:t>Adrenal Medulla</a:t>
            </a:r>
          </a:p>
          <a:p>
            <a:pPr lvl="1"/>
            <a:r>
              <a:rPr lang="en-US" dirty="0" smtClean="0"/>
              <a:t>Epinephrine and norepinephrine</a:t>
            </a:r>
          </a:p>
          <a:p>
            <a:pPr lvl="2"/>
            <a:r>
              <a:rPr lang="en-US" dirty="0" smtClean="0"/>
              <a:t>Increases heart rate, increased force of cardiac muscle contraction, increased breathing rate, elevated blood pressure, increased blood glucose, and decreased digestive activity</a:t>
            </a:r>
          </a:p>
          <a:p>
            <a:pPr lvl="2"/>
            <a:r>
              <a:rPr lang="en-US" dirty="0" smtClean="0"/>
              <a:t>Stimulated by sympathetic impulses </a:t>
            </a:r>
            <a:r>
              <a:rPr lang="en-US" dirty="0" smtClean="0">
                <a:sym typeface="Wingdings" pitchFamily="2" charset="2"/>
              </a:rPr>
              <a:t> fight or flight</a:t>
            </a:r>
            <a:endParaRPr lang="en-US" dirty="0"/>
          </a:p>
        </p:txBody>
      </p:sp>
      <p:pic>
        <p:nvPicPr>
          <p:cNvPr id="5122" name="Picture 2" descr="http://health-pictures.com/gland/images/Adrenal-Gl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86200"/>
            <a:ext cx="2324100" cy="2628900"/>
          </a:xfrm>
          <a:prstGeom prst="rect">
            <a:avLst/>
          </a:prstGeom>
          <a:noFill/>
        </p:spPr>
      </p:pic>
      <p:pic>
        <p:nvPicPr>
          <p:cNvPr id="5124" name="Picture 4" descr="http://www.thyroidinstitute.org/images/adrenal_gland.jpg"/>
          <p:cNvPicPr>
            <a:picLocks noChangeAspect="1" noChangeArrowheads="1"/>
          </p:cNvPicPr>
          <p:nvPr/>
        </p:nvPicPr>
        <p:blipFill>
          <a:blip r:embed="rId3"/>
          <a:srcRect l="11814" b="5352"/>
          <a:stretch>
            <a:fillRect/>
          </a:stretch>
        </p:blipFill>
        <p:spPr bwMode="auto">
          <a:xfrm>
            <a:off x="4343400" y="3810000"/>
            <a:ext cx="3371850" cy="2710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Adrenal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5486400" cy="4873752"/>
          </a:xfrm>
        </p:spPr>
        <p:txBody>
          <a:bodyPr/>
          <a:lstStyle/>
          <a:p>
            <a:r>
              <a:rPr lang="en-US" dirty="0" smtClean="0"/>
              <a:t>Adrenal Cortex</a:t>
            </a:r>
          </a:p>
          <a:p>
            <a:pPr lvl="1"/>
            <a:r>
              <a:rPr lang="en-US" dirty="0" smtClean="0"/>
              <a:t>Aldosterone: kidneys to conserve sodium ions and water, and to excrete potassium ions</a:t>
            </a:r>
          </a:p>
          <a:p>
            <a:pPr lvl="1"/>
            <a:r>
              <a:rPr lang="en-US" dirty="0" smtClean="0"/>
              <a:t>Cortisol: affects carbohydrate, protein, and fat metabolism</a:t>
            </a:r>
          </a:p>
          <a:p>
            <a:r>
              <a:rPr lang="en-US" dirty="0" smtClean="0"/>
              <a:t>Adrenal Sex Hormones </a:t>
            </a:r>
          </a:p>
          <a:p>
            <a:pPr lvl="1"/>
            <a:r>
              <a:rPr lang="en-US" dirty="0" smtClean="0"/>
              <a:t>Are male type, but can be converted to female type</a:t>
            </a:r>
          </a:p>
          <a:p>
            <a:pPr lvl="1"/>
            <a:r>
              <a:rPr lang="en-US" dirty="0" smtClean="0"/>
              <a:t>Supplement the sex hormones produced by the gonads</a:t>
            </a:r>
          </a:p>
        </p:txBody>
      </p:sp>
      <p:pic>
        <p:nvPicPr>
          <p:cNvPr id="4098" name="Picture 2" descr="http://jcsurgery.com/lap%20adrenal_files/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219200"/>
            <a:ext cx="321879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382000" cy="4873752"/>
          </a:xfrm>
        </p:spPr>
        <p:txBody>
          <a:bodyPr/>
          <a:lstStyle/>
          <a:p>
            <a:r>
              <a:rPr lang="en-US" dirty="0" smtClean="0"/>
              <a:t>Secretes digestive juices in addition to hormones</a:t>
            </a:r>
          </a:p>
          <a:p>
            <a:r>
              <a:rPr lang="en-US" dirty="0" smtClean="0"/>
              <a:t>Attached to small intestines</a:t>
            </a:r>
          </a:p>
          <a:p>
            <a:r>
              <a:rPr lang="en-US" dirty="0" smtClean="0"/>
              <a:t>Islets of Langerhans: secrete glucagon and insulin</a:t>
            </a:r>
          </a:p>
          <a:p>
            <a:pPr lvl="1"/>
            <a:r>
              <a:rPr lang="en-US" dirty="0" smtClean="0"/>
              <a:t>Glucagon: stimulates the liver to produce glucose form glycogen and noncarbohyrates</a:t>
            </a:r>
          </a:p>
          <a:p>
            <a:pPr lvl="1"/>
            <a:r>
              <a:rPr lang="en-US" dirty="0" smtClean="0"/>
              <a:t>Insulin: moves glucose across some cell membranes, stimulates glucose and fat storage, promotes protein synthesis</a:t>
            </a:r>
            <a:endParaRPr lang="en-US" dirty="0"/>
          </a:p>
        </p:txBody>
      </p:sp>
      <p:pic>
        <p:nvPicPr>
          <p:cNvPr id="3074" name="Picture 2" descr="http://www.humanillnesses.com/original/images/hdc_0001_0003_0_img01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733800"/>
            <a:ext cx="3190875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www.med.umich.edu/1libr/aha/pancrea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1000"/>
            <a:ext cx="4800600" cy="6247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Other Endocrine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467600" cy="4873752"/>
          </a:xfrm>
        </p:spPr>
        <p:txBody>
          <a:bodyPr/>
          <a:lstStyle/>
          <a:p>
            <a:r>
              <a:rPr lang="en-US" dirty="0" smtClean="0"/>
              <a:t>Pineal Gland: attached to thalamus</a:t>
            </a:r>
          </a:p>
          <a:p>
            <a:pPr lvl="1"/>
            <a:r>
              <a:rPr lang="en-US" dirty="0" smtClean="0"/>
              <a:t>Secretes melatonin in response to light</a:t>
            </a:r>
          </a:p>
          <a:p>
            <a:pPr lvl="2"/>
            <a:r>
              <a:rPr lang="en-US" dirty="0" smtClean="0"/>
              <a:t>Assists in regulation of female reproductive cycle</a:t>
            </a:r>
          </a:p>
        </p:txBody>
      </p:sp>
      <p:pic>
        <p:nvPicPr>
          <p:cNvPr id="2052" name="Picture 4" descr="http://history.wisc.edu/sommerville/351/351images/pine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819400"/>
            <a:ext cx="45910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Other Endocrine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7467600" cy="4873752"/>
          </a:xfrm>
        </p:spPr>
        <p:txBody>
          <a:bodyPr/>
          <a:lstStyle/>
          <a:p>
            <a:r>
              <a:rPr lang="en-US" dirty="0" smtClean="0"/>
              <a:t>Thymus Gland: between the lungs, behind the sternum</a:t>
            </a:r>
          </a:p>
          <a:p>
            <a:pPr lvl="1"/>
            <a:r>
              <a:rPr lang="en-US" dirty="0" smtClean="0"/>
              <a:t>Secretes thymosins: affects production of lymphocytes, immunity</a:t>
            </a:r>
          </a:p>
          <a:p>
            <a:r>
              <a:rPr lang="en-US" dirty="0" smtClean="0"/>
              <a:t>Reproductive Glands: </a:t>
            </a:r>
          </a:p>
          <a:p>
            <a:pPr lvl="1"/>
            <a:r>
              <a:rPr lang="en-US" dirty="0" smtClean="0"/>
              <a:t>Ovaries: estrogens and progesterone</a:t>
            </a:r>
          </a:p>
          <a:p>
            <a:pPr lvl="1"/>
            <a:r>
              <a:rPr lang="en-US" dirty="0" smtClean="0"/>
              <a:t>Placenta: estrogens, progesterone, and gonadotropin</a:t>
            </a:r>
          </a:p>
          <a:p>
            <a:pPr lvl="1"/>
            <a:r>
              <a:rPr lang="en-US" dirty="0" smtClean="0"/>
              <a:t>Testes: testosterone</a:t>
            </a:r>
            <a:endParaRPr lang="en-US" dirty="0"/>
          </a:p>
        </p:txBody>
      </p:sp>
      <p:pic>
        <p:nvPicPr>
          <p:cNvPr id="32770" name="Picture 2" descr="http://www.besthealth.com/besthealth/bodyguide/reftext/images/Thymus_spl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191000"/>
            <a:ext cx="3124200" cy="2499360"/>
          </a:xfrm>
          <a:prstGeom prst="rect">
            <a:avLst/>
          </a:prstGeom>
          <a:noFill/>
        </p:spPr>
      </p:pic>
      <p:pic>
        <p:nvPicPr>
          <p:cNvPr id="32772" name="Picture 4" descr="http://cwx.prenhall.com/bookbind/pubbooks/morris5/medialib/images/F02_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6275" y="3952875"/>
            <a:ext cx="2752725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7467600" cy="4873752"/>
          </a:xfrm>
        </p:spPr>
        <p:txBody>
          <a:bodyPr/>
          <a:lstStyle/>
          <a:p>
            <a:r>
              <a:rPr lang="en-US" dirty="0" smtClean="0"/>
              <a:t>Endocrine glands </a:t>
            </a:r>
            <a:r>
              <a:rPr lang="en-US" dirty="0" smtClean="0"/>
              <a:t>secrete </a:t>
            </a:r>
            <a:r>
              <a:rPr lang="en-US" dirty="0" smtClean="0"/>
              <a:t>their products into body fluids.</a:t>
            </a:r>
          </a:p>
          <a:p>
            <a:pPr lvl="1"/>
            <a:r>
              <a:rPr lang="en-US" dirty="0" smtClean="0"/>
              <a:t>Secrete hormones that regulate metabolism</a:t>
            </a:r>
          </a:p>
          <a:p>
            <a:r>
              <a:rPr lang="en-US" dirty="0" smtClean="0"/>
              <a:t>Exocrine glands secrete their products into ducts that lead to the outside of the body.</a:t>
            </a:r>
            <a:endParaRPr lang="en-US" dirty="0"/>
          </a:p>
        </p:txBody>
      </p:sp>
      <p:pic>
        <p:nvPicPr>
          <p:cNvPr id="15362" name="Picture 2" descr="http://www.rush.edu/rumc/images/ei_015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105508"/>
            <a:ext cx="4972050" cy="3752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Stress occurs when homeostasis is threatened</a:t>
            </a:r>
          </a:p>
          <a:p>
            <a:r>
              <a:rPr lang="en-US" dirty="0" smtClean="0"/>
              <a:t>Stress responses: increased activity of sympathetic nervous system and increased secretion of adrenal hormone</a:t>
            </a:r>
          </a:p>
          <a:p>
            <a:r>
              <a:rPr lang="en-US" dirty="0" smtClean="0"/>
              <a:t>Types of Stress</a:t>
            </a:r>
          </a:p>
          <a:p>
            <a:pPr lvl="1"/>
            <a:r>
              <a:rPr lang="en-US" dirty="0" smtClean="0"/>
              <a:t>Physical: environmental factors</a:t>
            </a:r>
          </a:p>
          <a:p>
            <a:pPr lvl="1"/>
            <a:r>
              <a:rPr lang="en-US" dirty="0" smtClean="0"/>
              <a:t>Psychological: thoughts about real or imagined dangers</a:t>
            </a:r>
          </a:p>
          <a:p>
            <a:r>
              <a:rPr lang="en-US" dirty="0" smtClean="0"/>
              <a:t>Responses: help maintain homeostasis</a:t>
            </a:r>
          </a:p>
          <a:p>
            <a:pPr lvl="1"/>
            <a:r>
              <a:rPr lang="en-US" dirty="0" smtClean="0"/>
              <a:t>Hypothalamus controls stress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Hormone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800600" cy="5330952"/>
          </a:xfrm>
        </p:spPr>
        <p:txBody>
          <a:bodyPr/>
          <a:lstStyle/>
          <a:p>
            <a:r>
              <a:rPr lang="en-US" dirty="0" smtClean="0"/>
              <a:t>Endocrine glands secrete hormones that affect target cells with specific receptors.</a:t>
            </a:r>
          </a:p>
          <a:p>
            <a:pPr lvl="1"/>
            <a:r>
              <a:rPr lang="en-US" dirty="0" smtClean="0"/>
              <a:t>Hormones are very potent.</a:t>
            </a:r>
          </a:p>
          <a:p>
            <a:pPr lvl="1"/>
            <a:r>
              <a:rPr lang="en-US" dirty="0" smtClean="0"/>
              <a:t>Steroids, amines, peptides, proteins, or glycoproteins</a:t>
            </a:r>
          </a:p>
          <a:p>
            <a:r>
              <a:rPr lang="en-US" dirty="0" smtClean="0"/>
              <a:t>Steroid Hormones: enter a target cell and combine with receptors to form complex with nucleus</a:t>
            </a:r>
          </a:p>
          <a:p>
            <a:pPr lvl="1"/>
            <a:r>
              <a:rPr lang="en-US" dirty="0" smtClean="0"/>
              <a:t>Activate specific genes </a:t>
            </a:r>
            <a:r>
              <a:rPr lang="en-US" dirty="0" smtClean="0">
                <a:sym typeface="Wingdings" pitchFamily="2" charset="2"/>
              </a:rPr>
              <a:t> protein synthesis</a:t>
            </a:r>
            <a:endParaRPr lang="en-US" dirty="0"/>
          </a:p>
        </p:txBody>
      </p:sp>
      <p:pic>
        <p:nvPicPr>
          <p:cNvPr id="14338" name="Picture 2" descr="http://trc.ucdavis.edu/biosci10v/bis10v/week10/steroidhormone.gif"/>
          <p:cNvPicPr>
            <a:picLocks noChangeAspect="1" noChangeArrowheads="1"/>
          </p:cNvPicPr>
          <p:nvPr/>
        </p:nvPicPr>
        <p:blipFill>
          <a:blip r:embed="rId2"/>
          <a:srcRect l="51296"/>
          <a:stretch>
            <a:fillRect/>
          </a:stretch>
        </p:blipFill>
        <p:spPr bwMode="auto">
          <a:xfrm>
            <a:off x="5334000" y="762000"/>
            <a:ext cx="33401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752"/>
          </a:xfrm>
        </p:spPr>
        <p:txBody>
          <a:bodyPr/>
          <a:lstStyle/>
          <a:p>
            <a:r>
              <a:rPr lang="en-US" dirty="0" smtClean="0"/>
              <a:t>Nonsteroid Hormones: combine with receptors of target cell membrane</a:t>
            </a:r>
          </a:p>
          <a:p>
            <a:pPr lvl="1"/>
            <a:r>
              <a:rPr lang="en-US" dirty="0" smtClean="0"/>
              <a:t>Hormone receptor complex signals a G protein to stimulate a membrane protein</a:t>
            </a:r>
          </a:p>
          <a:p>
            <a:pPr lvl="2"/>
            <a:r>
              <a:rPr lang="en-US" dirty="0" smtClean="0"/>
              <a:t>Induce formation of second messenger molecule</a:t>
            </a:r>
          </a:p>
          <a:p>
            <a:pPr lvl="2"/>
            <a:r>
              <a:rPr lang="en-US" dirty="0" smtClean="0"/>
              <a:t>cAMP, DAG, or IP</a:t>
            </a:r>
            <a:r>
              <a:rPr lang="en-US" baseline="-25000" dirty="0" smtClean="0"/>
              <a:t>3</a:t>
            </a:r>
            <a:r>
              <a:rPr lang="en-US" dirty="0" smtClean="0"/>
              <a:t> activate protein kinases</a:t>
            </a:r>
          </a:p>
          <a:p>
            <a:pPr lvl="2"/>
            <a:r>
              <a:rPr lang="en-US" dirty="0" smtClean="0"/>
              <a:t>Active protein substrate molecules </a:t>
            </a:r>
            <a:r>
              <a:rPr lang="en-US" dirty="0" smtClean="0">
                <a:sym typeface="Wingdings" pitchFamily="2" charset="2"/>
              </a:rPr>
              <a:t> change a cellular process</a:t>
            </a:r>
          </a:p>
        </p:txBody>
      </p:sp>
      <p:pic>
        <p:nvPicPr>
          <p:cNvPr id="13314" name="Picture 2" descr="http://web.virginia.edu/Heidi/chapter34/Images/8883n34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0"/>
            <a:ext cx="3200400" cy="4469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Hormone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7467600" cy="4873752"/>
          </a:xfrm>
        </p:spPr>
        <p:txBody>
          <a:bodyPr/>
          <a:lstStyle/>
          <a:p>
            <a:r>
              <a:rPr lang="en-US" dirty="0" smtClean="0"/>
              <a:t>Prostaglandins: act on the cells of the organs that produce them</a:t>
            </a:r>
          </a:p>
          <a:p>
            <a:pPr lvl="1"/>
            <a:r>
              <a:rPr lang="en-US" dirty="0" smtClean="0"/>
              <a:t>Liver, kidneys, heart, lungs, thymus gland, pancreas, brain, and reproductive organs</a:t>
            </a:r>
          </a:p>
          <a:p>
            <a:pPr lvl="1"/>
            <a:r>
              <a:rPr lang="en-US" dirty="0" smtClean="0"/>
              <a:t>Present in small quantities</a:t>
            </a:r>
          </a:p>
          <a:p>
            <a:pPr lvl="1"/>
            <a:r>
              <a:rPr lang="en-US" dirty="0" smtClean="0"/>
              <a:t>Have powerful effects</a:t>
            </a:r>
            <a:endParaRPr lang="en-US" dirty="0"/>
          </a:p>
        </p:txBody>
      </p:sp>
      <p:pic>
        <p:nvPicPr>
          <p:cNvPr id="12290" name="Picture 2" descr="http://www.horizontherapeutics.com/img/img_patientn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276600"/>
            <a:ext cx="466725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Concentration of each hormone in body fluids is regulated</a:t>
            </a:r>
          </a:p>
          <a:p>
            <a:r>
              <a:rPr lang="en-US" dirty="0" smtClean="0"/>
              <a:t>Negative feedback system: a gland is sensitive to the concentration of the substance it releases</a:t>
            </a:r>
          </a:p>
          <a:p>
            <a:pPr lvl="1"/>
            <a:r>
              <a:rPr lang="en-US" dirty="0" smtClean="0"/>
              <a:t>When concentration becomes to high, it inhibits it</a:t>
            </a:r>
          </a:p>
          <a:p>
            <a:pPr lvl="1"/>
            <a:r>
              <a:rPr lang="en-US" dirty="0" smtClean="0"/>
              <a:t>When concentrations fall, it will again release the hormone</a:t>
            </a:r>
          </a:p>
          <a:p>
            <a:pPr lvl="1"/>
            <a:r>
              <a:rPr lang="en-US" dirty="0" smtClean="0"/>
              <a:t>Maintains relatively stable concentrations</a:t>
            </a:r>
          </a:p>
          <a:p>
            <a:r>
              <a:rPr lang="en-US" dirty="0" smtClean="0"/>
              <a:t>Release of Hormones:</a:t>
            </a:r>
          </a:p>
          <a:p>
            <a:pPr lvl="1"/>
            <a:r>
              <a:rPr lang="en-US" dirty="0" smtClean="0"/>
              <a:t>Response to hormones secreted by hypothalamus</a:t>
            </a:r>
          </a:p>
          <a:p>
            <a:pPr lvl="1"/>
            <a:r>
              <a:rPr lang="en-US" dirty="0" smtClean="0"/>
              <a:t>Nerve impulse</a:t>
            </a:r>
          </a:p>
          <a:p>
            <a:pPr lvl="1"/>
            <a:r>
              <a:rPr lang="en-US" dirty="0" smtClean="0"/>
              <a:t>Response to levels of substances in the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http://www.medscape.com/content/2003/00/44/84/448465/art-db448465.fi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7772400" cy="5549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://courses.washington.edu/conj/bess/feedback/hpa-feedbac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"/>
            <a:ext cx="5351585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Endocrine Glands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535</TotalTime>
  <Words>626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Endocrine System</vt:lpstr>
      <vt:lpstr>Introduction</vt:lpstr>
      <vt:lpstr>Hormone Action</vt:lpstr>
      <vt:lpstr>Hormone Action</vt:lpstr>
      <vt:lpstr>Hormone Action</vt:lpstr>
      <vt:lpstr>Control of Hormones</vt:lpstr>
      <vt:lpstr>Slide 7</vt:lpstr>
      <vt:lpstr>Slide 8</vt:lpstr>
      <vt:lpstr>Types of Endocrine Glands</vt:lpstr>
      <vt:lpstr>Pituitary Gland</vt:lpstr>
      <vt:lpstr>Posterior Pituitary Hormone</vt:lpstr>
      <vt:lpstr>Thyroid Gland</vt:lpstr>
      <vt:lpstr>Parathyroid Gland</vt:lpstr>
      <vt:lpstr>Adrenal Glands</vt:lpstr>
      <vt:lpstr>Adrenal Glands</vt:lpstr>
      <vt:lpstr>Pancreas</vt:lpstr>
      <vt:lpstr>Slide 17</vt:lpstr>
      <vt:lpstr>Other Endocrine Glands</vt:lpstr>
      <vt:lpstr>Other Endocrine Glands</vt:lpstr>
      <vt:lpstr>Stress and health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</dc:title>
  <dc:creator>default</dc:creator>
  <cp:lastModifiedBy>default</cp:lastModifiedBy>
  <cp:revision>13</cp:revision>
  <dcterms:created xsi:type="dcterms:W3CDTF">2009-04-06T14:51:25Z</dcterms:created>
  <dcterms:modified xsi:type="dcterms:W3CDTF">2009-04-08T18:23:30Z</dcterms:modified>
</cp:coreProperties>
</file>