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7" r:id="rId8"/>
    <p:sldId id="261" r:id="rId9"/>
    <p:sldId id="266" r:id="rId10"/>
    <p:sldId id="262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47" autoAdjust="0"/>
    <p:restoredTop sz="94646" autoAdjust="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61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F7F34-18AA-4025-A4F2-DDB5CF7C2A94}" type="datetimeFigureOut">
              <a:rPr lang="en-US" smtClean="0"/>
              <a:t>12/16/2008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3761FD1-13E4-42A8-ABA5-FF55C7C05D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F7F34-18AA-4025-A4F2-DDB5CF7C2A94}" type="datetimeFigureOut">
              <a:rPr lang="en-US" smtClean="0"/>
              <a:t>12/16/2008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1FD1-13E4-42A8-ABA5-FF55C7C05D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F7F34-18AA-4025-A4F2-DDB5CF7C2A94}" type="datetimeFigureOut">
              <a:rPr lang="en-US" smtClean="0"/>
              <a:t>12/16/2008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1FD1-13E4-42A8-ABA5-FF55C7C05D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F7F34-18AA-4025-A4F2-DDB5CF7C2A94}" type="datetimeFigureOut">
              <a:rPr lang="en-US" smtClean="0"/>
              <a:t>12/16/2008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3761FD1-13E4-42A8-ABA5-FF55C7C05D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F7F34-18AA-4025-A4F2-DDB5CF7C2A94}" type="datetimeFigureOut">
              <a:rPr lang="en-US" smtClean="0"/>
              <a:t>12/16/2008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1FD1-13E4-42A8-ABA5-FF55C7C05D9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F7F34-18AA-4025-A4F2-DDB5CF7C2A94}" type="datetimeFigureOut">
              <a:rPr lang="en-US" smtClean="0"/>
              <a:t>12/16/2008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1FD1-13E4-42A8-ABA5-FF55C7C05D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F7F34-18AA-4025-A4F2-DDB5CF7C2A94}" type="datetimeFigureOut">
              <a:rPr lang="en-US" smtClean="0"/>
              <a:t>12/16/2008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3761FD1-13E4-42A8-ABA5-FF55C7C05D9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F7F34-18AA-4025-A4F2-DDB5CF7C2A94}" type="datetimeFigureOut">
              <a:rPr lang="en-US" smtClean="0"/>
              <a:t>12/16/2008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1FD1-13E4-42A8-ABA5-FF55C7C05D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F7F34-18AA-4025-A4F2-DDB5CF7C2A94}" type="datetimeFigureOut">
              <a:rPr lang="en-US" smtClean="0"/>
              <a:t>12/16/2008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1FD1-13E4-42A8-ABA5-FF55C7C05D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F7F34-18AA-4025-A4F2-DDB5CF7C2A94}" type="datetimeFigureOut">
              <a:rPr lang="en-US" smtClean="0"/>
              <a:t>12/16/2008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1FD1-13E4-42A8-ABA5-FF55C7C05D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F7F34-18AA-4025-A4F2-DDB5CF7C2A94}" type="datetimeFigureOut">
              <a:rPr lang="en-US" smtClean="0"/>
              <a:t>12/16/2008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1FD1-13E4-42A8-ABA5-FF55C7C05D92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6EF7F34-18AA-4025-A4F2-DDB5CF7C2A94}" type="datetimeFigureOut">
              <a:rPr lang="en-US" smtClean="0"/>
              <a:t>12/16/2008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3761FD1-13E4-42A8-ABA5-FF55C7C05D9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Electrochemistry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Fuel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Fuel substance undergoes oxidation, which electrical energy is continuously obtained</a:t>
            </a:r>
          </a:p>
          <a:p>
            <a:pPr lvl="1"/>
            <a:r>
              <a:rPr lang="en-US" dirty="0" smtClean="0"/>
              <a:t>Don’t have to be recharged</a:t>
            </a:r>
          </a:p>
          <a:p>
            <a:pPr lvl="1"/>
            <a:r>
              <a:rPr lang="en-US" dirty="0" smtClean="0"/>
              <a:t>Designed to emit no pollution</a:t>
            </a:r>
          </a:p>
          <a:p>
            <a:pPr lvl="1"/>
            <a:r>
              <a:rPr lang="en-US" dirty="0" smtClean="0"/>
              <a:t>More quiet and cost effective than conventional generators</a:t>
            </a:r>
          </a:p>
          <a:p>
            <a:r>
              <a:rPr lang="en-US" dirty="0" smtClean="0"/>
              <a:t>Space Shuttle: astronauts drink water produced by hydrogen-oxygen fuel cells</a:t>
            </a:r>
          </a:p>
          <a:p>
            <a:r>
              <a:rPr lang="en-US" dirty="0" smtClean="0"/>
              <a:t>Auxiliary power sources for submarines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Fuel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Three compartments separated form one another by two electrodes made of porous carbon</a:t>
            </a:r>
          </a:p>
          <a:p>
            <a:pPr lvl="1"/>
            <a:r>
              <a:rPr lang="en-US" dirty="0" smtClean="0"/>
              <a:t>Oxygen, the oxidizer, is fed into the cathode</a:t>
            </a:r>
          </a:p>
          <a:p>
            <a:pPr lvl="1"/>
            <a:r>
              <a:rPr lang="en-US" dirty="0" smtClean="0"/>
              <a:t>Hydrogen, the fuel, is fed into the anode</a:t>
            </a:r>
          </a:p>
          <a:p>
            <a:pPr lvl="1"/>
            <a:r>
              <a:rPr lang="en-US" dirty="0" smtClean="0"/>
              <a:t>Electrolyte in the central compartment is hot, concentrated solution of potassium hydroxide</a:t>
            </a:r>
          </a:p>
          <a:p>
            <a:pPr lvl="1"/>
            <a:r>
              <a:rPr lang="en-US" dirty="0" smtClean="0"/>
              <a:t>Electrons from the oxidation half-reaction at the anode pass through an external circuit to enter the reaction half-reaction cathode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greenjobs.com/Public/images/fuel-ce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381000"/>
            <a:ext cx="6096000" cy="6254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Electrochemical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Conversion of chemical energy and electrical energy</a:t>
            </a:r>
          </a:p>
          <a:p>
            <a:pPr lvl="1"/>
            <a:r>
              <a:rPr lang="en-US" dirty="0" smtClean="0"/>
              <a:t>All involve </a:t>
            </a:r>
            <a:r>
              <a:rPr lang="en-US" dirty="0" err="1" smtClean="0"/>
              <a:t>redox</a:t>
            </a:r>
            <a:r>
              <a:rPr lang="en-US" dirty="0" smtClean="0"/>
              <a:t> reactions</a:t>
            </a:r>
          </a:p>
          <a:p>
            <a:r>
              <a:rPr lang="en-US" dirty="0" smtClean="0"/>
              <a:t>Electrochemical Cell: any device that converts chemical energy into electrical energy or electrical energy to chemical energy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Spontaneous </a:t>
            </a:r>
            <a:r>
              <a:rPr lang="en-US" dirty="0" err="1" smtClean="0"/>
              <a:t>Redox</a:t>
            </a:r>
            <a:r>
              <a:rPr lang="en-US" dirty="0" smtClean="0"/>
              <a:t>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zinc metal is placed in a copper solution, the zinc become copper plated.</a:t>
            </a:r>
          </a:p>
          <a:p>
            <a:pPr lvl="1"/>
            <a:r>
              <a:rPr lang="en-US" dirty="0" smtClean="0"/>
              <a:t>Zn(s) + Cu</a:t>
            </a:r>
            <a:r>
              <a:rPr lang="en-US" baseline="30000" dirty="0" smtClean="0"/>
              <a:t>2+</a:t>
            </a:r>
            <a:r>
              <a:rPr lang="en-US" dirty="0" smtClean="0"/>
              <a:t>(</a:t>
            </a:r>
            <a:r>
              <a:rPr lang="en-US" dirty="0" err="1" smtClean="0"/>
              <a:t>aq</a:t>
            </a:r>
            <a:r>
              <a:rPr lang="en-US" dirty="0" smtClean="0"/>
              <a:t>) </a:t>
            </a:r>
            <a:r>
              <a:rPr lang="en-US" dirty="0" smtClean="0">
                <a:sym typeface="Wingdings" pitchFamily="2" charset="2"/>
              </a:rPr>
              <a:t> Zn</a:t>
            </a:r>
            <a:r>
              <a:rPr lang="en-US" baseline="30000" dirty="0" smtClean="0"/>
              <a:t>2+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dirty="0" err="1" smtClean="0">
                <a:sym typeface="Wingdings" pitchFamily="2" charset="2"/>
              </a:rPr>
              <a:t>aq</a:t>
            </a:r>
            <a:r>
              <a:rPr lang="en-US" dirty="0" smtClean="0">
                <a:sym typeface="Wingdings" pitchFamily="2" charset="2"/>
              </a:rPr>
              <a:t>) + Cu(s)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As the Zn dissolves, electrons are transferred to the copper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For any two metals in an activity series, the more active metal is oxidized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Voltaic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Alessandro Volta (1800)built the 1</a:t>
            </a:r>
            <a:r>
              <a:rPr lang="en-US" baseline="30000" dirty="0" smtClean="0"/>
              <a:t>st</a:t>
            </a:r>
            <a:r>
              <a:rPr lang="en-US" dirty="0" smtClean="0"/>
              <a:t> electrochemical cell used to generate DC current</a:t>
            </a:r>
          </a:p>
          <a:p>
            <a:pPr lvl="1"/>
            <a:r>
              <a:rPr lang="en-US" dirty="0" smtClean="0"/>
              <a:t>Spontaneous </a:t>
            </a:r>
            <a:r>
              <a:rPr lang="en-US" dirty="0" err="1" smtClean="0"/>
              <a:t>Redox</a:t>
            </a:r>
            <a:r>
              <a:rPr lang="en-US" dirty="0" smtClean="0"/>
              <a:t> </a:t>
            </a:r>
            <a:r>
              <a:rPr lang="en-US" dirty="0" err="1" smtClean="0"/>
              <a:t>Rxn</a:t>
            </a:r>
            <a:endParaRPr lang="en-US" dirty="0" smtClean="0"/>
          </a:p>
          <a:p>
            <a:r>
              <a:rPr lang="en-US" dirty="0" smtClean="0"/>
              <a:t>Voltaic Cells: </a:t>
            </a:r>
          </a:p>
          <a:p>
            <a:pPr lvl="1"/>
            <a:r>
              <a:rPr lang="en-US" dirty="0" smtClean="0"/>
              <a:t>Half-Cells: a piece of metal (Zn or Cu) immersed in a solution of its own ions</a:t>
            </a:r>
          </a:p>
          <a:p>
            <a:pPr lvl="2"/>
            <a:r>
              <a:rPr lang="en-US" dirty="0" smtClean="0"/>
              <a:t>Anode: electrode at which oxidation occurs, Zn</a:t>
            </a:r>
          </a:p>
          <a:p>
            <a:pPr lvl="2"/>
            <a:r>
              <a:rPr lang="en-US" dirty="0" smtClean="0"/>
              <a:t>Cathode: electrode at which reduction occurs, Cu</a:t>
            </a:r>
          </a:p>
          <a:p>
            <a:pPr lvl="1"/>
            <a:r>
              <a:rPr lang="en-US" dirty="0" smtClean="0"/>
              <a:t>Salt Bridge: a tube containing a strong electrolyte, K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, allowing ions to pass between the half-cells </a:t>
            </a:r>
          </a:p>
          <a:p>
            <a:pPr lvl="1"/>
            <a:r>
              <a:rPr lang="en-US" baseline="-25000" dirty="0" smtClean="0"/>
              <a:t> </a:t>
            </a:r>
            <a:r>
              <a:rPr lang="en-US" dirty="0" smtClean="0"/>
              <a:t> Zn(s)|ZnSO</a:t>
            </a:r>
            <a:r>
              <a:rPr lang="en-US" baseline="-25000" dirty="0" smtClean="0"/>
              <a:t>4</a:t>
            </a:r>
            <a:r>
              <a:rPr lang="en-US" dirty="0" smtClean="0"/>
              <a:t>(</a:t>
            </a:r>
            <a:r>
              <a:rPr lang="en-US" dirty="0" err="1" smtClean="0"/>
              <a:t>aq</a:t>
            </a:r>
            <a:r>
              <a:rPr lang="en-US" dirty="0" smtClean="0"/>
              <a:t>)||CuSO</a:t>
            </a:r>
            <a:r>
              <a:rPr lang="en-US" baseline="-25000" dirty="0" smtClean="0"/>
              <a:t>4</a:t>
            </a:r>
            <a:r>
              <a:rPr lang="en-US" dirty="0" smtClean="0"/>
              <a:t>(</a:t>
            </a:r>
            <a:r>
              <a:rPr lang="en-US" dirty="0" err="1" smtClean="0"/>
              <a:t>aq</a:t>
            </a:r>
            <a:r>
              <a:rPr lang="en-US" dirty="0" smtClean="0"/>
              <a:t>)|Cu(s)</a:t>
            </a:r>
            <a:endParaRPr lang="en-US" baseline="-25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4578" name="Picture 2" descr="http://mooni.fccj.org/~ethall/2046/ch18/zncu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457200"/>
            <a:ext cx="8077200" cy="56766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Dry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voltaic cell in which the electrolyte is a paste</a:t>
            </a:r>
          </a:p>
          <a:p>
            <a:pPr lvl="1"/>
            <a:r>
              <a:rPr lang="en-US" dirty="0" smtClean="0"/>
              <a:t>Not a true battery</a:t>
            </a:r>
          </a:p>
          <a:p>
            <a:pPr lvl="1"/>
            <a:r>
              <a:rPr lang="en-US" dirty="0" smtClean="0"/>
              <a:t>Common flash light battery</a:t>
            </a:r>
          </a:p>
          <a:p>
            <a:r>
              <a:rPr lang="en-US" dirty="0" smtClean="0"/>
              <a:t>A zinc container is filled with electrolyte paste of MnO</a:t>
            </a:r>
            <a:r>
              <a:rPr lang="en-US" baseline="-25000" dirty="0" smtClean="0"/>
              <a:t>2</a:t>
            </a:r>
            <a:r>
              <a:rPr lang="en-US" dirty="0" smtClean="0"/>
              <a:t>,ZnCl</a:t>
            </a:r>
            <a:r>
              <a:rPr lang="en-US" baseline="-25000" dirty="0" smtClean="0"/>
              <a:t>2</a:t>
            </a:r>
            <a:r>
              <a:rPr lang="en-US" dirty="0" smtClean="0"/>
              <a:t>, NH</a:t>
            </a:r>
            <a:r>
              <a:rPr lang="en-US" baseline="-25000" dirty="0" smtClean="0"/>
              <a:t>4</a:t>
            </a:r>
            <a:r>
              <a:rPr lang="en-US" dirty="0" smtClean="0"/>
              <a:t>Cl, and H</a:t>
            </a:r>
            <a:r>
              <a:rPr lang="en-US" baseline="-25000" dirty="0" smtClean="0"/>
              <a:t>2</a:t>
            </a:r>
            <a:r>
              <a:rPr lang="en-US" dirty="0" smtClean="0"/>
              <a:t>O </a:t>
            </a:r>
          </a:p>
          <a:p>
            <a:r>
              <a:rPr lang="en-US" dirty="0" smtClean="0"/>
              <a:t>Graphite rod is embedded in the paste (cathode)</a:t>
            </a:r>
          </a:p>
          <a:p>
            <a:r>
              <a:rPr lang="en-US" dirty="0" smtClean="0"/>
              <a:t>Zinc Container is the </a:t>
            </a:r>
            <a:r>
              <a:rPr lang="en-US" dirty="0" err="1" smtClean="0"/>
              <a:t>annode</a:t>
            </a:r>
            <a:endParaRPr lang="en-US" dirty="0" smtClean="0"/>
          </a:p>
          <a:p>
            <a:r>
              <a:rPr lang="en-US" dirty="0" smtClean="0"/>
              <a:t>The thick paste and paper liner prevent the contents from mixing, no salt bridge</a:t>
            </a:r>
          </a:p>
          <a:p>
            <a:r>
              <a:rPr lang="en-US" dirty="0" smtClean="0"/>
              <a:t>Alkaline battery: KOH paste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3554" name="Picture 2" descr="http://www.science-projects-resources.com/images/Drycell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3904343" cy="3657600"/>
          </a:xfrm>
          <a:prstGeom prst="rect">
            <a:avLst/>
          </a:prstGeom>
          <a:noFill/>
        </p:spPr>
      </p:pic>
      <p:pic>
        <p:nvPicPr>
          <p:cNvPr id="23556" name="Picture 4" descr="http://library.tedankara.k12.tr/chemistry/vol4/Batteries/z17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1828800"/>
            <a:ext cx="4743450" cy="4705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 Storage Batteries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Battery: group of cells connected together,</a:t>
            </a:r>
          </a:p>
          <a:p>
            <a:pPr lvl="1"/>
            <a:r>
              <a:rPr lang="en-US" dirty="0" smtClean="0"/>
              <a:t>12V car battery: six voltaic cells connected</a:t>
            </a:r>
          </a:p>
          <a:p>
            <a:pPr lvl="1"/>
            <a:r>
              <a:rPr lang="en-US" sz="2400" dirty="0" err="1" smtClean="0"/>
              <a:t>Pb</a:t>
            </a:r>
            <a:r>
              <a:rPr lang="en-US" sz="2400" dirty="0" smtClean="0"/>
              <a:t>(s) + 4H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(</a:t>
            </a:r>
            <a:r>
              <a:rPr lang="en-US" sz="2400" dirty="0" err="1" smtClean="0"/>
              <a:t>aq</a:t>
            </a:r>
            <a:r>
              <a:rPr lang="en-US" sz="2400" dirty="0" smtClean="0"/>
              <a:t>) + SO</a:t>
            </a:r>
            <a:r>
              <a:rPr lang="en-US" sz="2400" baseline="-25000" dirty="0" smtClean="0"/>
              <a:t>4</a:t>
            </a:r>
            <a:r>
              <a:rPr lang="en-US" sz="2400" baseline="30000" dirty="0" smtClean="0"/>
              <a:t>2-</a:t>
            </a:r>
            <a:r>
              <a:rPr lang="en-US" sz="2400" dirty="0" smtClean="0"/>
              <a:t>(</a:t>
            </a:r>
            <a:r>
              <a:rPr lang="en-US" sz="2400" dirty="0" err="1" smtClean="0"/>
              <a:t>aq</a:t>
            </a:r>
            <a:r>
              <a:rPr lang="en-US" sz="2400" dirty="0" smtClean="0"/>
              <a:t>) + 2e</a:t>
            </a:r>
            <a:r>
              <a:rPr lang="en-US" sz="2400" baseline="30000" dirty="0" smtClean="0"/>
              <a:t>-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 PbSO</a:t>
            </a:r>
            <a:r>
              <a:rPr lang="en-US" sz="2400" baseline="-25000" dirty="0" smtClean="0"/>
              <a:t>4 </a:t>
            </a:r>
            <a:r>
              <a:rPr lang="en-US" sz="2400" dirty="0" smtClean="0">
                <a:sym typeface="Wingdings" pitchFamily="2" charset="2"/>
              </a:rPr>
              <a:t>(s) + 2H</a:t>
            </a:r>
            <a:r>
              <a:rPr lang="en-US" sz="2400" baseline="-25000" dirty="0" smtClean="0">
                <a:sym typeface="Wingdings" pitchFamily="2" charset="2"/>
              </a:rPr>
              <a:t>2</a:t>
            </a:r>
            <a:r>
              <a:rPr lang="en-US" sz="2400" dirty="0" smtClean="0">
                <a:sym typeface="Wingdings" pitchFamily="2" charset="2"/>
              </a:rPr>
              <a:t>O(l)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Sulfate builds up on the plates, and the concentration of the sulfuric acid decreases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Car’s generator recharges the battery</a:t>
            </a:r>
          </a:p>
          <a:p>
            <a:pPr lvl="2"/>
            <a:r>
              <a:rPr lang="en-US" sz="2000" dirty="0" smtClean="0">
                <a:sym typeface="Wingdings" pitchFamily="2" charset="2"/>
              </a:rPr>
              <a:t>PbSO</a:t>
            </a:r>
            <a:r>
              <a:rPr lang="en-US" sz="2000" baseline="-25000" dirty="0" smtClean="0"/>
              <a:t>4 </a:t>
            </a:r>
            <a:r>
              <a:rPr lang="en-US" sz="2000" dirty="0" smtClean="0">
                <a:sym typeface="Wingdings" pitchFamily="2" charset="2"/>
              </a:rPr>
              <a:t>(s) + 2H</a:t>
            </a:r>
            <a:r>
              <a:rPr lang="en-US" sz="2000" baseline="-25000" dirty="0" smtClean="0">
                <a:sym typeface="Wingdings" pitchFamily="2" charset="2"/>
              </a:rPr>
              <a:t>2</a:t>
            </a:r>
            <a:r>
              <a:rPr lang="en-US" sz="2000" dirty="0" smtClean="0">
                <a:sym typeface="Wingdings" pitchFamily="2" charset="2"/>
              </a:rPr>
              <a:t>O(l</a:t>
            </a:r>
            <a:r>
              <a:rPr lang="en-US" sz="2000" dirty="0" smtClean="0">
                <a:sym typeface="Wingdings" pitchFamily="2" charset="2"/>
              </a:rPr>
              <a:t>)  </a:t>
            </a:r>
            <a:r>
              <a:rPr lang="en-US" sz="2000" dirty="0" err="1" smtClean="0"/>
              <a:t>Pb</a:t>
            </a:r>
            <a:r>
              <a:rPr lang="en-US" sz="2000" dirty="0" smtClean="0"/>
              <a:t>(s) + </a:t>
            </a:r>
            <a:r>
              <a:rPr lang="en-US" sz="2000" dirty="0" smtClean="0"/>
              <a:t>2HSO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(</a:t>
            </a:r>
            <a:r>
              <a:rPr lang="en-US" sz="2000" dirty="0" err="1" smtClean="0"/>
              <a:t>aq</a:t>
            </a:r>
            <a:r>
              <a:rPr lang="en-US" sz="2000" dirty="0" smtClean="0"/>
              <a:t>)</a:t>
            </a:r>
          </a:p>
          <a:p>
            <a:pPr lvl="1"/>
            <a:r>
              <a:rPr lang="en-US" dirty="0" smtClean="0"/>
              <a:t>Small amounts of lead sulfate fall form the electrodes and collect on the bottom of the cell</a:t>
            </a:r>
          </a:p>
          <a:p>
            <a:pPr lvl="2"/>
            <a:r>
              <a:rPr lang="en-US" dirty="0" smtClean="0"/>
              <a:t>Electrodes loose so much lead sulfate, they can no longer be recharged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2530" name="Picture 2" descr="http://media-2.web.britannica.com/eb-media/38/238-004-5BE91850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609600"/>
            <a:ext cx="849527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61</TotalTime>
  <Words>466</Words>
  <Application>Microsoft Office PowerPoint</Application>
  <PresentationFormat>On-screen Show (4:3)</PresentationFormat>
  <Paragraphs>50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Trek</vt:lpstr>
      <vt:lpstr>Electrochemistry </vt:lpstr>
      <vt:lpstr>Electrochemical Process</vt:lpstr>
      <vt:lpstr>Spontaneous Redox Reaction</vt:lpstr>
      <vt:lpstr>Voltaic Cells</vt:lpstr>
      <vt:lpstr>Slide 5</vt:lpstr>
      <vt:lpstr>Dry Cells</vt:lpstr>
      <vt:lpstr>Slide 7</vt:lpstr>
      <vt:lpstr>Lead Storage Batteries</vt:lpstr>
      <vt:lpstr>Slide 9</vt:lpstr>
      <vt:lpstr>Fuel Cells</vt:lpstr>
      <vt:lpstr>Fuel Cells</vt:lpstr>
      <vt:lpstr>Slide 12</vt:lpstr>
    </vt:vector>
  </TitlesOfParts>
  <Company>scs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Electrochemistry </dc:title>
  <dc:creator>default</dc:creator>
  <cp:lastModifiedBy>default</cp:lastModifiedBy>
  <cp:revision>8</cp:revision>
  <dcterms:created xsi:type="dcterms:W3CDTF">2008-12-16T17:11:38Z</dcterms:created>
  <dcterms:modified xsi:type="dcterms:W3CDTF">2008-12-16T18:13:19Z</dcterms:modified>
</cp:coreProperties>
</file>