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71" r:id="rId4"/>
    <p:sldId id="280" r:id="rId5"/>
    <p:sldId id="257" r:id="rId6"/>
    <p:sldId id="260" r:id="rId7"/>
    <p:sldId id="258" r:id="rId8"/>
    <p:sldId id="262" r:id="rId9"/>
    <p:sldId id="276" r:id="rId10"/>
    <p:sldId id="263" r:id="rId11"/>
    <p:sldId id="269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1AE9210-6175-4C62-9D42-6972E6F7F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13"/>
          <p:cNvGrpSpPr>
            <a:grpSpLocks/>
          </p:cNvGrpSpPr>
          <p:nvPr userDrawn="1"/>
        </p:nvGrpSpPr>
        <p:grpSpPr bwMode="auto">
          <a:xfrm rot="10800000">
            <a:off x="0" y="217488"/>
            <a:ext cx="1676400" cy="773112"/>
            <a:chOff x="4848" y="3227"/>
            <a:chExt cx="1056" cy="487"/>
          </a:xfrm>
        </p:grpSpPr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4885" y="3423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5121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 userDrawn="1"/>
          </p:nvSpPr>
          <p:spPr bwMode="auto">
            <a:xfrm>
              <a:off x="5384" y="3230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5672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>
              <a:off x="4852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6" name="Group 19"/>
          <p:cNvGrpSpPr>
            <a:grpSpLocks/>
          </p:cNvGrpSpPr>
          <p:nvPr userDrawn="1"/>
        </p:nvGrpSpPr>
        <p:grpSpPr bwMode="auto">
          <a:xfrm>
            <a:off x="6248400" y="5410200"/>
            <a:ext cx="2895600" cy="1323975"/>
            <a:chOff x="4848" y="3227"/>
            <a:chExt cx="1056" cy="487"/>
          </a:xfrm>
        </p:grpSpPr>
        <p:sp>
          <p:nvSpPr>
            <p:cNvPr id="17" name="Freeform 20"/>
            <p:cNvSpPr>
              <a:spLocks/>
            </p:cNvSpPr>
            <p:nvPr userDrawn="1"/>
          </p:nvSpPr>
          <p:spPr bwMode="auto">
            <a:xfrm>
              <a:off x="4881" y="3427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>
              <a:off x="5117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 userDrawn="1"/>
          </p:nvSpPr>
          <p:spPr bwMode="auto">
            <a:xfrm>
              <a:off x="5380" y="3234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 userDrawn="1"/>
          </p:nvSpPr>
          <p:spPr bwMode="auto">
            <a:xfrm>
              <a:off x="5668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 userDrawn="1"/>
          </p:nvSpPr>
          <p:spPr bwMode="auto">
            <a:xfrm>
              <a:off x="4848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7061-96EC-448A-BD2F-2C8D8896B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F97F-C2F6-4766-96C5-84FC73879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111125"/>
            <a:ext cx="2028825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9325" y="111125"/>
            <a:ext cx="5937250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F13EA-8B9B-4EDB-9075-53B69CA35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9CC26-6EE8-4BE0-B05F-E32E013F0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C3FFA-8F0A-483B-A8F3-B9616A57E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B91C0-5044-4A6B-AFAA-5ACD3C870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9EE84-DC35-4D8E-85FE-C1A34635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9D3F0-5B12-413E-95F6-2AFF30762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AF48F-3283-4BA0-B0DC-23B0CC92F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B6F05-EAEB-48B7-88D9-B1C52B650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5950-A4FE-48F1-98C0-F392C52BB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09763" y="111125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22943BE-82B9-4C0A-882C-7E31184E6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7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7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5" name="Group 11"/>
          <p:cNvGrpSpPr>
            <a:grpSpLocks/>
          </p:cNvGrpSpPr>
          <p:nvPr userDrawn="1"/>
        </p:nvGrpSpPr>
        <p:grpSpPr bwMode="auto">
          <a:xfrm rot="10800000">
            <a:off x="0" y="228600"/>
            <a:ext cx="1676400" cy="773113"/>
            <a:chOff x="4848" y="3227"/>
            <a:chExt cx="1056" cy="487"/>
          </a:xfrm>
        </p:grpSpPr>
        <p:sp>
          <p:nvSpPr>
            <p:cNvPr id="36876" name="Freeform 12"/>
            <p:cNvSpPr>
              <a:spLocks/>
            </p:cNvSpPr>
            <p:nvPr userDrawn="1"/>
          </p:nvSpPr>
          <p:spPr bwMode="auto">
            <a:xfrm>
              <a:off x="4885" y="3423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7" name="Freeform 13"/>
            <p:cNvSpPr>
              <a:spLocks/>
            </p:cNvSpPr>
            <p:nvPr userDrawn="1"/>
          </p:nvSpPr>
          <p:spPr bwMode="auto">
            <a:xfrm>
              <a:off x="5121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8" name="Freeform 14"/>
            <p:cNvSpPr>
              <a:spLocks/>
            </p:cNvSpPr>
            <p:nvPr userDrawn="1"/>
          </p:nvSpPr>
          <p:spPr bwMode="auto">
            <a:xfrm>
              <a:off x="5384" y="3230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9" name="Freeform 15"/>
            <p:cNvSpPr>
              <a:spLocks/>
            </p:cNvSpPr>
            <p:nvPr userDrawn="1"/>
          </p:nvSpPr>
          <p:spPr bwMode="auto">
            <a:xfrm>
              <a:off x="5672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0" name="Rectangle 16"/>
            <p:cNvSpPr>
              <a:spLocks noChangeArrowheads="1"/>
            </p:cNvSpPr>
            <p:nvPr userDrawn="1"/>
          </p:nvSpPr>
          <p:spPr bwMode="auto">
            <a:xfrm>
              <a:off x="4852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17"/>
          <p:cNvGrpSpPr>
            <a:grpSpLocks/>
          </p:cNvGrpSpPr>
          <p:nvPr userDrawn="1"/>
        </p:nvGrpSpPr>
        <p:grpSpPr bwMode="auto">
          <a:xfrm>
            <a:off x="7467600" y="5856288"/>
            <a:ext cx="1676400" cy="773112"/>
            <a:chOff x="4848" y="3227"/>
            <a:chExt cx="1056" cy="487"/>
          </a:xfrm>
        </p:grpSpPr>
        <p:sp>
          <p:nvSpPr>
            <p:cNvPr id="36882" name="Freeform 18"/>
            <p:cNvSpPr>
              <a:spLocks/>
            </p:cNvSpPr>
            <p:nvPr userDrawn="1"/>
          </p:nvSpPr>
          <p:spPr bwMode="auto">
            <a:xfrm>
              <a:off x="4881" y="3427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 userDrawn="1"/>
          </p:nvSpPr>
          <p:spPr bwMode="auto">
            <a:xfrm>
              <a:off x="5117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4" name="Freeform 20"/>
            <p:cNvSpPr>
              <a:spLocks/>
            </p:cNvSpPr>
            <p:nvPr userDrawn="1"/>
          </p:nvSpPr>
          <p:spPr bwMode="auto">
            <a:xfrm>
              <a:off x="5380" y="3234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5" name="Freeform 21"/>
            <p:cNvSpPr>
              <a:spLocks/>
            </p:cNvSpPr>
            <p:nvPr userDrawn="1"/>
          </p:nvSpPr>
          <p:spPr bwMode="auto">
            <a:xfrm>
              <a:off x="5668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6" name="Rectangle 22"/>
            <p:cNvSpPr>
              <a:spLocks noChangeArrowheads="1"/>
            </p:cNvSpPr>
            <p:nvPr userDrawn="1"/>
          </p:nvSpPr>
          <p:spPr bwMode="auto">
            <a:xfrm>
              <a:off x="4848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s.ncsu.edu/career/site/filelibrary/salary_negotiation_tip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s.ncsu.edu/career/site/filelibrary/action_pla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8486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Finding your dream internship</a:t>
            </a:r>
          </a:p>
        </p:txBody>
      </p:sp>
      <p:pic>
        <p:nvPicPr>
          <p:cNvPr id="3075" name="Picture 5" descr="New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978150"/>
            <a:ext cx="3862388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763" y="76200"/>
            <a:ext cx="7158037" cy="14128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Networking to land the ideal internship...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dirty="0" smtClean="0"/>
              <a:t>Stand Out!</a:t>
            </a:r>
          </a:p>
          <a:p>
            <a:pPr eaLnBrk="1" hangingPunct="1"/>
            <a:r>
              <a:rPr lang="en-US" sz="2800" dirty="0" smtClean="0"/>
              <a:t>Email to explain how interested you are in what they are doing.</a:t>
            </a:r>
          </a:p>
          <a:p>
            <a:pPr eaLnBrk="1" hangingPunct="1"/>
            <a:r>
              <a:rPr lang="en-US" sz="2800" dirty="0" smtClean="0"/>
              <a:t>Ask to meet face to face to learn more and describe what you can contribute.</a:t>
            </a:r>
          </a:p>
          <a:p>
            <a:pPr eaLnBrk="1" hangingPunct="1"/>
            <a:r>
              <a:rPr lang="en-US" sz="2800" dirty="0" smtClean="0"/>
              <a:t>Highlight your skills and qualifications.</a:t>
            </a:r>
          </a:p>
          <a:p>
            <a:pPr eaLnBrk="1" hangingPunct="1"/>
            <a:r>
              <a:rPr lang="en-US" sz="2800" dirty="0" smtClean="0"/>
              <a:t>Explain your interests &amp; outline benefits.</a:t>
            </a:r>
          </a:p>
          <a:p>
            <a:pPr eaLnBrk="1" hangingPunct="1"/>
            <a:r>
              <a:rPr lang="en-US" sz="2800" dirty="0" smtClean="0"/>
              <a:t>Follow-up!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158038" cy="14128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5 Easy Steps to secure an advertised Internship...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 smtClean="0"/>
              <a:t>Research internship listings.</a:t>
            </a:r>
          </a:p>
          <a:p>
            <a:pPr eaLnBrk="1" hangingPunct="1"/>
            <a:r>
              <a:rPr lang="en-US" sz="3600" dirty="0" smtClean="0"/>
              <a:t>Create an outstanding resume.</a:t>
            </a:r>
          </a:p>
          <a:p>
            <a:pPr eaLnBrk="1" hangingPunct="1"/>
            <a:r>
              <a:rPr lang="en-US" sz="3600" dirty="0" smtClean="0"/>
              <a:t>Customize your cover letter.</a:t>
            </a:r>
          </a:p>
          <a:p>
            <a:pPr eaLnBrk="1" hangingPunct="1"/>
            <a:r>
              <a:rPr lang="en-US" sz="3600" dirty="0" smtClean="0"/>
              <a:t>Prepare for an interview.</a:t>
            </a:r>
          </a:p>
          <a:p>
            <a:pPr eaLnBrk="1" hangingPunct="1"/>
            <a:r>
              <a:rPr lang="en-US" sz="3600" dirty="0" smtClean="0"/>
              <a:t>Write follow-up letters to thank the interviewers.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9763" y="-76200"/>
            <a:ext cx="7158037" cy="1412875"/>
          </a:xfrm>
        </p:spPr>
        <p:txBody>
          <a:bodyPr/>
          <a:lstStyle/>
          <a:p>
            <a:pPr eaLnBrk="1" hangingPunct="1"/>
            <a:r>
              <a:rPr lang="en-US" dirty="0" smtClean="0"/>
              <a:t>Salary Negotiation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Varies  </a:t>
            </a:r>
            <a:r>
              <a:rPr lang="en-US" dirty="0" smtClean="0">
                <a:hlinkClick r:id="rId2"/>
              </a:rPr>
              <a:t>Negotiation Tip Sheet</a:t>
            </a:r>
            <a:endParaRPr lang="en-US" dirty="0" smtClean="0"/>
          </a:p>
          <a:p>
            <a:pPr eaLnBrk="1" hangingPunct="1"/>
            <a:r>
              <a:rPr lang="en-US" dirty="0" smtClean="0"/>
              <a:t>One time stipend of 2 to 3K</a:t>
            </a:r>
          </a:p>
          <a:p>
            <a:pPr eaLnBrk="1" hangingPunct="1"/>
            <a:r>
              <a:rPr lang="en-US" dirty="0" smtClean="0"/>
              <a:t>Expenses, travel, lodging</a:t>
            </a:r>
          </a:p>
          <a:p>
            <a:pPr eaLnBrk="1" hangingPunct="1"/>
            <a:r>
              <a:rPr lang="en-US" dirty="0" smtClean="0"/>
              <a:t>Hourly rate- $10-15 an hour </a:t>
            </a:r>
          </a:p>
          <a:p>
            <a:pPr eaLnBrk="1" hangingPunct="1"/>
            <a:r>
              <a:rPr lang="en-US" dirty="0" smtClean="0"/>
              <a:t>Volunteer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763" y="-76200"/>
            <a:ext cx="7158037" cy="1412875"/>
          </a:xfrm>
        </p:spPr>
        <p:txBody>
          <a:bodyPr/>
          <a:lstStyle/>
          <a:p>
            <a:pPr eaLnBrk="1" hangingPunct="1"/>
            <a:r>
              <a:rPr lang="en-US" dirty="0" smtClean="0"/>
              <a:t>Academic Credit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889875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Talk to your academic advisor to arrange before hand.</a:t>
            </a:r>
          </a:p>
          <a:p>
            <a:pPr eaLnBrk="1" hangingPunct="1"/>
            <a:r>
              <a:rPr lang="en-US" dirty="0" smtClean="0"/>
              <a:t>Requirements vary based on the department.</a:t>
            </a:r>
          </a:p>
          <a:p>
            <a:pPr eaLnBrk="1" hangingPunct="1"/>
            <a:r>
              <a:rPr lang="en-US" dirty="0" smtClean="0"/>
              <a:t>Be sure your supervisor understands the academic component.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Important Is Research: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Research is an invaluable tool that will enhance your academic experience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will help you determine what kind of career you wish to pursue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Research builds a resume and will increase your chances of getting into a graduate school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 I Get Involved: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best way to get involved is to read fliers on campus and emails sent through CALS Career Services </a:t>
            </a:r>
          </a:p>
          <a:p>
            <a:pPr eaLnBrk="1" hangingPunct="1"/>
            <a:r>
              <a:rPr lang="en-US" sz="2800" dirty="0" smtClean="0"/>
              <a:t>If you already have an idea of what type of research you are interested in you can contact the professor directly</a:t>
            </a:r>
          </a:p>
          <a:p>
            <a:pPr eaLnBrk="1" hangingPunct="1"/>
            <a:r>
              <a:rPr lang="en-US" sz="2800" dirty="0" smtClean="0"/>
              <a:t> Often times you can ask a professor who has taught you a class to join their lab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 I Apply: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Whether you complete a formal application or just send an email you need to include your resume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It is also a good idea to provide a cover letter so you can relate why you are interested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Include references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Make sure to follow up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Benefits: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Receive course credit </a:t>
            </a:r>
          </a:p>
          <a:p>
            <a:pPr eaLnBrk="1" hangingPunct="1"/>
            <a:r>
              <a:rPr lang="en-US" dirty="0" smtClean="0"/>
              <a:t>Resume booster </a:t>
            </a:r>
          </a:p>
          <a:p>
            <a:pPr eaLnBrk="1" hangingPunct="1"/>
            <a:r>
              <a:rPr lang="en-US" dirty="0" smtClean="0"/>
              <a:t>Graduate School Applications </a:t>
            </a:r>
          </a:p>
          <a:p>
            <a:pPr eaLnBrk="1" hangingPunct="1"/>
            <a:r>
              <a:rPr lang="en-US" dirty="0" smtClean="0"/>
              <a:t>On the job experience </a:t>
            </a:r>
          </a:p>
          <a:p>
            <a:pPr eaLnBrk="1" hangingPunct="1"/>
            <a:r>
              <a:rPr lang="en-US" dirty="0" smtClean="0"/>
              <a:t>May help you get an internship!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7158038" cy="1412875"/>
          </a:xfrm>
        </p:spPr>
        <p:txBody>
          <a:bodyPr/>
          <a:lstStyle/>
          <a:p>
            <a:pPr eaLnBrk="1" hangingPunct="1"/>
            <a:r>
              <a:rPr lang="en-US" dirty="0" smtClean="0"/>
              <a:t>What is an internship?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Career related work experience, usually full-time in the summer.</a:t>
            </a:r>
          </a:p>
          <a:p>
            <a:pPr eaLnBrk="1" hangingPunct="1"/>
            <a:r>
              <a:rPr lang="en-US" dirty="0" smtClean="0"/>
              <a:t>A chance to test the waters.</a:t>
            </a:r>
          </a:p>
          <a:p>
            <a:pPr eaLnBrk="1" hangingPunct="1"/>
            <a:r>
              <a:rPr lang="en-US" dirty="0" smtClean="0"/>
              <a:t>Not cheap labor.</a:t>
            </a:r>
          </a:p>
          <a:p>
            <a:pPr eaLnBrk="1" hangingPunct="1"/>
            <a:r>
              <a:rPr lang="en-US" dirty="0" smtClean="0"/>
              <a:t>Not just grunt work.</a:t>
            </a:r>
          </a:p>
          <a:p>
            <a:pPr eaLnBrk="1" hangingPunct="1"/>
            <a:r>
              <a:rPr lang="en-US" dirty="0" smtClean="0"/>
              <a:t>Using independent problem solving skills.</a:t>
            </a:r>
          </a:p>
          <a:p>
            <a:pPr eaLnBrk="1" hangingPunct="1"/>
            <a:r>
              <a:rPr lang="en-US" dirty="0" smtClean="0"/>
              <a:t>A chance to learn from a mentor.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you can gain </a:t>
            </a:r>
            <a:br>
              <a:rPr lang="en-US" dirty="0" smtClean="0"/>
            </a:br>
            <a:r>
              <a:rPr lang="en-US" dirty="0" smtClean="0"/>
              <a:t>from an internship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38325"/>
            <a:ext cx="8458200" cy="3800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Develop &amp; apply your skills.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Network &amp; gain valuable contacts.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Explore different fields.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Discover your work preferences.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Demonstrate your work ethic.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Possibly earn academic credit, be paid, or both.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-76200"/>
            <a:ext cx="7158037" cy="1412875"/>
          </a:xfrm>
        </p:spPr>
        <p:txBody>
          <a:bodyPr/>
          <a:lstStyle/>
          <a:p>
            <a:pPr eaLnBrk="1" hangingPunct="1"/>
            <a:r>
              <a:rPr lang="en-US" i="1" dirty="0" smtClean="0"/>
              <a:t>Timeline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Begin your search in November.</a:t>
            </a:r>
          </a:p>
          <a:p>
            <a:pPr eaLnBrk="1" hangingPunct="1"/>
            <a:r>
              <a:rPr lang="en-US" dirty="0" smtClean="0"/>
              <a:t>Summer of Sophomore and Junior years are excellent times to have internships.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-76200"/>
            <a:ext cx="7158038" cy="14128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Determining Your Goals...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61275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dirty="0" smtClean="0"/>
              <a:t>Focus on your career objective.</a:t>
            </a:r>
          </a:p>
          <a:p>
            <a:pPr eaLnBrk="1" hangingPunct="1"/>
            <a:r>
              <a:rPr lang="en-US" sz="2800" dirty="0" smtClean="0"/>
              <a:t>Why do you want an internship?</a:t>
            </a:r>
          </a:p>
          <a:p>
            <a:pPr eaLnBrk="1" hangingPunct="1"/>
            <a:r>
              <a:rPr lang="en-US" sz="2800" dirty="0" smtClean="0"/>
              <a:t>Where do you want an internship?</a:t>
            </a:r>
          </a:p>
          <a:p>
            <a:pPr lvl="1" eaLnBrk="1" hangingPunct="1"/>
            <a:r>
              <a:rPr lang="en-US" sz="2400" dirty="0" smtClean="0"/>
              <a:t>Venture out for a summer.</a:t>
            </a:r>
          </a:p>
          <a:p>
            <a:pPr eaLnBrk="1" hangingPunct="1"/>
            <a:r>
              <a:rPr lang="en-US" sz="2800" dirty="0" smtClean="0"/>
              <a:t>What do you hope to gain from the internship? </a:t>
            </a:r>
          </a:p>
          <a:p>
            <a:pPr lvl="1" eaLnBrk="1" hangingPunct="1"/>
            <a:r>
              <a:rPr lang="en-US" sz="2400" dirty="0" smtClean="0"/>
              <a:t>Patient Contact?  Hands on with animals?</a:t>
            </a:r>
          </a:p>
          <a:p>
            <a:pPr lvl="1" eaLnBrk="1" hangingPunct="1"/>
            <a:r>
              <a:rPr lang="en-US" sz="2400" dirty="0" smtClean="0"/>
              <a:t>Don’t be shy to ask for what you need.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9763" y="-76200"/>
            <a:ext cx="7158037" cy="14128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Two Search Strategies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586663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</a:rPr>
              <a:t>1- Networking Search- few do this!</a:t>
            </a:r>
          </a:p>
          <a:p>
            <a:pPr lvl="1" eaLnBrk="1" hangingPunct="1"/>
            <a:r>
              <a:rPr lang="en-US" sz="2800" dirty="0" smtClean="0"/>
              <a:t>Use your contacts</a:t>
            </a:r>
          </a:p>
          <a:p>
            <a:pPr lvl="1" eaLnBrk="1" hangingPunct="1"/>
            <a:r>
              <a:rPr lang="en-US" sz="2800" dirty="0" smtClean="0"/>
              <a:t>Create your own opening</a:t>
            </a:r>
          </a:p>
          <a:p>
            <a:pPr eaLnBrk="1" hangingPunct="1"/>
            <a:r>
              <a:rPr lang="en-US" sz="3200" dirty="0" smtClean="0">
                <a:solidFill>
                  <a:schemeClr val="hlink"/>
                </a:solidFill>
              </a:rPr>
              <a:t>2- On-line Search- most do this!</a:t>
            </a:r>
          </a:p>
          <a:p>
            <a:pPr lvl="1" eaLnBrk="1" hangingPunct="1"/>
            <a:r>
              <a:rPr lang="en-US" sz="2800" dirty="0" smtClean="0"/>
              <a:t>Advertised vacancies</a:t>
            </a:r>
          </a:p>
          <a:p>
            <a:pPr lvl="1" eaLnBrk="1" hangingPunct="1"/>
            <a:r>
              <a:rPr lang="en-US" sz="2800" dirty="0" smtClean="0"/>
              <a:t>Apply for actual intern openings</a:t>
            </a:r>
          </a:p>
          <a:p>
            <a:pPr lvl="1" eaLnBrk="1" hangingPunct="1"/>
            <a:r>
              <a:rPr lang="en-US" sz="2800" dirty="0" smtClean="0"/>
              <a:t>Much more competition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58038" cy="14128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Networking to create </a:t>
            </a:r>
            <a:br>
              <a:rPr lang="en-US" dirty="0" smtClean="0"/>
            </a:br>
            <a:r>
              <a:rPr lang="en-US" dirty="0" smtClean="0"/>
              <a:t>your own..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 smtClean="0"/>
              <a:t>Identify target companies.</a:t>
            </a:r>
          </a:p>
          <a:p>
            <a:pPr eaLnBrk="1" hangingPunct="1"/>
            <a:r>
              <a:rPr lang="en-US" sz="3600" dirty="0" smtClean="0"/>
              <a:t>What are their needs?</a:t>
            </a:r>
          </a:p>
          <a:p>
            <a:pPr eaLnBrk="1" hangingPunct="1"/>
            <a:r>
              <a:rPr lang="en-US" sz="3600" dirty="0" smtClean="0"/>
              <a:t>How can you help?</a:t>
            </a:r>
          </a:p>
          <a:p>
            <a:pPr eaLnBrk="1" hangingPunct="1"/>
            <a:r>
              <a:rPr lang="en-US" sz="3600" dirty="0" smtClean="0">
                <a:hlinkClick r:id="rId2"/>
              </a:rPr>
              <a:t>Draft a 3 month plan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Schedule an appointment to discuss your proposal.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158038" cy="14128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Networking with people that might help...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38325"/>
            <a:ext cx="8305800" cy="38004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 smtClean="0"/>
              <a:t>Career Advisers, Faculty</a:t>
            </a:r>
          </a:p>
          <a:p>
            <a:pPr eaLnBrk="1" hangingPunct="1"/>
            <a:r>
              <a:rPr lang="en-US" sz="3600" dirty="0" smtClean="0"/>
              <a:t>Friends, Family, Fellow Job Hunters</a:t>
            </a:r>
          </a:p>
          <a:p>
            <a:pPr eaLnBrk="1" hangingPunct="1"/>
            <a:r>
              <a:rPr lang="en-US" sz="3600" dirty="0" smtClean="0"/>
              <a:t>Alumni</a:t>
            </a:r>
          </a:p>
          <a:p>
            <a:pPr eaLnBrk="1" hangingPunct="1"/>
            <a:r>
              <a:rPr lang="en-US" sz="3600" dirty="0" smtClean="0"/>
              <a:t>Supervisors and Co-workers</a:t>
            </a:r>
          </a:p>
          <a:p>
            <a:pPr eaLnBrk="1" hangingPunct="1"/>
            <a:r>
              <a:rPr lang="en-US" sz="3600" dirty="0" smtClean="0"/>
              <a:t>Professionals</a:t>
            </a:r>
          </a:p>
          <a:p>
            <a:pPr eaLnBrk="1" hangingPunct="1"/>
            <a:r>
              <a:rPr lang="en-US" sz="3600" dirty="0" smtClean="0"/>
              <a:t>Clubs/Service Groups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38363" y="-152400"/>
            <a:ext cx="7158037" cy="14128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hlink"/>
                </a:solidFill>
              </a:rPr>
              <a:t>Be persistent!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Networking intimidates most people.</a:t>
            </a:r>
          </a:p>
          <a:p>
            <a:pPr eaLnBrk="1" hangingPunct="1"/>
            <a:r>
              <a:rPr lang="en-US" dirty="0" smtClean="0"/>
              <a:t>Be a go-getter.</a:t>
            </a:r>
          </a:p>
          <a:p>
            <a:pPr eaLnBrk="1" hangingPunct="1"/>
            <a:r>
              <a:rPr lang="en-US" dirty="0" smtClean="0"/>
              <a:t>You will impress your future boss with your initiative.</a:t>
            </a:r>
          </a:p>
          <a:p>
            <a:pPr eaLnBrk="1" hangingPunct="1"/>
            <a:r>
              <a:rPr lang="en-US" dirty="0" smtClean="0">
                <a:solidFill>
                  <a:schemeClr val="hlink"/>
                </a:solidFill>
              </a:rPr>
              <a:t>Could be the difference between an OK summer and an amazing summer!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5">
      <a:dk1>
        <a:srgbClr val="333333"/>
      </a:dk1>
      <a:lt1>
        <a:srgbClr val="F8F8F8"/>
      </a:lt1>
      <a:dk2>
        <a:srgbClr val="005D8C"/>
      </a:dk2>
      <a:lt2>
        <a:srgbClr val="FFFFFF"/>
      </a:lt2>
      <a:accent1>
        <a:srgbClr val="00CC99"/>
      </a:accent1>
      <a:accent2>
        <a:srgbClr val="0099CC"/>
      </a:accent2>
      <a:accent3>
        <a:srgbClr val="AAB6C5"/>
      </a:accent3>
      <a:accent4>
        <a:srgbClr val="D4D4D4"/>
      </a:accent4>
      <a:accent5>
        <a:srgbClr val="AAE2CA"/>
      </a:accent5>
      <a:accent6>
        <a:srgbClr val="008AB9"/>
      </a:accent6>
      <a:hlink>
        <a:srgbClr val="FFCC00"/>
      </a:hlink>
      <a:folHlink>
        <a:srgbClr val="D8D48C"/>
      </a:folHlink>
    </a:clrScheme>
    <a:fontScheme name="Axi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347</TotalTime>
  <Words>615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Axis</vt:lpstr>
      <vt:lpstr>Finding your dream internship</vt:lpstr>
      <vt:lpstr>What is an internship?</vt:lpstr>
      <vt:lpstr>What you can gain  from an internship</vt:lpstr>
      <vt:lpstr>Timeline</vt:lpstr>
      <vt:lpstr>Determining Your Goals...</vt:lpstr>
      <vt:lpstr>Two Search Strategies</vt:lpstr>
      <vt:lpstr>Networking to create  your own..</vt:lpstr>
      <vt:lpstr>Networking with people that might help...</vt:lpstr>
      <vt:lpstr>Be persistent!</vt:lpstr>
      <vt:lpstr>Networking to land the ideal internship...</vt:lpstr>
      <vt:lpstr>5 Easy Steps to secure an advertised Internship...</vt:lpstr>
      <vt:lpstr>Salary Negotiation</vt:lpstr>
      <vt:lpstr>Academic Credit</vt:lpstr>
      <vt:lpstr>How Important Is Research:</vt:lpstr>
      <vt:lpstr>How Do I Get Involved:</vt:lpstr>
      <vt:lpstr>How Do I Apply:</vt:lpstr>
      <vt:lpstr>Benefits: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</dc:title>
  <dc:creator>CALS</dc:creator>
  <cp:lastModifiedBy>SCS</cp:lastModifiedBy>
  <cp:revision>30</cp:revision>
  <cp:lastPrinted>2002-11-13T13:32:48Z</cp:lastPrinted>
  <dcterms:created xsi:type="dcterms:W3CDTF">1995-05-28T16:03:36Z</dcterms:created>
  <dcterms:modified xsi:type="dcterms:W3CDTF">2013-01-09T19:55:32Z</dcterms:modified>
</cp:coreProperties>
</file>