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7" r:id="rId3"/>
    <p:sldId id="258" r:id="rId4"/>
    <p:sldId id="271" r:id="rId5"/>
    <p:sldId id="259" r:id="rId6"/>
    <p:sldId id="270" r:id="rId7"/>
    <p:sldId id="260" r:id="rId8"/>
    <p:sldId id="261" r:id="rId9"/>
    <p:sldId id="262" r:id="rId10"/>
    <p:sldId id="263" r:id="rId11"/>
    <p:sldId id="264" r:id="rId12"/>
    <p:sldId id="272" r:id="rId13"/>
    <p:sldId id="265" r:id="rId14"/>
    <p:sldId id="266" r:id="rId15"/>
    <p:sldId id="273" r:id="rId16"/>
    <p:sldId id="267" r:id="rId17"/>
    <p:sldId id="268" r:id="rId18"/>
    <p:sldId id="269" r:id="rId19"/>
    <p:sldId id="274" r:id="rId20"/>
    <p:sldId id="275" r:id="rId21"/>
    <p:sldId id="326" r:id="rId22"/>
    <p:sldId id="276" r:id="rId23"/>
    <p:sldId id="327" r:id="rId24"/>
    <p:sldId id="277" r:id="rId25"/>
    <p:sldId id="278" r:id="rId26"/>
    <p:sldId id="279" r:id="rId27"/>
    <p:sldId id="280" r:id="rId28"/>
    <p:sldId id="328" r:id="rId29"/>
    <p:sldId id="281" r:id="rId30"/>
    <p:sldId id="282" r:id="rId31"/>
    <p:sldId id="284" r:id="rId32"/>
    <p:sldId id="329" r:id="rId33"/>
    <p:sldId id="283" r:id="rId34"/>
    <p:sldId id="285" r:id="rId35"/>
    <p:sldId id="286" r:id="rId36"/>
    <p:sldId id="287" r:id="rId37"/>
    <p:sldId id="288" r:id="rId38"/>
    <p:sldId id="289" r:id="rId39"/>
    <p:sldId id="290" r:id="rId40"/>
    <p:sldId id="291" r:id="rId41"/>
    <p:sldId id="292" r:id="rId42"/>
    <p:sldId id="293" r:id="rId43"/>
    <p:sldId id="294" r:id="rId44"/>
    <p:sldId id="295" r:id="rId45"/>
    <p:sldId id="297" r:id="rId46"/>
    <p:sldId id="296" r:id="rId47"/>
    <p:sldId id="320" r:id="rId48"/>
    <p:sldId id="321" r:id="rId49"/>
    <p:sldId id="331" r:id="rId50"/>
    <p:sldId id="322" r:id="rId51"/>
    <p:sldId id="323" r:id="rId52"/>
    <p:sldId id="324" r:id="rId53"/>
    <p:sldId id="332" r:id="rId54"/>
    <p:sldId id="325" r:id="rId55"/>
    <p:sldId id="333" r:id="rId56"/>
    <p:sldId id="334" r:id="rId57"/>
    <p:sldId id="344" r:id="rId58"/>
    <p:sldId id="335" r:id="rId59"/>
    <p:sldId id="336" r:id="rId60"/>
    <p:sldId id="337" r:id="rId61"/>
    <p:sldId id="340" r:id="rId62"/>
    <p:sldId id="341" r:id="rId63"/>
    <p:sldId id="342" r:id="rId64"/>
    <p:sldId id="343"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7" autoAdjust="0"/>
    <p:restoredTop sz="94624" autoAdjust="0"/>
  </p:normalViewPr>
  <p:slideViewPr>
    <p:cSldViewPr>
      <p:cViewPr varScale="1">
        <p:scale>
          <a:sx n="104" d="100"/>
          <a:sy n="104" d="100"/>
        </p:scale>
        <p:origin x="-180" y="-84"/>
      </p:cViewPr>
      <p:guideLst>
        <p:guide orient="horz" pos="2160"/>
        <p:guide pos="2880"/>
      </p:guideLst>
    </p:cSldViewPr>
  </p:slideViewPr>
  <p:outlineViewPr>
    <p:cViewPr>
      <p:scale>
        <a:sx n="33" d="100"/>
        <a:sy n="33" d="100"/>
      </p:scale>
      <p:origin x="0" y="1311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Georgia" pitchFamily="18"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eorgia" pitchFamily="18" charset="0"/>
              </a:defRPr>
            </a:lvl1pPr>
          </a:lstStyle>
          <a:p>
            <a:pPr>
              <a:defRPr/>
            </a:pPr>
            <a:fld id="{1717718E-C655-4203-B726-FDE6BD9BA7A1}" type="datetimeFigureOut">
              <a:rPr lang="en-US"/>
              <a:pPr>
                <a:defRPr/>
              </a:pPr>
              <a:t>4/18/2011</a:t>
            </a:fld>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Georgia" pitchFamily="18"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eorgia" pitchFamily="18" charset="0"/>
              </a:defRPr>
            </a:lvl1pPr>
          </a:lstStyle>
          <a:p>
            <a:pPr>
              <a:defRPr/>
            </a:pPr>
            <a:fld id="{DB3A0469-683C-4FB7-96AC-A6494675169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F30327CC-E9AE-471C-B5D6-33A7D07CE8E4}" type="datetimeFigureOut">
              <a:rPr lang="en-US"/>
              <a:pPr>
                <a:defRPr/>
              </a:pPr>
              <a:t>4/18/2011</a:t>
            </a:fld>
            <a:endParaRPr lang="en-US" dirty="0"/>
          </a:p>
        </p:txBody>
      </p:sp>
      <p:sp>
        <p:nvSpPr>
          <p:cNvPr id="16" name="Footer Placeholder 16"/>
          <p:cNvSpPr>
            <a:spLocks noGrp="1"/>
          </p:cNvSpPr>
          <p:nvPr>
            <p:ph type="ftr" sz="quarter" idx="11"/>
          </p:nvPr>
        </p:nvSpPr>
        <p:spPr/>
        <p:txBody>
          <a:bodyPr/>
          <a:lstStyle>
            <a:lvl1pPr>
              <a:defRPr dirty="0"/>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0E7B909-5AD6-46CE-A515-137660EE31F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7ABD55-D2CD-4504-A257-F5ECD7EA4098}" type="datetimeFigureOut">
              <a:rPr lang="en-US"/>
              <a:pPr>
                <a:defRPr/>
              </a:pPr>
              <a:t>4/18/2011</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59BFEF-A1A1-4C48-ACF0-42CD963882F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E0F3C752-2E78-4F2D-A963-BDB712B33217}"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404195AA-CD47-4290-8798-A73473A56F57}" type="datetimeFigureOut">
              <a:rPr lang="en-US"/>
              <a:pPr>
                <a:defRPr/>
              </a:pPr>
              <a:t>4/18/2011</a:t>
            </a:fld>
            <a:endParaRPr lang="en-US" dirty="0"/>
          </a:p>
        </p:txBody>
      </p:sp>
      <p:sp>
        <p:nvSpPr>
          <p:cNvPr id="15" name="Footer Placeholder 4"/>
          <p:cNvSpPr>
            <a:spLocks noGrp="1"/>
          </p:cNvSpPr>
          <p:nvPr>
            <p:ph type="ftr" sz="quarter" idx="12"/>
          </p:nvPr>
        </p:nvSpPr>
        <p:spPr/>
        <p:txBody>
          <a:bodyPr/>
          <a:lstStyle>
            <a:lvl1pPr>
              <a:defRPr dirty="0"/>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8A77F1-0287-42F5-9CED-E6E6D7FA0C3B}" type="datetimeFigureOut">
              <a:rPr lang="en-US"/>
              <a:pPr>
                <a:defRPr/>
              </a:pPr>
              <a:t>4/18/2011</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946C58DC-6331-4018-BCF9-30F960F7C6E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dirty="0"/>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35120F7E-0738-4AAC-B0B9-2740637B20A8}" type="datetimeFigureOut">
              <a:rPr lang="en-US"/>
              <a:pPr>
                <a:defRPr/>
              </a:pPr>
              <a:t>4/18/2011</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4367319-251E-40CD-A813-1373503C93B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533FF8A8-4377-4B9F-ADC5-0E93A3E7DD56}" type="datetimeFigureOut">
              <a:rPr lang="en-US"/>
              <a:pPr>
                <a:defRPr/>
              </a:pPr>
              <a:t>4/18/2011</a:t>
            </a:fld>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726149C-D521-42E8-85C8-AFFA8E373AE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D3E1E262-EEE6-4363-8100-ED29A305BDA3}" type="datetimeFigureOut">
              <a:rPr lang="en-US"/>
              <a:pPr>
                <a:defRPr/>
              </a:pPr>
              <a:t>4/18/2011</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dirty="0"/>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0604235A-D596-4B52-8EAE-385762C8923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6E6542B-A97E-4C79-89F7-562B1A131068}" type="datetimeFigureOut">
              <a:rPr lang="en-US"/>
              <a:pPr>
                <a:defRPr/>
              </a:pPr>
              <a:t>4/18/2011</a:t>
            </a:fld>
            <a:endParaRPr lang="en-US" dirty="0"/>
          </a:p>
        </p:txBody>
      </p:sp>
      <p:sp>
        <p:nvSpPr>
          <p:cNvPr id="4" name="Footer Placeholder 3"/>
          <p:cNvSpPr>
            <a:spLocks noGrp="1"/>
          </p:cNvSpPr>
          <p:nvPr>
            <p:ph type="ftr" sz="quarter" idx="11"/>
          </p:nvPr>
        </p:nvSpPr>
        <p:spPr/>
        <p:txBody>
          <a:bodyPr/>
          <a:lstStyle>
            <a:lvl1pPr>
              <a:defRPr dirty="0"/>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1B67C40-E61E-4307-91EF-502FD4F203E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FDFCD2EC-4C4F-4FFC-A12C-BCED525934DD}" type="datetimeFigureOut">
              <a:rPr lang="en-US"/>
              <a:pPr>
                <a:defRPr/>
              </a:pPr>
              <a:t>4/18/2011</a:t>
            </a:fld>
            <a:endParaRPr lang="en-US" dirty="0"/>
          </a:p>
        </p:txBody>
      </p:sp>
      <p:sp>
        <p:nvSpPr>
          <p:cNvPr id="9" name="Footer Placeholder 2"/>
          <p:cNvSpPr>
            <a:spLocks noGrp="1"/>
          </p:cNvSpPr>
          <p:nvPr>
            <p:ph type="ftr" sz="quarter" idx="11"/>
          </p:nvPr>
        </p:nvSpPr>
        <p:spPr/>
        <p:txBody>
          <a:bodyPr/>
          <a:lstStyle>
            <a:lvl1pPr>
              <a:defRPr dirty="0"/>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5BA6D2E-6287-4144-A61F-4D5457854B8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32BB44A-5AF6-4BCC-B2B5-D85E8B77031D}"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00EDCA17-F6BB-44F0-9CD4-489ACBBDAA84}" type="datetimeFigureOut">
              <a:rPr lang="en-US"/>
              <a:pPr>
                <a:defRPr/>
              </a:pPr>
              <a:t>4/18/2011</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dirty="0"/>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A72DCBA-79AC-408B-A97F-CAFBFC998A4E}"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0AF9EEBE-B607-41BB-81FF-54822015790B}" type="datetimeFigureOut">
              <a:rPr lang="en-US"/>
              <a:pPr>
                <a:defRPr/>
              </a:pPr>
              <a:t>4/18/2011</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dirty="0"/>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F061006A-3BBA-461D-A42D-0E9721F112F8}" type="datetimeFigureOut">
              <a:rPr lang="en-US"/>
              <a:pPr>
                <a:defRPr/>
              </a:pPr>
              <a:t>4/18/2011</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dirty="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9B42F1D7-F323-4937-82CC-CD2CA7D92853}"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8" Type="http://schemas.openxmlformats.org/officeDocument/2006/relationships/hyperlink" Target="http://english.pravda.ru/photo/report/models_anorexia-1460/3/" TargetMode="External"/><Relationship Id="rId3" Type="http://schemas.openxmlformats.org/officeDocument/2006/relationships/image" Target="../media/image63.jpeg"/><Relationship Id="rId7" Type="http://schemas.openxmlformats.org/officeDocument/2006/relationships/image" Target="../media/image66.jpeg"/><Relationship Id="rId2" Type="http://schemas.openxmlformats.org/officeDocument/2006/relationships/hyperlink" Target="http://english.pravda.ru/photo/report/models_anorexia-1460/4/" TargetMode="Externa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hyperlink" Target="http://english.pravda.ru/photo/report/models_anorexia-1460/2/" TargetMode="External"/><Relationship Id="rId4" Type="http://schemas.openxmlformats.org/officeDocument/2006/relationships/image" Target="../media/image64.jpeg"/><Relationship Id="rId9" Type="http://schemas.openxmlformats.org/officeDocument/2006/relationships/image" Target="../media/image67.jpeg"/></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endParaRPr lang="en-US" dirty="0"/>
          </a:p>
        </p:txBody>
      </p:sp>
      <p:sp>
        <p:nvSpPr>
          <p:cNvPr id="14338" name="Title 1"/>
          <p:cNvSpPr>
            <a:spLocks noGrp="1"/>
          </p:cNvSpPr>
          <p:nvPr>
            <p:ph type="ctrTitle"/>
          </p:nvPr>
        </p:nvSpPr>
        <p:spPr>
          <a:xfrm>
            <a:off x="685800" y="381000"/>
            <a:ext cx="7772400" cy="685800"/>
          </a:xfrm>
        </p:spPr>
        <p:txBody>
          <a:bodyPr/>
          <a:lstStyle/>
          <a:p>
            <a:pPr eaLnBrk="1" hangingPunct="1"/>
            <a:r>
              <a:rPr lang="en-US" sz="3800" smtClean="0"/>
              <a:t>Digestion and Nutrition</a:t>
            </a:r>
          </a:p>
        </p:txBody>
      </p:sp>
      <p:pic>
        <p:nvPicPr>
          <p:cNvPr id="14339" name="Picture 4" descr="DigestiveSystem2"/>
          <p:cNvPicPr>
            <a:picLocks noChangeAspect="1" noChangeArrowheads="1"/>
          </p:cNvPicPr>
          <p:nvPr/>
        </p:nvPicPr>
        <p:blipFill>
          <a:blip r:embed="rId3" cstate="print"/>
          <a:srcRect/>
          <a:stretch>
            <a:fillRect/>
          </a:stretch>
        </p:blipFill>
        <p:spPr bwMode="auto">
          <a:xfrm>
            <a:off x="2430463" y="1447800"/>
            <a:ext cx="4046537" cy="53435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solidFill>
                  <a:srgbClr val="7B9899"/>
                </a:solidFill>
              </a:rPr>
              <a:t>Tongue</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eaLnBrk="1" hangingPunct="1">
              <a:lnSpc>
                <a:spcPct val="90000"/>
              </a:lnSpc>
              <a:defRPr/>
            </a:pPr>
            <a:r>
              <a:rPr lang="en-US" sz="2500" dirty="0" smtClean="0"/>
              <a:t>Covered with mucous membranes</a:t>
            </a:r>
          </a:p>
          <a:p>
            <a:pPr eaLnBrk="1" hangingPunct="1">
              <a:lnSpc>
                <a:spcPct val="90000"/>
              </a:lnSpc>
              <a:defRPr/>
            </a:pPr>
            <a:r>
              <a:rPr lang="en-US" sz="2500" dirty="0" smtClean="0"/>
              <a:t>Frenulum: connects the midline of the tongue to floor of the mouth</a:t>
            </a:r>
          </a:p>
          <a:p>
            <a:pPr eaLnBrk="1" hangingPunct="1">
              <a:lnSpc>
                <a:spcPct val="90000"/>
              </a:lnSpc>
              <a:defRPr/>
            </a:pPr>
            <a:r>
              <a:rPr lang="en-US" sz="2500" dirty="0" smtClean="0"/>
              <a:t>Skeletal Muscle</a:t>
            </a:r>
          </a:p>
          <a:p>
            <a:pPr lvl="1" eaLnBrk="1" hangingPunct="1">
              <a:lnSpc>
                <a:spcPct val="90000"/>
              </a:lnSpc>
              <a:defRPr/>
            </a:pPr>
            <a:r>
              <a:rPr lang="en-US" sz="2000" dirty="0" smtClean="0"/>
              <a:t>Mix food particles with saliva</a:t>
            </a:r>
          </a:p>
          <a:p>
            <a:pPr lvl="1" eaLnBrk="1" hangingPunct="1">
              <a:lnSpc>
                <a:spcPct val="90000"/>
              </a:lnSpc>
              <a:defRPr/>
            </a:pPr>
            <a:r>
              <a:rPr lang="en-US" sz="2000" dirty="0" smtClean="0"/>
              <a:t>Move food toward the pharynx</a:t>
            </a:r>
          </a:p>
          <a:p>
            <a:pPr eaLnBrk="1" hangingPunct="1">
              <a:lnSpc>
                <a:spcPct val="90000"/>
              </a:lnSpc>
              <a:defRPr/>
            </a:pPr>
            <a:r>
              <a:rPr lang="en-US" sz="2500" dirty="0" smtClean="0"/>
              <a:t>Papillae: rough projections on                                                       surface</a:t>
            </a:r>
          </a:p>
          <a:p>
            <a:pPr lvl="1" eaLnBrk="1" hangingPunct="1">
              <a:lnSpc>
                <a:spcPct val="90000"/>
              </a:lnSpc>
              <a:defRPr/>
            </a:pPr>
            <a:r>
              <a:rPr lang="en-US" sz="2000" dirty="0" smtClean="0"/>
              <a:t>Provides friction to handle food</a:t>
            </a:r>
          </a:p>
          <a:p>
            <a:pPr lvl="1" eaLnBrk="1" hangingPunct="1">
              <a:lnSpc>
                <a:spcPct val="90000"/>
              </a:lnSpc>
              <a:defRPr/>
            </a:pPr>
            <a:r>
              <a:rPr lang="en-US" sz="2000" dirty="0" smtClean="0"/>
              <a:t>Contain taste buds</a:t>
            </a:r>
          </a:p>
          <a:p>
            <a:pPr eaLnBrk="1" hangingPunct="1">
              <a:lnSpc>
                <a:spcPct val="90000"/>
              </a:lnSpc>
              <a:defRPr/>
            </a:pPr>
            <a:r>
              <a:rPr lang="en-US" sz="2500" dirty="0" smtClean="0"/>
              <a:t>Root: posterior region</a:t>
            </a:r>
          </a:p>
          <a:p>
            <a:pPr lvl="1" eaLnBrk="1" hangingPunct="1">
              <a:lnSpc>
                <a:spcPct val="90000"/>
              </a:lnSpc>
              <a:defRPr/>
            </a:pPr>
            <a:r>
              <a:rPr lang="en-US" sz="2000" dirty="0" smtClean="0"/>
              <a:t>Connected to hyoid bone</a:t>
            </a:r>
          </a:p>
          <a:p>
            <a:pPr lvl="1" eaLnBrk="1" hangingPunct="1">
              <a:lnSpc>
                <a:spcPct val="90000"/>
              </a:lnSpc>
              <a:defRPr/>
            </a:pPr>
            <a:r>
              <a:rPr lang="en-US" sz="2000" dirty="0" smtClean="0"/>
              <a:t>Lingual tonsils: rounded masses of lymphatic tissue</a:t>
            </a:r>
          </a:p>
        </p:txBody>
      </p:sp>
      <p:pic>
        <p:nvPicPr>
          <p:cNvPr id="30723" name="Picture 4" descr="Tongue2"/>
          <p:cNvPicPr>
            <a:picLocks noChangeAspect="1" noChangeArrowheads="1"/>
          </p:cNvPicPr>
          <p:nvPr/>
        </p:nvPicPr>
        <p:blipFill>
          <a:blip r:embed="rId3" cstate="print"/>
          <a:srcRect/>
          <a:stretch>
            <a:fillRect/>
          </a:stretch>
        </p:blipFill>
        <p:spPr bwMode="auto">
          <a:xfrm>
            <a:off x="5562600" y="2438400"/>
            <a:ext cx="333375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lgn="l" eaLnBrk="1" hangingPunct="1"/>
            <a:r>
              <a:rPr lang="en-US" smtClean="0">
                <a:solidFill>
                  <a:srgbClr val="7B9899"/>
                </a:solidFill>
              </a:rPr>
              <a:t>Palate</a:t>
            </a:r>
          </a:p>
        </p:txBody>
      </p:sp>
      <p:sp>
        <p:nvSpPr>
          <p:cNvPr id="32770" name="Content Placeholder 2"/>
          <p:cNvSpPr>
            <a:spLocks noGrp="1"/>
          </p:cNvSpPr>
          <p:nvPr>
            <p:ph sz="quarter" idx="1"/>
          </p:nvPr>
        </p:nvSpPr>
        <p:spPr>
          <a:xfrm>
            <a:off x="301625" y="1527175"/>
            <a:ext cx="8504238" cy="4572000"/>
          </a:xfrm>
        </p:spPr>
        <p:txBody>
          <a:bodyPr/>
          <a:lstStyle/>
          <a:p>
            <a:pPr eaLnBrk="1" hangingPunct="1"/>
            <a:r>
              <a:rPr lang="en-US" smtClean="0"/>
              <a:t>Roof of oral cavity</a:t>
            </a:r>
          </a:p>
          <a:p>
            <a:pPr lvl="1" eaLnBrk="1" hangingPunct="1"/>
            <a:r>
              <a:rPr lang="en-US" smtClean="0"/>
              <a:t>Hard plate: anterior part</a:t>
            </a:r>
          </a:p>
          <a:p>
            <a:pPr lvl="1" eaLnBrk="1" hangingPunct="1"/>
            <a:r>
              <a:rPr lang="en-US" smtClean="0"/>
              <a:t>Soft plate: muscular arch, which extends downward to cone-shaped projection, the uvula</a:t>
            </a:r>
          </a:p>
          <a:p>
            <a:pPr lvl="2" eaLnBrk="1" hangingPunct="1"/>
            <a:r>
              <a:rPr lang="en-US" smtClean="0"/>
              <a:t>During swallowing, drawn upwards</a:t>
            </a:r>
          </a:p>
          <a:p>
            <a:pPr lvl="2" eaLnBrk="1" hangingPunct="1"/>
            <a:r>
              <a:rPr lang="en-US" smtClean="0"/>
              <a:t>Action closes the opening between the nasal cavity and pharynx</a:t>
            </a:r>
          </a:p>
          <a:p>
            <a:pPr lvl="1" eaLnBrk="1" hangingPunct="1"/>
            <a:r>
              <a:rPr lang="en-US" smtClean="0"/>
              <a:t>Palatine Tonsils: back of mouth, on either side</a:t>
            </a:r>
          </a:p>
          <a:p>
            <a:pPr lvl="2" eaLnBrk="1" hangingPunct="1"/>
            <a:r>
              <a:rPr lang="en-US" smtClean="0"/>
              <a:t>Tonsils of tonsillectomy</a:t>
            </a:r>
          </a:p>
          <a:p>
            <a:pPr lvl="1" eaLnBrk="1" hangingPunct="1"/>
            <a:r>
              <a:rPr lang="en-US" smtClean="0"/>
              <a:t>Pharyngeal Tonsils: adenoids</a:t>
            </a:r>
          </a:p>
          <a:p>
            <a:pPr lvl="2" eaLnBrk="1" hangingPunct="1"/>
            <a:r>
              <a:rPr lang="en-US" smtClean="0"/>
              <a:t>Posterior wall of pharynx</a:t>
            </a:r>
          </a:p>
        </p:txBody>
      </p:sp>
      <p:pic>
        <p:nvPicPr>
          <p:cNvPr id="32771" name="Picture 4" descr="softhardpalate"/>
          <p:cNvPicPr>
            <a:picLocks noChangeAspect="1" noChangeArrowheads="1"/>
          </p:cNvPicPr>
          <p:nvPr/>
        </p:nvPicPr>
        <p:blipFill>
          <a:blip r:embed="rId3" cstate="print"/>
          <a:srcRect/>
          <a:stretch>
            <a:fillRect/>
          </a:stretch>
        </p:blipFill>
        <p:spPr bwMode="auto">
          <a:xfrm>
            <a:off x="5791200" y="228600"/>
            <a:ext cx="3162300" cy="2062163"/>
          </a:xfrm>
          <a:prstGeom prst="rect">
            <a:avLst/>
          </a:prstGeom>
          <a:noFill/>
          <a:ln w="9525">
            <a:noFill/>
            <a:miter lim="800000"/>
            <a:headEnd/>
            <a:tailEnd/>
          </a:ln>
        </p:spPr>
      </p:pic>
      <p:pic>
        <p:nvPicPr>
          <p:cNvPr id="32772" name="Picture 6" descr="MMHE_23_276_02_eps"/>
          <p:cNvPicPr>
            <a:picLocks noChangeAspect="1" noChangeArrowheads="1"/>
          </p:cNvPicPr>
          <p:nvPr/>
        </p:nvPicPr>
        <p:blipFill>
          <a:blip r:embed="rId4" cstate="print"/>
          <a:srcRect/>
          <a:stretch>
            <a:fillRect/>
          </a:stretch>
        </p:blipFill>
        <p:spPr bwMode="auto">
          <a:xfrm>
            <a:off x="6019800" y="4267200"/>
            <a:ext cx="233838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p:txBody>
          <a:bodyPr/>
          <a:lstStyle/>
          <a:p>
            <a:pPr eaLnBrk="1" hangingPunct="1"/>
            <a:r>
              <a:rPr lang="en-US" smtClean="0"/>
              <a:t>Tonsils and Adenoids</a:t>
            </a:r>
          </a:p>
        </p:txBody>
      </p:sp>
      <p:sp>
        <p:nvSpPr>
          <p:cNvPr id="36866" name="Rectangle 3"/>
          <p:cNvSpPr>
            <a:spLocks noGrp="1"/>
          </p:cNvSpPr>
          <p:nvPr>
            <p:ph type="body" idx="4294967295"/>
          </p:nvPr>
        </p:nvSpPr>
        <p:spPr/>
        <p:txBody>
          <a:bodyPr/>
          <a:lstStyle/>
          <a:p>
            <a:pPr eaLnBrk="1" hangingPunct="1"/>
            <a:endParaRPr lang="en-US" smtClean="0"/>
          </a:p>
        </p:txBody>
      </p:sp>
      <p:pic>
        <p:nvPicPr>
          <p:cNvPr id="36867" name="Picture 5" descr="pic_tonsil"/>
          <p:cNvPicPr>
            <a:picLocks noChangeAspect="1" noChangeArrowheads="1"/>
          </p:cNvPicPr>
          <p:nvPr/>
        </p:nvPicPr>
        <p:blipFill>
          <a:blip r:embed="rId3" cstate="print"/>
          <a:srcRect/>
          <a:stretch>
            <a:fillRect/>
          </a:stretch>
        </p:blipFill>
        <p:spPr bwMode="auto">
          <a:xfrm>
            <a:off x="990600" y="1752600"/>
            <a:ext cx="6934200"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solidFill>
                  <a:srgbClr val="7B9899"/>
                </a:solidFill>
              </a:rPr>
              <a:t>Teeth</a:t>
            </a:r>
          </a:p>
        </p:txBody>
      </p:sp>
      <p:sp>
        <p:nvSpPr>
          <p:cNvPr id="34818" name="Content Placeholder 2"/>
          <p:cNvSpPr>
            <a:spLocks noGrp="1"/>
          </p:cNvSpPr>
          <p:nvPr>
            <p:ph sz="quarter" idx="1"/>
          </p:nvPr>
        </p:nvSpPr>
        <p:spPr>
          <a:xfrm>
            <a:off x="301625" y="1527175"/>
            <a:ext cx="8504238" cy="4572000"/>
          </a:xfrm>
        </p:spPr>
        <p:txBody>
          <a:bodyPr/>
          <a:lstStyle/>
          <a:p>
            <a:pPr eaLnBrk="1" hangingPunct="1"/>
            <a:r>
              <a:rPr lang="en-US" smtClean="0"/>
              <a:t>Primary Teeth: 20 deciduous teeth</a:t>
            </a:r>
          </a:p>
          <a:p>
            <a:pPr lvl="1" eaLnBrk="1" hangingPunct="1"/>
            <a:r>
              <a:rPr lang="en-US" smtClean="0"/>
              <a:t>6 months to 2 or 4 years</a:t>
            </a:r>
          </a:p>
          <a:p>
            <a:pPr eaLnBrk="1" hangingPunct="1"/>
            <a:r>
              <a:rPr lang="en-US" smtClean="0"/>
              <a:t>Secondary Teeth: 32 permanent teeth</a:t>
            </a:r>
          </a:p>
          <a:p>
            <a:pPr lvl="1" eaLnBrk="1" hangingPunct="1"/>
            <a:r>
              <a:rPr lang="en-US" smtClean="0"/>
              <a:t>6 years to 17 or 25 years</a:t>
            </a:r>
          </a:p>
          <a:p>
            <a:pPr eaLnBrk="1" hangingPunct="1"/>
            <a:r>
              <a:rPr lang="en-US" smtClean="0"/>
              <a:t>Break pieces of food into smaller pieces</a:t>
            </a:r>
          </a:p>
          <a:p>
            <a:pPr lvl="1" eaLnBrk="1" hangingPunct="1"/>
            <a:r>
              <a:rPr lang="en-US" smtClean="0"/>
              <a:t>Increases surface area </a:t>
            </a:r>
            <a:r>
              <a:rPr lang="en-US" smtClean="0">
                <a:sym typeface="Wingdings" pitchFamily="2" charset="2"/>
              </a:rPr>
              <a:t> digestive enzymes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solidFill>
                  <a:srgbClr val="7B9899"/>
                </a:solidFill>
              </a:rPr>
              <a:t>Teeth</a:t>
            </a:r>
          </a:p>
        </p:txBody>
      </p:sp>
      <p:sp>
        <p:nvSpPr>
          <p:cNvPr id="37890" name="Content Placeholder 2"/>
          <p:cNvSpPr>
            <a:spLocks noGrp="1"/>
          </p:cNvSpPr>
          <p:nvPr>
            <p:ph sz="quarter" idx="1"/>
          </p:nvPr>
        </p:nvSpPr>
        <p:spPr>
          <a:xfrm>
            <a:off x="301625" y="1527175"/>
            <a:ext cx="4651375" cy="4572000"/>
          </a:xfrm>
        </p:spPr>
        <p:txBody>
          <a:bodyPr/>
          <a:lstStyle/>
          <a:p>
            <a:pPr eaLnBrk="1" hangingPunct="1">
              <a:lnSpc>
                <a:spcPct val="90000"/>
              </a:lnSpc>
            </a:pPr>
            <a:r>
              <a:rPr lang="en-US" smtClean="0">
                <a:sym typeface="Wingdings" pitchFamily="2" charset="2"/>
              </a:rPr>
              <a:t>Crown: projects beyond the gum</a:t>
            </a:r>
          </a:p>
          <a:p>
            <a:pPr lvl="1" eaLnBrk="1" hangingPunct="1">
              <a:lnSpc>
                <a:spcPct val="90000"/>
              </a:lnSpc>
            </a:pPr>
            <a:r>
              <a:rPr lang="en-US" smtClean="0">
                <a:sym typeface="Wingdings" pitchFamily="2" charset="2"/>
              </a:rPr>
              <a:t>Enamel: covers the crown</a:t>
            </a:r>
          </a:p>
          <a:p>
            <a:pPr lvl="2" eaLnBrk="1" hangingPunct="1">
              <a:lnSpc>
                <a:spcPct val="90000"/>
              </a:lnSpc>
            </a:pPr>
            <a:r>
              <a:rPr lang="en-US" smtClean="0">
                <a:sym typeface="Wingdings" pitchFamily="2" charset="2"/>
              </a:rPr>
              <a:t>Ca salts; hardest substance in the body</a:t>
            </a:r>
          </a:p>
          <a:p>
            <a:pPr lvl="1" eaLnBrk="1" hangingPunct="1">
              <a:lnSpc>
                <a:spcPct val="90000"/>
              </a:lnSpc>
            </a:pPr>
            <a:r>
              <a:rPr lang="en-US" smtClean="0">
                <a:sym typeface="Wingdings" pitchFamily="2" charset="2"/>
              </a:rPr>
              <a:t>Dentin: beneath the enamel; bone like</a:t>
            </a:r>
          </a:p>
          <a:p>
            <a:pPr eaLnBrk="1" hangingPunct="1">
              <a:lnSpc>
                <a:spcPct val="90000"/>
              </a:lnSpc>
            </a:pPr>
            <a:r>
              <a:rPr lang="en-US" smtClean="0">
                <a:sym typeface="Wingdings" pitchFamily="2" charset="2"/>
              </a:rPr>
              <a:t>Root: anchored to the jaw</a:t>
            </a:r>
          </a:p>
        </p:txBody>
      </p:sp>
      <p:pic>
        <p:nvPicPr>
          <p:cNvPr id="37891" name="Picture 6" descr="tooth_diagram_grassi"/>
          <p:cNvPicPr>
            <a:picLocks noChangeAspect="1" noChangeArrowheads="1"/>
          </p:cNvPicPr>
          <p:nvPr/>
        </p:nvPicPr>
        <p:blipFill>
          <a:blip r:embed="rId3" cstate="print"/>
          <a:srcRect/>
          <a:stretch>
            <a:fillRect/>
          </a:stretch>
        </p:blipFill>
        <p:spPr bwMode="auto">
          <a:xfrm>
            <a:off x="5029200" y="1590675"/>
            <a:ext cx="3810000"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p:txBody>
          <a:bodyPr/>
          <a:lstStyle/>
          <a:p>
            <a:pPr eaLnBrk="1" hangingPunct="1"/>
            <a:r>
              <a:rPr lang="en-US" smtClean="0"/>
              <a:t>Teeth</a:t>
            </a:r>
          </a:p>
        </p:txBody>
      </p:sp>
      <p:sp>
        <p:nvSpPr>
          <p:cNvPr id="39938" name="Content Placeholder 2"/>
          <p:cNvSpPr>
            <a:spLocks noGrp="1"/>
          </p:cNvSpPr>
          <p:nvPr>
            <p:ph sz="quarter" idx="4294967295"/>
          </p:nvPr>
        </p:nvSpPr>
        <p:spPr>
          <a:xfrm>
            <a:off x="301625" y="1527175"/>
            <a:ext cx="8504238" cy="4572000"/>
          </a:xfrm>
        </p:spPr>
        <p:txBody>
          <a:bodyPr/>
          <a:lstStyle/>
          <a:p>
            <a:pPr eaLnBrk="1" hangingPunct="1">
              <a:lnSpc>
                <a:spcPct val="90000"/>
              </a:lnSpc>
            </a:pPr>
            <a:r>
              <a:rPr lang="en-US" smtClean="0">
                <a:sym typeface="Wingdings" pitchFamily="2" charset="2"/>
              </a:rPr>
              <a:t>Incisors: chisel-shaped</a:t>
            </a:r>
          </a:p>
          <a:p>
            <a:pPr lvl="1" eaLnBrk="1" hangingPunct="1">
              <a:lnSpc>
                <a:spcPct val="90000"/>
              </a:lnSpc>
            </a:pPr>
            <a:r>
              <a:rPr lang="en-US" smtClean="0">
                <a:sym typeface="Wingdings" pitchFamily="2" charset="2"/>
              </a:rPr>
              <a:t>Bit off large pieces of food</a:t>
            </a:r>
          </a:p>
          <a:p>
            <a:pPr eaLnBrk="1" hangingPunct="1">
              <a:lnSpc>
                <a:spcPct val="90000"/>
              </a:lnSpc>
            </a:pPr>
            <a:r>
              <a:rPr lang="en-US" smtClean="0">
                <a:sym typeface="Wingdings" pitchFamily="2" charset="2"/>
              </a:rPr>
              <a:t>Cuspids: cone-shaped</a:t>
            </a:r>
          </a:p>
          <a:p>
            <a:pPr lvl="1" eaLnBrk="1" hangingPunct="1">
              <a:lnSpc>
                <a:spcPct val="90000"/>
              </a:lnSpc>
            </a:pPr>
            <a:r>
              <a:rPr lang="en-US" smtClean="0">
                <a:sym typeface="Wingdings" pitchFamily="2" charset="2"/>
              </a:rPr>
              <a:t>Grasp food and tear</a:t>
            </a:r>
          </a:p>
          <a:p>
            <a:pPr eaLnBrk="1" hangingPunct="1">
              <a:lnSpc>
                <a:spcPct val="90000"/>
              </a:lnSpc>
            </a:pPr>
            <a:r>
              <a:rPr lang="en-US" smtClean="0">
                <a:sym typeface="Wingdings" pitchFamily="2" charset="2"/>
              </a:rPr>
              <a:t>Bicuspids and Molars</a:t>
            </a:r>
          </a:p>
          <a:p>
            <a:pPr lvl="1" eaLnBrk="1" hangingPunct="1">
              <a:lnSpc>
                <a:spcPct val="90000"/>
              </a:lnSpc>
            </a:pPr>
            <a:r>
              <a:rPr lang="en-US" sz="2300" smtClean="0">
                <a:sym typeface="Wingdings" pitchFamily="2" charset="2"/>
              </a:rPr>
              <a:t>somewhat flattened surface</a:t>
            </a:r>
          </a:p>
          <a:p>
            <a:pPr lvl="1" eaLnBrk="1" hangingPunct="1">
              <a:lnSpc>
                <a:spcPct val="90000"/>
              </a:lnSpc>
            </a:pPr>
            <a:r>
              <a:rPr lang="en-US" smtClean="0">
                <a:sym typeface="Wingdings" pitchFamily="2" charset="2"/>
              </a:rPr>
              <a:t>Grinding food particles</a:t>
            </a:r>
            <a:endParaRPr lang="en-US" smtClean="0"/>
          </a:p>
          <a:p>
            <a:pPr eaLnBrk="1" hangingPunct="1">
              <a:lnSpc>
                <a:spcPct val="90000"/>
              </a:lnSpc>
            </a:pPr>
            <a:endParaRPr lang="en-US" smtClean="0"/>
          </a:p>
        </p:txBody>
      </p:sp>
      <p:pic>
        <p:nvPicPr>
          <p:cNvPr id="39939" name="Picture 4" descr="oraldiagram250"/>
          <p:cNvPicPr>
            <a:picLocks noChangeAspect="1" noChangeArrowheads="1"/>
          </p:cNvPicPr>
          <p:nvPr/>
        </p:nvPicPr>
        <p:blipFill>
          <a:blip r:embed="rId3" cstate="print"/>
          <a:srcRect/>
          <a:stretch>
            <a:fillRect/>
          </a:stretch>
        </p:blipFill>
        <p:spPr bwMode="auto">
          <a:xfrm>
            <a:off x="4876800" y="1676400"/>
            <a:ext cx="386873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solidFill>
                  <a:srgbClr val="7B9899"/>
                </a:solidFill>
              </a:rPr>
              <a:t>Salivary Gland</a:t>
            </a:r>
          </a:p>
        </p:txBody>
      </p:sp>
      <p:sp>
        <p:nvSpPr>
          <p:cNvPr id="41986" name="Content Placeholder 2"/>
          <p:cNvSpPr>
            <a:spLocks noGrp="1"/>
          </p:cNvSpPr>
          <p:nvPr>
            <p:ph sz="quarter" idx="1"/>
          </p:nvPr>
        </p:nvSpPr>
        <p:spPr>
          <a:xfrm>
            <a:off x="301625" y="1527175"/>
            <a:ext cx="8504238" cy="4572000"/>
          </a:xfrm>
        </p:spPr>
        <p:txBody>
          <a:bodyPr/>
          <a:lstStyle/>
          <a:p>
            <a:pPr eaLnBrk="1" hangingPunct="1"/>
            <a:r>
              <a:rPr lang="en-US" smtClean="0"/>
              <a:t>Secrete saliva</a:t>
            </a:r>
          </a:p>
          <a:p>
            <a:pPr lvl="1" eaLnBrk="1" hangingPunct="1"/>
            <a:r>
              <a:rPr lang="en-US" smtClean="0"/>
              <a:t>Moistens food particles, helps bind them, and begins the chemical digestion of carbohydrates</a:t>
            </a:r>
          </a:p>
          <a:p>
            <a:pPr lvl="1" eaLnBrk="1" hangingPunct="1"/>
            <a:r>
              <a:rPr lang="en-US" smtClean="0"/>
              <a:t>Solvent allowing food to be tasted</a:t>
            </a:r>
          </a:p>
          <a:p>
            <a:pPr lvl="1" eaLnBrk="1" hangingPunct="1"/>
            <a:r>
              <a:rPr lang="en-US" smtClean="0"/>
              <a:t>Helps cleanse  the mouth and teeth</a:t>
            </a:r>
          </a:p>
        </p:txBody>
      </p:sp>
      <p:pic>
        <p:nvPicPr>
          <p:cNvPr id="41987" name="Picture 4" descr="head-and-neck-glands"/>
          <p:cNvPicPr>
            <a:picLocks noChangeAspect="1" noChangeArrowheads="1"/>
          </p:cNvPicPr>
          <p:nvPr/>
        </p:nvPicPr>
        <p:blipFill>
          <a:blip r:embed="rId3" cstate="print"/>
          <a:srcRect/>
          <a:stretch>
            <a:fillRect/>
          </a:stretch>
        </p:blipFill>
        <p:spPr bwMode="auto">
          <a:xfrm>
            <a:off x="2590800" y="35814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solidFill>
                  <a:srgbClr val="7B9899"/>
                </a:solidFill>
              </a:rPr>
              <a:t>Salivary Secretions</a:t>
            </a:r>
          </a:p>
        </p:txBody>
      </p:sp>
      <p:sp>
        <p:nvSpPr>
          <p:cNvPr id="44034" name="Content Placeholder 2"/>
          <p:cNvSpPr>
            <a:spLocks noGrp="1"/>
          </p:cNvSpPr>
          <p:nvPr>
            <p:ph sz="quarter" idx="1"/>
          </p:nvPr>
        </p:nvSpPr>
        <p:spPr>
          <a:xfrm>
            <a:off x="301625" y="1371600"/>
            <a:ext cx="8504238" cy="4727575"/>
          </a:xfrm>
        </p:spPr>
        <p:txBody>
          <a:bodyPr/>
          <a:lstStyle/>
          <a:p>
            <a:pPr eaLnBrk="1" hangingPunct="1"/>
            <a:r>
              <a:rPr lang="en-US" smtClean="0"/>
              <a:t>Serous Cells: water fluid that contains amylase</a:t>
            </a:r>
          </a:p>
          <a:p>
            <a:pPr lvl="1" eaLnBrk="1" hangingPunct="1"/>
            <a:r>
              <a:rPr lang="en-US" smtClean="0"/>
              <a:t>Splits starch and glycogen molecules</a:t>
            </a:r>
          </a:p>
          <a:p>
            <a:pPr eaLnBrk="1" hangingPunct="1"/>
            <a:r>
              <a:rPr lang="en-US" smtClean="0"/>
              <a:t>Mucous Cells: thick liquid called mucus</a:t>
            </a:r>
          </a:p>
          <a:p>
            <a:pPr lvl="1" eaLnBrk="1" hangingPunct="1"/>
            <a:r>
              <a:rPr lang="en-US" smtClean="0"/>
              <a:t>Binds food particles</a:t>
            </a:r>
          </a:p>
          <a:p>
            <a:pPr lvl="1" eaLnBrk="1" hangingPunct="1"/>
            <a:r>
              <a:rPr lang="en-US" smtClean="0"/>
              <a:t>Lubricated during swallowing</a:t>
            </a:r>
          </a:p>
          <a:p>
            <a:pPr eaLnBrk="1" hangingPunct="1"/>
            <a:r>
              <a:rPr lang="en-US" smtClean="0"/>
              <a:t>Parasympathetic Nerves secrete watery saliva</a:t>
            </a:r>
          </a:p>
          <a:p>
            <a:pPr lvl="1" eaLnBrk="1" hangingPunct="1"/>
            <a:r>
              <a:rPr lang="en-US" smtClean="0"/>
              <a:t>see, smell, taste, or think about food</a:t>
            </a:r>
          </a:p>
          <a:p>
            <a:pPr lvl="1" eaLnBrk="1" hangingPunct="1"/>
            <a:r>
              <a:rPr lang="en-US" smtClean="0"/>
              <a:t>Food that looks, smells, or tastes unpleasant inhibits this</a:t>
            </a:r>
          </a:p>
          <a:p>
            <a:pPr lvl="1" eaLnBrk="1" hangingPunct="1"/>
            <a:endParaRPr lang="en-US" smtClean="0"/>
          </a:p>
        </p:txBody>
      </p:sp>
      <p:pic>
        <p:nvPicPr>
          <p:cNvPr id="44035" name="Picture 4" descr="P1010996"/>
          <p:cNvPicPr>
            <a:picLocks noChangeAspect="1" noChangeArrowheads="1"/>
          </p:cNvPicPr>
          <p:nvPr/>
        </p:nvPicPr>
        <p:blipFill>
          <a:blip r:embed="rId3" cstate="print"/>
          <a:srcRect l="12000" t="29333" r="12000"/>
          <a:stretch>
            <a:fillRect/>
          </a:stretch>
        </p:blipFill>
        <p:spPr bwMode="auto">
          <a:xfrm>
            <a:off x="3810000" y="4876800"/>
            <a:ext cx="2514600" cy="175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solidFill>
                  <a:srgbClr val="7B9899"/>
                </a:solidFill>
              </a:rPr>
              <a:t>Major Salivary Glands</a:t>
            </a:r>
          </a:p>
        </p:txBody>
      </p:sp>
      <p:sp>
        <p:nvSpPr>
          <p:cNvPr id="46082" name="Content Placeholder 2"/>
          <p:cNvSpPr>
            <a:spLocks noGrp="1"/>
          </p:cNvSpPr>
          <p:nvPr>
            <p:ph sz="quarter" idx="1"/>
          </p:nvPr>
        </p:nvSpPr>
        <p:spPr>
          <a:xfrm>
            <a:off x="228600" y="1371600"/>
            <a:ext cx="8577263" cy="4727575"/>
          </a:xfrm>
        </p:spPr>
        <p:txBody>
          <a:bodyPr/>
          <a:lstStyle/>
          <a:p>
            <a:pPr eaLnBrk="1" hangingPunct="1"/>
            <a:r>
              <a:rPr lang="en-US" smtClean="0"/>
              <a:t>Parotid Glands: largest, anterior to each ear</a:t>
            </a:r>
          </a:p>
          <a:p>
            <a:pPr lvl="1" eaLnBrk="1" hangingPunct="1"/>
            <a:r>
              <a:rPr lang="en-US" smtClean="0"/>
              <a:t>Secrete a clear, watery fluid rich in amylase</a:t>
            </a:r>
          </a:p>
          <a:p>
            <a:pPr eaLnBrk="1" hangingPunct="1"/>
            <a:r>
              <a:rPr lang="en-US" smtClean="0"/>
              <a:t>Submandibular Gland: floor of the mouth on the inside surface of the jaw</a:t>
            </a:r>
          </a:p>
          <a:p>
            <a:pPr lvl="1" eaLnBrk="1" hangingPunct="1"/>
            <a:r>
              <a:rPr lang="en-US" smtClean="0"/>
              <a:t>Predominantly serous and some mucous</a:t>
            </a:r>
          </a:p>
          <a:p>
            <a:pPr eaLnBrk="1" hangingPunct="1"/>
            <a:r>
              <a:rPr lang="en-US" smtClean="0"/>
              <a:t>Sublingual Gland: floor of the mouth, inferior to the tongue</a:t>
            </a:r>
          </a:p>
          <a:p>
            <a:pPr lvl="1" eaLnBrk="1" hangingPunct="1"/>
            <a:r>
              <a:rPr lang="en-US" smtClean="0"/>
              <a:t>Smallest</a:t>
            </a:r>
          </a:p>
          <a:p>
            <a:pPr lvl="1" eaLnBrk="1" hangingPunct="1"/>
            <a:r>
              <a:rPr lang="en-US" smtClean="0"/>
              <a:t>Primarily mucous</a:t>
            </a:r>
          </a:p>
        </p:txBody>
      </p:sp>
      <p:pic>
        <p:nvPicPr>
          <p:cNvPr id="46083" name="Picture 4" descr="ah6a192"/>
          <p:cNvPicPr>
            <a:picLocks noChangeAspect="1" noChangeArrowheads="1"/>
          </p:cNvPicPr>
          <p:nvPr/>
        </p:nvPicPr>
        <p:blipFill>
          <a:blip r:embed="rId3" cstate="print"/>
          <a:srcRect/>
          <a:stretch>
            <a:fillRect/>
          </a:stretch>
        </p:blipFill>
        <p:spPr bwMode="auto">
          <a:xfrm>
            <a:off x="4419600" y="4114800"/>
            <a:ext cx="3505200"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eaLnBrk="1" hangingPunct="1">
              <a:defRPr/>
            </a:pPr>
            <a:endParaRPr lang="en-US" dirty="0"/>
          </a:p>
        </p:txBody>
      </p:sp>
      <p:sp>
        <p:nvSpPr>
          <p:cNvPr id="48130" name="Title 2"/>
          <p:cNvSpPr>
            <a:spLocks noGrp="1"/>
          </p:cNvSpPr>
          <p:nvPr>
            <p:ph type="ctrTitle"/>
          </p:nvPr>
        </p:nvSpPr>
        <p:spPr/>
        <p:txBody>
          <a:bodyPr/>
          <a:lstStyle/>
          <a:p>
            <a:pPr eaLnBrk="1" hangingPunct="1"/>
            <a:r>
              <a:rPr lang="en-US" smtClean="0"/>
              <a:t>Pharynx, Esophagus, Stomach, and Pancreas</a:t>
            </a:r>
          </a:p>
        </p:txBody>
      </p:sp>
      <p:pic>
        <p:nvPicPr>
          <p:cNvPr id="48132" name="Picture 4" descr="Digestive%20system"/>
          <p:cNvPicPr>
            <a:picLocks noChangeAspect="1" noChangeArrowheads="1"/>
          </p:cNvPicPr>
          <p:nvPr/>
        </p:nvPicPr>
        <p:blipFill>
          <a:blip r:embed="rId3" cstate="print"/>
          <a:srcRect/>
          <a:stretch>
            <a:fillRect/>
          </a:stretch>
        </p:blipFill>
        <p:spPr bwMode="auto">
          <a:xfrm>
            <a:off x="2438400" y="2562225"/>
            <a:ext cx="4267200" cy="41433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solidFill>
                  <a:srgbClr val="7B9899"/>
                </a:solidFill>
              </a:rPr>
              <a:t>Introduction</a:t>
            </a:r>
          </a:p>
        </p:txBody>
      </p:sp>
      <p:sp>
        <p:nvSpPr>
          <p:cNvPr id="16386" name="Content Placeholder 2"/>
          <p:cNvSpPr>
            <a:spLocks noGrp="1"/>
          </p:cNvSpPr>
          <p:nvPr>
            <p:ph sz="quarter" idx="1"/>
          </p:nvPr>
        </p:nvSpPr>
        <p:spPr>
          <a:xfrm>
            <a:off x="301625" y="1527175"/>
            <a:ext cx="5108575" cy="4572000"/>
          </a:xfrm>
        </p:spPr>
        <p:txBody>
          <a:bodyPr/>
          <a:lstStyle/>
          <a:p>
            <a:pPr eaLnBrk="1" hangingPunct="1"/>
            <a:r>
              <a:rPr lang="en-US" smtClean="0"/>
              <a:t>Digestion: mechanical and chemical breakdown of food into forms the cell membrane can absorb</a:t>
            </a:r>
          </a:p>
          <a:p>
            <a:pPr lvl="1" eaLnBrk="1" hangingPunct="1"/>
            <a:r>
              <a:rPr lang="en-US" smtClean="0"/>
              <a:t>Alimentary canals: extends from the mouth to the anus</a:t>
            </a:r>
          </a:p>
          <a:p>
            <a:pPr lvl="2" eaLnBrk="1" hangingPunct="1"/>
            <a:r>
              <a:rPr lang="en-US" smtClean="0"/>
              <a:t>Mouth, pharynx, esophagus, stomach, small intestine, large intestine, and anal canal</a:t>
            </a:r>
          </a:p>
          <a:p>
            <a:pPr lvl="1" eaLnBrk="1" hangingPunct="1"/>
            <a:r>
              <a:rPr lang="en-US" smtClean="0"/>
              <a:t>Several accessory organs: release secretions into the canal</a:t>
            </a:r>
          </a:p>
          <a:p>
            <a:pPr lvl="2" eaLnBrk="1" hangingPunct="1"/>
            <a:r>
              <a:rPr lang="en-US" smtClean="0"/>
              <a:t>Salivary glands, liver, gallbladder, and pancreas</a:t>
            </a:r>
          </a:p>
        </p:txBody>
      </p:sp>
      <p:pic>
        <p:nvPicPr>
          <p:cNvPr id="16387" name="Picture 4" descr="digestion_good2"/>
          <p:cNvPicPr>
            <a:picLocks noChangeAspect="1" noChangeArrowheads="1"/>
          </p:cNvPicPr>
          <p:nvPr/>
        </p:nvPicPr>
        <p:blipFill>
          <a:blip r:embed="rId3" cstate="print"/>
          <a:srcRect/>
          <a:stretch>
            <a:fillRect/>
          </a:stretch>
        </p:blipFill>
        <p:spPr bwMode="auto">
          <a:xfrm>
            <a:off x="5334000" y="1524000"/>
            <a:ext cx="3556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Pharynx</a:t>
            </a:r>
            <a:endParaRPr lang="en-US" dirty="0"/>
          </a:p>
        </p:txBody>
      </p:sp>
      <p:sp>
        <p:nvSpPr>
          <p:cNvPr id="49154" name="Content Placeholder 2"/>
          <p:cNvSpPr>
            <a:spLocks noGrp="1"/>
          </p:cNvSpPr>
          <p:nvPr>
            <p:ph sz="quarter" idx="1"/>
          </p:nvPr>
        </p:nvSpPr>
        <p:spPr>
          <a:xfrm>
            <a:off x="301625" y="1527175"/>
            <a:ext cx="8504238" cy="4572000"/>
          </a:xfrm>
        </p:spPr>
        <p:txBody>
          <a:bodyPr/>
          <a:lstStyle/>
          <a:p>
            <a:pPr eaLnBrk="1" hangingPunct="1"/>
            <a:r>
              <a:rPr lang="en-US" smtClean="0"/>
              <a:t>Cavity posterior to the mouth from which the tubular esophagus leads to the stomach</a:t>
            </a:r>
          </a:p>
          <a:p>
            <a:pPr lvl="1" eaLnBrk="1" hangingPunct="1"/>
            <a:r>
              <a:rPr lang="en-US" smtClean="0"/>
              <a:t>Pharynx nor esophagus digests food</a:t>
            </a:r>
          </a:p>
        </p:txBody>
      </p:sp>
      <p:pic>
        <p:nvPicPr>
          <p:cNvPr id="49158" name="Picture 6" descr="pharynx"/>
          <p:cNvPicPr>
            <a:picLocks noChangeAspect="1" noChangeArrowheads="1"/>
          </p:cNvPicPr>
          <p:nvPr/>
        </p:nvPicPr>
        <p:blipFill>
          <a:blip r:embed="rId3" cstate="print"/>
          <a:srcRect/>
          <a:stretch>
            <a:fillRect/>
          </a:stretch>
        </p:blipFill>
        <p:spPr bwMode="auto">
          <a:xfrm>
            <a:off x="2286000" y="3048000"/>
            <a:ext cx="4876800" cy="33162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dirty="0" smtClean="0">
                <a:solidFill>
                  <a:schemeClr val="accent3">
                    <a:shade val="75000"/>
                  </a:schemeClr>
                </a:solidFill>
              </a:rPr>
              <a:t>Pharynx</a:t>
            </a:r>
            <a:endParaRPr lang="en-US" dirty="0">
              <a:solidFill>
                <a:schemeClr val="accent3">
                  <a:shade val="75000"/>
                </a:schemeClr>
              </a:solidFill>
            </a:endParaRPr>
          </a:p>
        </p:txBody>
      </p:sp>
      <p:sp>
        <p:nvSpPr>
          <p:cNvPr id="168963" name="Content Placeholder 2"/>
          <p:cNvSpPr>
            <a:spLocks noGrp="1"/>
          </p:cNvSpPr>
          <p:nvPr>
            <p:ph sz="quarter" idx="4294967295"/>
          </p:nvPr>
        </p:nvSpPr>
        <p:spPr>
          <a:xfrm>
            <a:off x="301625" y="1527175"/>
            <a:ext cx="8504238" cy="4572000"/>
          </a:xfrm>
        </p:spPr>
        <p:txBody>
          <a:bodyPr/>
          <a:lstStyle/>
          <a:p>
            <a:pPr eaLnBrk="1" hangingPunct="1"/>
            <a:r>
              <a:rPr lang="en-US" smtClean="0"/>
              <a:t>Structure of Pharynx: connects the nasal and oral cavities with larynx and esophagus	</a:t>
            </a:r>
          </a:p>
          <a:p>
            <a:pPr lvl="1" eaLnBrk="1" hangingPunct="1"/>
            <a:r>
              <a:rPr lang="en-US" smtClean="0"/>
              <a:t>Nasopharynx: provides a passage way for air during breathing</a:t>
            </a:r>
          </a:p>
          <a:p>
            <a:pPr lvl="1" eaLnBrk="1" hangingPunct="1"/>
            <a:r>
              <a:rPr lang="en-US" smtClean="0"/>
              <a:t>Oropharynx: passageway for food moving downward from mouth and for air moving to and from the nasal cavity</a:t>
            </a:r>
          </a:p>
          <a:p>
            <a:pPr lvl="1" eaLnBrk="1" hangingPunct="1"/>
            <a:r>
              <a:rPr lang="en-US" smtClean="0"/>
              <a:t>Laryngopharynx: passageway to esophagus</a:t>
            </a:r>
          </a:p>
        </p:txBody>
      </p:sp>
      <p:pic>
        <p:nvPicPr>
          <p:cNvPr id="168965" name="Picture 5" descr="pharynx"/>
          <p:cNvPicPr>
            <a:picLocks noChangeAspect="1" noChangeArrowheads="1"/>
          </p:cNvPicPr>
          <p:nvPr/>
        </p:nvPicPr>
        <p:blipFill>
          <a:blip r:embed="rId3" cstate="print"/>
          <a:srcRect/>
          <a:stretch>
            <a:fillRect/>
          </a:stretch>
        </p:blipFill>
        <p:spPr bwMode="auto">
          <a:xfrm>
            <a:off x="2819400" y="4038600"/>
            <a:ext cx="3505200" cy="25511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Swallowing Mechanism</a:t>
            </a:r>
            <a:endParaRPr lang="en-US" dirty="0"/>
          </a:p>
        </p:txBody>
      </p:sp>
      <p:sp>
        <p:nvSpPr>
          <p:cNvPr id="50178" name="Content Placeholder 2"/>
          <p:cNvSpPr>
            <a:spLocks noGrp="1"/>
          </p:cNvSpPr>
          <p:nvPr>
            <p:ph sz="quarter" idx="1"/>
          </p:nvPr>
        </p:nvSpPr>
        <p:spPr>
          <a:xfrm>
            <a:off x="301625" y="1527175"/>
            <a:ext cx="8504238" cy="4572000"/>
          </a:xfrm>
        </p:spPr>
        <p:txBody>
          <a:bodyPr/>
          <a:lstStyle/>
          <a:p>
            <a:pPr eaLnBrk="1" hangingPunct="1"/>
            <a:r>
              <a:rPr lang="en-US" smtClean="0"/>
              <a:t>1</a:t>
            </a:r>
            <a:r>
              <a:rPr lang="en-US" baseline="30000" smtClean="0"/>
              <a:t>st</a:t>
            </a:r>
            <a:r>
              <a:rPr lang="en-US" smtClean="0"/>
              <a:t> stage: voluntary </a:t>
            </a:r>
          </a:p>
          <a:p>
            <a:pPr lvl="1" eaLnBrk="1" hangingPunct="1"/>
            <a:r>
              <a:rPr lang="en-US" smtClean="0"/>
              <a:t>food is chewed and mixed with saliva</a:t>
            </a:r>
          </a:p>
          <a:p>
            <a:pPr lvl="1" eaLnBrk="1" hangingPunct="1"/>
            <a:r>
              <a:rPr lang="en-US" smtClean="0"/>
              <a:t>Tongue rolls mixture into a mass, bolus and forces it into the pharynx</a:t>
            </a:r>
          </a:p>
          <a:p>
            <a:pPr eaLnBrk="1" hangingPunct="1"/>
            <a:r>
              <a:rPr lang="en-US" smtClean="0"/>
              <a:t>2</a:t>
            </a:r>
            <a:r>
              <a:rPr lang="en-US" baseline="30000" smtClean="0"/>
              <a:t>nd</a:t>
            </a:r>
            <a:r>
              <a:rPr lang="en-US" smtClean="0"/>
              <a:t> stage: food stimulates sensory receptors around the pharyngeal opening</a:t>
            </a:r>
          </a:p>
          <a:p>
            <a:pPr lvl="1" eaLnBrk="1" hangingPunct="1"/>
            <a:r>
              <a:rPr lang="en-US" smtClean="0"/>
              <a:t>Triggers swallowing reflex</a:t>
            </a:r>
          </a:p>
          <a:p>
            <a:pPr lvl="1" eaLnBrk="1" hangingPunct="1"/>
            <a:r>
              <a:rPr lang="en-US" smtClean="0"/>
              <a:t>Epiglottis: flap-like structure that closes the tops of the trachea</a:t>
            </a:r>
          </a:p>
          <a:p>
            <a:pPr eaLnBrk="1" hangingPunct="1"/>
            <a:r>
              <a:rPr lang="en-US" smtClean="0"/>
              <a:t>3</a:t>
            </a:r>
            <a:r>
              <a:rPr lang="en-US" baseline="30000" smtClean="0"/>
              <a:t>rd</a:t>
            </a:r>
            <a:r>
              <a:rPr lang="en-US" smtClean="0"/>
              <a:t> stage: peristalsis transports the food in the esophagus to the stomach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idx="4294967295"/>
          </p:nvPr>
        </p:nvSpPr>
        <p:spPr/>
        <p:txBody>
          <a:bodyPr/>
          <a:lstStyle/>
          <a:p>
            <a:r>
              <a:rPr lang="en-US" smtClean="0"/>
              <a:t>Epiglottis</a:t>
            </a:r>
          </a:p>
        </p:txBody>
      </p:sp>
      <p:sp>
        <p:nvSpPr>
          <p:cNvPr id="173059" name="Rectangle 3"/>
          <p:cNvSpPr>
            <a:spLocks noGrp="1"/>
          </p:cNvSpPr>
          <p:nvPr>
            <p:ph type="body" idx="4294967295"/>
          </p:nvPr>
        </p:nvSpPr>
        <p:spPr/>
        <p:txBody>
          <a:bodyPr/>
          <a:lstStyle/>
          <a:p>
            <a:endParaRPr lang="en-US" smtClean="0"/>
          </a:p>
        </p:txBody>
      </p:sp>
      <p:pic>
        <p:nvPicPr>
          <p:cNvPr id="173061" name="Picture 5" descr="epiglottis"/>
          <p:cNvPicPr>
            <a:picLocks noChangeAspect="1" noChangeArrowheads="1"/>
          </p:cNvPicPr>
          <p:nvPr/>
        </p:nvPicPr>
        <p:blipFill>
          <a:blip r:embed="rId2" cstate="print"/>
          <a:srcRect/>
          <a:stretch>
            <a:fillRect/>
          </a:stretch>
        </p:blipFill>
        <p:spPr bwMode="auto">
          <a:xfrm>
            <a:off x="1981200" y="1524000"/>
            <a:ext cx="5562600" cy="44116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Esophagus</a:t>
            </a:r>
            <a:endParaRPr lang="en-US" dirty="0"/>
          </a:p>
        </p:txBody>
      </p:sp>
      <p:sp>
        <p:nvSpPr>
          <p:cNvPr id="51202" name="Content Placeholder 2"/>
          <p:cNvSpPr>
            <a:spLocks noGrp="1"/>
          </p:cNvSpPr>
          <p:nvPr>
            <p:ph sz="quarter" idx="1"/>
          </p:nvPr>
        </p:nvSpPr>
        <p:spPr>
          <a:xfrm>
            <a:off x="301625" y="1527175"/>
            <a:ext cx="8504238" cy="4572000"/>
          </a:xfrm>
        </p:spPr>
        <p:txBody>
          <a:bodyPr/>
          <a:lstStyle/>
          <a:p>
            <a:pPr eaLnBrk="1" hangingPunct="1"/>
            <a:r>
              <a:rPr lang="en-US" dirty="0" smtClean="0"/>
              <a:t>Straight, collapsible tube about 25 cm long</a:t>
            </a:r>
          </a:p>
          <a:p>
            <a:pPr eaLnBrk="1" hangingPunct="1"/>
            <a:r>
              <a:rPr lang="en-US" dirty="0" smtClean="0"/>
              <a:t>Food passageway from the pharynx to the stomach</a:t>
            </a:r>
          </a:p>
          <a:p>
            <a:pPr lvl="1" eaLnBrk="1" hangingPunct="1"/>
            <a:r>
              <a:rPr lang="en-US" dirty="0" smtClean="0"/>
              <a:t>Mucous Glands: secretions moisten and lubricate the tube’s inner lining</a:t>
            </a:r>
          </a:p>
          <a:p>
            <a:pPr lvl="1" eaLnBrk="1" hangingPunct="1"/>
            <a:r>
              <a:rPr lang="en-US" dirty="0" smtClean="0"/>
              <a:t>Lower esophageal sphincter: close the entrance to the stomach</a:t>
            </a:r>
          </a:p>
          <a:p>
            <a:pPr lvl="2" eaLnBrk="1" hangingPunct="1"/>
            <a:r>
              <a:rPr lang="en-US" dirty="0" smtClean="0"/>
              <a:t>Prevents regurgitation of stomach contents</a:t>
            </a:r>
          </a:p>
        </p:txBody>
      </p:sp>
      <p:pic>
        <p:nvPicPr>
          <p:cNvPr id="51206" name="Picture 6" descr="15150"/>
          <p:cNvPicPr>
            <a:picLocks noChangeAspect="1" noChangeArrowheads="1"/>
          </p:cNvPicPr>
          <p:nvPr/>
        </p:nvPicPr>
        <p:blipFill>
          <a:blip r:embed="rId3" cstate="print"/>
          <a:srcRect/>
          <a:stretch>
            <a:fillRect/>
          </a:stretch>
        </p:blipFill>
        <p:spPr bwMode="auto">
          <a:xfrm>
            <a:off x="2743200" y="4100513"/>
            <a:ext cx="3352800" cy="268128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Stomach</a:t>
            </a:r>
            <a:endParaRPr lang="en-US" dirty="0"/>
          </a:p>
        </p:txBody>
      </p:sp>
      <p:sp>
        <p:nvSpPr>
          <p:cNvPr id="52226" name="Content Placeholder 2"/>
          <p:cNvSpPr>
            <a:spLocks noGrp="1"/>
          </p:cNvSpPr>
          <p:nvPr>
            <p:ph sz="quarter" idx="1"/>
          </p:nvPr>
        </p:nvSpPr>
        <p:spPr>
          <a:xfrm>
            <a:off x="301625" y="1527175"/>
            <a:ext cx="8504238" cy="4572000"/>
          </a:xfrm>
        </p:spPr>
        <p:txBody>
          <a:bodyPr/>
          <a:lstStyle/>
          <a:p>
            <a:pPr eaLnBrk="1" hangingPunct="1"/>
            <a:r>
              <a:rPr lang="en-US" smtClean="0"/>
              <a:t>J-shaped, pouch-like organ </a:t>
            </a:r>
          </a:p>
          <a:p>
            <a:pPr eaLnBrk="1" hangingPunct="1"/>
            <a:r>
              <a:rPr lang="en-US" smtClean="0"/>
              <a:t>inferior to the diaphragm </a:t>
            </a:r>
          </a:p>
          <a:p>
            <a:pPr eaLnBrk="1" hangingPunct="1"/>
            <a:r>
              <a:rPr lang="en-US" smtClean="0"/>
              <a:t>upper left portion of abdominal cavity</a:t>
            </a:r>
          </a:p>
          <a:p>
            <a:pPr eaLnBrk="1" hangingPunct="1"/>
            <a:r>
              <a:rPr lang="en-US" smtClean="0"/>
              <a:t>1 L capacity</a:t>
            </a:r>
          </a:p>
          <a:p>
            <a:pPr eaLnBrk="1" hangingPunct="1"/>
            <a:r>
              <a:rPr lang="en-US" smtClean="0"/>
              <a:t>Functions: </a:t>
            </a:r>
          </a:p>
          <a:p>
            <a:pPr lvl="1" eaLnBrk="1" hangingPunct="1"/>
            <a:r>
              <a:rPr lang="en-US" smtClean="0"/>
              <a:t>Receives food from the esophagus</a:t>
            </a:r>
          </a:p>
          <a:p>
            <a:pPr lvl="1" eaLnBrk="1" hangingPunct="1"/>
            <a:r>
              <a:rPr lang="en-US" smtClean="0"/>
              <a:t>Mixes food with gastric juices</a:t>
            </a:r>
          </a:p>
          <a:p>
            <a:pPr lvl="1" eaLnBrk="1" hangingPunct="1"/>
            <a:r>
              <a:rPr lang="en-US" smtClean="0"/>
              <a:t>Initiates protein digestion</a:t>
            </a:r>
          </a:p>
          <a:p>
            <a:pPr lvl="1" eaLnBrk="1" hangingPunct="1"/>
            <a:r>
              <a:rPr lang="en-US" smtClean="0"/>
              <a:t>Carries limited absorption</a:t>
            </a:r>
          </a:p>
          <a:p>
            <a:pPr lvl="1" eaLnBrk="1" hangingPunct="1"/>
            <a:r>
              <a:rPr lang="en-US" smtClean="0"/>
              <a:t>Move food into small intestine</a:t>
            </a:r>
          </a:p>
        </p:txBody>
      </p:sp>
      <p:pic>
        <p:nvPicPr>
          <p:cNvPr id="52228" name="Picture 4" descr="8940"/>
          <p:cNvPicPr>
            <a:picLocks noChangeAspect="1" noChangeArrowheads="1"/>
          </p:cNvPicPr>
          <p:nvPr/>
        </p:nvPicPr>
        <p:blipFill>
          <a:blip r:embed="rId3" cstate="print"/>
          <a:srcRect/>
          <a:stretch>
            <a:fillRect/>
          </a:stretch>
        </p:blipFill>
        <p:spPr bwMode="auto">
          <a:xfrm>
            <a:off x="5257800" y="3276600"/>
            <a:ext cx="3657600" cy="29257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Parts of the Stomach</a:t>
            </a:r>
            <a:endParaRPr lang="en-US" dirty="0"/>
          </a:p>
        </p:txBody>
      </p:sp>
      <p:sp>
        <p:nvSpPr>
          <p:cNvPr id="53250" name="Content Placeholder 2"/>
          <p:cNvSpPr>
            <a:spLocks noGrp="1"/>
          </p:cNvSpPr>
          <p:nvPr>
            <p:ph sz="quarter" idx="1"/>
          </p:nvPr>
        </p:nvSpPr>
        <p:spPr>
          <a:xfrm>
            <a:off x="301625" y="1527175"/>
            <a:ext cx="5260975" cy="4572000"/>
          </a:xfrm>
        </p:spPr>
        <p:txBody>
          <a:bodyPr/>
          <a:lstStyle/>
          <a:p>
            <a:pPr eaLnBrk="1" hangingPunct="1"/>
            <a:r>
              <a:rPr lang="en-US" smtClean="0"/>
              <a:t>Cardiac: small area near the esophageal opening</a:t>
            </a:r>
          </a:p>
          <a:p>
            <a:pPr eaLnBrk="1" hangingPunct="1"/>
            <a:r>
              <a:rPr lang="en-US" smtClean="0"/>
              <a:t>Fundic: balloons above the cardiac portion</a:t>
            </a:r>
          </a:p>
          <a:p>
            <a:pPr lvl="1" eaLnBrk="1" hangingPunct="1"/>
            <a:r>
              <a:rPr lang="en-US" smtClean="0"/>
              <a:t>Temporary storage area</a:t>
            </a:r>
          </a:p>
          <a:p>
            <a:pPr eaLnBrk="1" hangingPunct="1"/>
            <a:r>
              <a:rPr lang="en-US" smtClean="0"/>
              <a:t>Body: main part</a:t>
            </a:r>
          </a:p>
          <a:p>
            <a:pPr eaLnBrk="1" hangingPunct="1"/>
            <a:r>
              <a:rPr lang="en-US" smtClean="0"/>
              <a:t>Pyloric: narrows as it approaches the sm. Intestine</a:t>
            </a:r>
          </a:p>
          <a:p>
            <a:pPr eaLnBrk="1" hangingPunct="1"/>
            <a:r>
              <a:rPr lang="en-US" smtClean="0"/>
              <a:t>Pyloric sphincter: muscle valve controlling gastric emptying </a:t>
            </a:r>
          </a:p>
        </p:txBody>
      </p:sp>
      <p:pic>
        <p:nvPicPr>
          <p:cNvPr id="53252" name="Picture 4" descr="19223"/>
          <p:cNvPicPr>
            <a:picLocks noChangeAspect="1" noChangeArrowheads="1"/>
          </p:cNvPicPr>
          <p:nvPr/>
        </p:nvPicPr>
        <p:blipFill>
          <a:blip r:embed="rId3" cstate="print"/>
          <a:srcRect/>
          <a:stretch>
            <a:fillRect/>
          </a:stretch>
        </p:blipFill>
        <p:spPr bwMode="auto">
          <a:xfrm>
            <a:off x="5638800" y="2193925"/>
            <a:ext cx="3352800" cy="26828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Gastric Secretions</a:t>
            </a:r>
            <a:endParaRPr lang="en-US" dirty="0"/>
          </a:p>
        </p:txBody>
      </p:sp>
      <p:sp>
        <p:nvSpPr>
          <p:cNvPr id="54274" name="Content Placeholder 2"/>
          <p:cNvSpPr>
            <a:spLocks noGrp="1"/>
          </p:cNvSpPr>
          <p:nvPr>
            <p:ph sz="quarter" idx="1"/>
          </p:nvPr>
        </p:nvSpPr>
        <p:spPr>
          <a:xfrm>
            <a:off x="152400" y="1527175"/>
            <a:ext cx="8653463" cy="4572000"/>
          </a:xfrm>
        </p:spPr>
        <p:txBody>
          <a:bodyPr/>
          <a:lstStyle/>
          <a:p>
            <a:pPr eaLnBrk="1" hangingPunct="1"/>
            <a:r>
              <a:rPr lang="en-US" smtClean="0"/>
              <a:t>Mucous Membrane of stomach contains many gastric pits, ends of gastric glands</a:t>
            </a:r>
          </a:p>
          <a:p>
            <a:pPr lvl="1" eaLnBrk="1" hangingPunct="1"/>
            <a:r>
              <a:rPr lang="en-US" smtClean="0"/>
              <a:t>Mucous cells: large quantities of thin mucus</a:t>
            </a:r>
          </a:p>
          <a:p>
            <a:pPr lvl="1" eaLnBrk="1" hangingPunct="1"/>
            <a:r>
              <a:rPr lang="en-US" smtClean="0"/>
              <a:t>Chief cells: digestive enzymes</a:t>
            </a:r>
          </a:p>
          <a:p>
            <a:pPr lvl="1" eaLnBrk="1" hangingPunct="1"/>
            <a:r>
              <a:rPr lang="en-US" smtClean="0"/>
              <a:t>Parietal cells: HCl</a:t>
            </a:r>
          </a:p>
        </p:txBody>
      </p:sp>
      <p:pic>
        <p:nvPicPr>
          <p:cNvPr id="54276" name="Picture 4" descr="stomach_cancer_symptom10"/>
          <p:cNvPicPr>
            <a:picLocks noChangeAspect="1" noChangeArrowheads="1"/>
          </p:cNvPicPr>
          <p:nvPr/>
        </p:nvPicPr>
        <p:blipFill>
          <a:blip r:embed="rId3" cstate="print"/>
          <a:srcRect/>
          <a:stretch>
            <a:fillRect/>
          </a:stretch>
        </p:blipFill>
        <p:spPr bwMode="auto">
          <a:xfrm>
            <a:off x="4800600" y="3279775"/>
            <a:ext cx="4076700" cy="3302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dirty="0" smtClean="0">
                <a:solidFill>
                  <a:schemeClr val="accent3">
                    <a:shade val="75000"/>
                  </a:schemeClr>
                </a:solidFill>
              </a:rPr>
              <a:t>Gastric Secretions</a:t>
            </a:r>
            <a:endParaRPr lang="en-US" dirty="0">
              <a:solidFill>
                <a:schemeClr val="accent3">
                  <a:shade val="75000"/>
                </a:schemeClr>
              </a:solidFill>
            </a:endParaRPr>
          </a:p>
        </p:txBody>
      </p:sp>
      <p:sp>
        <p:nvSpPr>
          <p:cNvPr id="174083" name="Content Placeholder 2"/>
          <p:cNvSpPr>
            <a:spLocks noGrp="1"/>
          </p:cNvSpPr>
          <p:nvPr>
            <p:ph sz="quarter" idx="4294967295"/>
          </p:nvPr>
        </p:nvSpPr>
        <p:spPr>
          <a:xfrm>
            <a:off x="152400" y="1527175"/>
            <a:ext cx="5029200" cy="4572000"/>
          </a:xfrm>
        </p:spPr>
        <p:txBody>
          <a:bodyPr/>
          <a:lstStyle/>
          <a:p>
            <a:pPr eaLnBrk="1" hangingPunct="1"/>
            <a:r>
              <a:rPr lang="en-US" smtClean="0"/>
              <a:t>Digestive Enzymes</a:t>
            </a:r>
          </a:p>
          <a:p>
            <a:pPr lvl="1" eaLnBrk="1" hangingPunct="1"/>
            <a:r>
              <a:rPr lang="en-US" smtClean="0"/>
              <a:t>Pepsin: protein</a:t>
            </a:r>
          </a:p>
          <a:p>
            <a:pPr lvl="2" eaLnBrk="1" hangingPunct="1"/>
            <a:r>
              <a:rPr lang="en-US" smtClean="0"/>
              <a:t>Mucus and other alkaline secretions prevent pepsin from digesting the stomach itself</a:t>
            </a:r>
          </a:p>
          <a:p>
            <a:pPr lvl="1" eaLnBrk="1" hangingPunct="1"/>
            <a:r>
              <a:rPr lang="en-US" smtClean="0"/>
              <a:t>Intrinsic Factor: need for B12 absorption</a:t>
            </a:r>
          </a:p>
          <a:p>
            <a:pPr lvl="1" eaLnBrk="1" hangingPunct="1"/>
            <a:endParaRPr lang="en-US" smtClean="0"/>
          </a:p>
        </p:txBody>
      </p:sp>
      <p:pic>
        <p:nvPicPr>
          <p:cNvPr id="174086" name="Picture 6" descr="image010"/>
          <p:cNvPicPr>
            <a:picLocks noChangeAspect="1" noChangeArrowheads="1"/>
          </p:cNvPicPr>
          <p:nvPr/>
        </p:nvPicPr>
        <p:blipFill>
          <a:blip r:embed="rId3" cstate="print"/>
          <a:srcRect/>
          <a:stretch>
            <a:fillRect/>
          </a:stretch>
        </p:blipFill>
        <p:spPr bwMode="auto">
          <a:xfrm>
            <a:off x="4800600" y="1682750"/>
            <a:ext cx="4114800" cy="39560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t>Regulation of Gastric Secretions and Absorption</a:t>
            </a:r>
            <a:endParaRPr lang="en-US" sz="2800" dirty="0"/>
          </a:p>
        </p:txBody>
      </p:sp>
      <p:sp>
        <p:nvSpPr>
          <p:cNvPr id="55298" name="Content Placeholder 2"/>
          <p:cNvSpPr>
            <a:spLocks noGrp="1"/>
          </p:cNvSpPr>
          <p:nvPr>
            <p:ph sz="quarter" idx="1"/>
          </p:nvPr>
        </p:nvSpPr>
        <p:spPr>
          <a:xfrm>
            <a:off x="301625" y="1527175"/>
            <a:ext cx="8504238" cy="4572000"/>
          </a:xfrm>
        </p:spPr>
        <p:txBody>
          <a:bodyPr/>
          <a:lstStyle/>
          <a:p>
            <a:pPr eaLnBrk="1" hangingPunct="1"/>
            <a:r>
              <a:rPr lang="en-US" smtClean="0"/>
              <a:t>Gastric juices are continuously produced, but the rate varies</a:t>
            </a:r>
          </a:p>
          <a:p>
            <a:pPr lvl="1" eaLnBrk="1" hangingPunct="1"/>
            <a:r>
              <a:rPr lang="en-US" smtClean="0"/>
              <a:t>Parasympathetic impulses and the hormone gastrin enhance gastric secretion</a:t>
            </a:r>
          </a:p>
          <a:p>
            <a:pPr lvl="1" eaLnBrk="1" hangingPunct="1"/>
            <a:r>
              <a:rPr lang="en-US" smtClean="0"/>
              <a:t>Food moving into the sm. intestines inhibits secretions</a:t>
            </a:r>
          </a:p>
          <a:p>
            <a:pPr eaLnBrk="1" hangingPunct="1"/>
            <a:r>
              <a:rPr lang="en-US" smtClean="0"/>
              <a:t>Gastric absorption: only a few substances in small quantities</a:t>
            </a:r>
          </a:p>
          <a:p>
            <a:pPr lvl="1" eaLnBrk="1" hangingPunct="1"/>
            <a:r>
              <a:rPr lang="en-US" smtClean="0"/>
              <a:t>Water, certain salts, alcohol, and some lipid-soluble drugs</a:t>
            </a:r>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solidFill>
                  <a:srgbClr val="7B9899"/>
                </a:solidFill>
              </a:rPr>
              <a:t>General Characteristics</a:t>
            </a:r>
          </a:p>
        </p:txBody>
      </p:sp>
      <p:sp>
        <p:nvSpPr>
          <p:cNvPr id="18434" name="Content Placeholder 2"/>
          <p:cNvSpPr>
            <a:spLocks noGrp="1"/>
          </p:cNvSpPr>
          <p:nvPr>
            <p:ph sz="quarter" idx="1"/>
          </p:nvPr>
        </p:nvSpPr>
        <p:spPr>
          <a:xfrm>
            <a:off x="301625" y="1527175"/>
            <a:ext cx="8504238" cy="4572000"/>
          </a:xfrm>
        </p:spPr>
        <p:txBody>
          <a:bodyPr/>
          <a:lstStyle/>
          <a:p>
            <a:pPr eaLnBrk="1" hangingPunct="1"/>
            <a:r>
              <a:rPr lang="en-US" smtClean="0"/>
              <a:t>9-meter muscular tube</a:t>
            </a:r>
          </a:p>
          <a:p>
            <a:pPr eaLnBrk="1" hangingPunct="1"/>
            <a:r>
              <a:rPr lang="en-US" smtClean="0"/>
              <a:t>Structure of the Wall</a:t>
            </a:r>
          </a:p>
          <a:p>
            <a:pPr lvl="1" eaLnBrk="1" hangingPunct="1"/>
            <a:r>
              <a:rPr lang="en-US" smtClean="0"/>
              <a:t>Mucosa: mucous membrane</a:t>
            </a:r>
          </a:p>
          <a:p>
            <a:pPr lvl="2" eaLnBrk="1" hangingPunct="1"/>
            <a:r>
              <a:rPr lang="en-US" smtClean="0"/>
              <a:t>Inner most layer</a:t>
            </a:r>
          </a:p>
          <a:p>
            <a:pPr lvl="2" eaLnBrk="1" hangingPunct="1"/>
            <a:r>
              <a:rPr lang="en-US" smtClean="0"/>
              <a:t>Protects the underlying tissue </a:t>
            </a:r>
          </a:p>
          <a:p>
            <a:pPr lvl="2" eaLnBrk="1" hangingPunct="1"/>
            <a:r>
              <a:rPr lang="en-US" smtClean="0"/>
              <a:t>Carries out secretion and absorption</a:t>
            </a:r>
          </a:p>
          <a:p>
            <a:pPr lvl="2" eaLnBrk="1" hangingPunct="1"/>
            <a:r>
              <a:rPr lang="en-US" smtClean="0"/>
              <a:t>Epithelium, connective tissue, and smooth muscle</a:t>
            </a:r>
          </a:p>
          <a:p>
            <a:pPr lvl="2" eaLnBrk="1" hangingPunct="1"/>
            <a:r>
              <a:rPr lang="en-US" smtClean="0"/>
              <a:t>Tiny folds and projection in the lumen, passageway</a:t>
            </a:r>
          </a:p>
          <a:p>
            <a:pPr lvl="3" eaLnBrk="1" hangingPunct="1"/>
            <a:r>
              <a:rPr lang="en-US" smtClean="0"/>
              <a:t>Increase absorption through increased surface area</a:t>
            </a:r>
          </a:p>
          <a:p>
            <a:pPr lvl="2" eaLnBrk="1" hangingPunct="1"/>
            <a:r>
              <a:rPr lang="en-US" smtClean="0"/>
              <a:t>Glands: secrete mucus and digestive enzymes</a:t>
            </a:r>
          </a:p>
          <a:p>
            <a:pPr eaLnBrk="1" hangingPunct="1"/>
            <a:endParaRPr lang="en-US" smtClean="0"/>
          </a:p>
        </p:txBody>
      </p:sp>
      <p:pic>
        <p:nvPicPr>
          <p:cNvPr id="18435" name="Picture 4" descr="digestive-system-23974146-ga"/>
          <p:cNvPicPr>
            <a:picLocks noChangeAspect="1" noChangeArrowheads="1"/>
          </p:cNvPicPr>
          <p:nvPr/>
        </p:nvPicPr>
        <p:blipFill>
          <a:blip r:embed="rId3" cstate="print"/>
          <a:srcRect/>
          <a:stretch>
            <a:fillRect/>
          </a:stretch>
        </p:blipFill>
        <p:spPr bwMode="auto">
          <a:xfrm>
            <a:off x="5486400" y="1295400"/>
            <a:ext cx="3333750" cy="234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Mixing and Empting Actions</a:t>
            </a:r>
            <a:endParaRPr lang="en-US" dirty="0"/>
          </a:p>
        </p:txBody>
      </p:sp>
      <p:sp>
        <p:nvSpPr>
          <p:cNvPr id="56322" name="Content Placeholder 2"/>
          <p:cNvSpPr>
            <a:spLocks noGrp="1"/>
          </p:cNvSpPr>
          <p:nvPr>
            <p:ph sz="quarter" idx="1"/>
          </p:nvPr>
        </p:nvSpPr>
        <p:spPr>
          <a:xfrm>
            <a:off x="301625" y="1527175"/>
            <a:ext cx="8504238" cy="4572000"/>
          </a:xfrm>
        </p:spPr>
        <p:txBody>
          <a:bodyPr/>
          <a:lstStyle/>
          <a:p>
            <a:pPr eaLnBrk="1" hangingPunct="1"/>
            <a:r>
              <a:rPr lang="en-US" smtClean="0"/>
              <a:t>Chyme: mixture of food particles and gastric juices</a:t>
            </a:r>
          </a:p>
          <a:p>
            <a:pPr lvl="1" eaLnBrk="1" hangingPunct="1"/>
            <a:r>
              <a:rPr lang="en-US" smtClean="0"/>
              <a:t>Production aided by movement of stomach</a:t>
            </a:r>
          </a:p>
          <a:p>
            <a:pPr lvl="1" eaLnBrk="1" hangingPunct="1"/>
            <a:r>
              <a:rPr lang="en-US" smtClean="0"/>
              <a:t>Peristaltic waves push chyme toward pyloric sphincter</a:t>
            </a:r>
          </a:p>
          <a:p>
            <a:pPr lvl="1" eaLnBrk="1" hangingPunct="1"/>
            <a:r>
              <a:rPr lang="en-US" smtClean="0"/>
              <a:t>Stomach relax with accumulation of chyme, a little at a time, is pushed into the small intestines</a:t>
            </a:r>
          </a:p>
        </p:txBody>
      </p:sp>
      <p:pic>
        <p:nvPicPr>
          <p:cNvPr id="56324" name="Picture 4" descr="stomach_diagram"/>
          <p:cNvPicPr>
            <a:picLocks noChangeAspect="1" noChangeArrowheads="1"/>
          </p:cNvPicPr>
          <p:nvPr/>
        </p:nvPicPr>
        <p:blipFill>
          <a:blip r:embed="rId3" cstate="print"/>
          <a:srcRect/>
          <a:stretch>
            <a:fillRect/>
          </a:stretch>
        </p:blipFill>
        <p:spPr bwMode="auto">
          <a:xfrm>
            <a:off x="2590800" y="3617913"/>
            <a:ext cx="4057650" cy="308768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Mixing and Empting Actions</a:t>
            </a:r>
            <a:endParaRPr lang="en-US" dirty="0"/>
          </a:p>
        </p:txBody>
      </p:sp>
      <p:sp>
        <p:nvSpPr>
          <p:cNvPr id="57346" name="Content Placeholder 2"/>
          <p:cNvSpPr>
            <a:spLocks noGrp="1"/>
          </p:cNvSpPr>
          <p:nvPr>
            <p:ph sz="quarter" idx="1"/>
          </p:nvPr>
        </p:nvSpPr>
        <p:spPr>
          <a:xfrm>
            <a:off x="301625" y="1527175"/>
            <a:ext cx="8504238" cy="4572000"/>
          </a:xfrm>
        </p:spPr>
        <p:txBody>
          <a:bodyPr/>
          <a:lstStyle/>
          <a:p>
            <a:pPr eaLnBrk="1" hangingPunct="1"/>
            <a:r>
              <a:rPr lang="en-US" dirty="0" smtClean="0"/>
              <a:t>Liquid pass quite rapidly</a:t>
            </a:r>
          </a:p>
          <a:p>
            <a:pPr eaLnBrk="1" hangingPunct="1"/>
            <a:r>
              <a:rPr lang="en-US" dirty="0" smtClean="0"/>
              <a:t>Solid remain until they are well mixed</a:t>
            </a:r>
          </a:p>
          <a:p>
            <a:pPr lvl="1" eaLnBrk="1" hangingPunct="1"/>
            <a:r>
              <a:rPr lang="en-US" dirty="0" smtClean="0"/>
              <a:t>Fatty foods remain 3-6 hours</a:t>
            </a:r>
          </a:p>
          <a:p>
            <a:pPr lvl="1" eaLnBrk="1" hangingPunct="1"/>
            <a:r>
              <a:rPr lang="en-US" dirty="0" smtClean="0"/>
              <a:t>Proteins: quicker</a:t>
            </a:r>
          </a:p>
          <a:p>
            <a:pPr lvl="1" eaLnBrk="1" hangingPunct="1"/>
            <a:r>
              <a:rPr lang="en-US" dirty="0" smtClean="0"/>
              <a:t>Carbohydrates: faster than protein and fats</a:t>
            </a:r>
          </a:p>
          <a:p>
            <a:pPr eaLnBrk="1" hangingPunct="1"/>
            <a:r>
              <a:rPr lang="en-US" dirty="0" smtClean="0"/>
              <a:t>As food enters the duodenum, accessory organs add their secretions</a:t>
            </a:r>
          </a:p>
          <a:p>
            <a:pPr lvl="1" eaLnBrk="1" hangingPunct="1"/>
            <a:r>
              <a:rPr lang="en-US" dirty="0" smtClean="0"/>
              <a:t>Pancreas, liver and gallbladder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p:cNvSpPr>
          <p:nvPr>
            <p:ph type="title" idx="4294967295"/>
          </p:nvPr>
        </p:nvSpPr>
        <p:spPr/>
        <p:txBody>
          <a:bodyPr/>
          <a:lstStyle/>
          <a:p>
            <a:endParaRPr lang="en-US" smtClean="0"/>
          </a:p>
        </p:txBody>
      </p:sp>
      <p:sp>
        <p:nvSpPr>
          <p:cNvPr id="176131" name="Rectangle 3"/>
          <p:cNvSpPr>
            <a:spLocks noGrp="1"/>
          </p:cNvSpPr>
          <p:nvPr>
            <p:ph type="body" idx="4294967295"/>
          </p:nvPr>
        </p:nvSpPr>
        <p:spPr/>
        <p:txBody>
          <a:bodyPr/>
          <a:lstStyle/>
          <a:p>
            <a:endParaRPr lang="en-US" smtClean="0"/>
          </a:p>
        </p:txBody>
      </p:sp>
      <p:pic>
        <p:nvPicPr>
          <p:cNvPr id="176133" name="Picture 5" descr="dig_control"/>
          <p:cNvPicPr>
            <a:picLocks noChangeAspect="1" noChangeArrowheads="1"/>
          </p:cNvPicPr>
          <p:nvPr/>
        </p:nvPicPr>
        <p:blipFill>
          <a:blip r:embed="rId2" cstate="print"/>
          <a:srcRect/>
          <a:stretch>
            <a:fillRect/>
          </a:stretch>
        </p:blipFill>
        <p:spPr bwMode="auto">
          <a:xfrm>
            <a:off x="457200" y="428625"/>
            <a:ext cx="8458200" cy="58197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Pancreas</a:t>
            </a:r>
            <a:endParaRPr lang="en-US" dirty="0"/>
          </a:p>
        </p:txBody>
      </p:sp>
      <p:sp>
        <p:nvSpPr>
          <p:cNvPr id="58370" name="Content Placeholder 2"/>
          <p:cNvSpPr>
            <a:spLocks noGrp="1"/>
          </p:cNvSpPr>
          <p:nvPr>
            <p:ph sz="quarter" idx="1"/>
          </p:nvPr>
        </p:nvSpPr>
        <p:spPr>
          <a:xfrm>
            <a:off x="301625" y="1527175"/>
            <a:ext cx="8504238" cy="4572000"/>
          </a:xfrm>
        </p:spPr>
        <p:txBody>
          <a:bodyPr/>
          <a:lstStyle/>
          <a:p>
            <a:pPr eaLnBrk="1" hangingPunct="1"/>
            <a:r>
              <a:rPr lang="en-US" smtClean="0"/>
              <a:t>Secretes pancreatic juice into the duodenum</a:t>
            </a:r>
          </a:p>
          <a:p>
            <a:pPr lvl="1" eaLnBrk="1" hangingPunct="1"/>
            <a:r>
              <a:rPr lang="en-US" smtClean="0"/>
              <a:t>Contains enzymes to digest carbohydrates, fats, nucleic acids, and proteins</a:t>
            </a:r>
          </a:p>
          <a:p>
            <a:pPr lvl="2" eaLnBrk="1" hangingPunct="1"/>
            <a:r>
              <a:rPr lang="en-US" smtClean="0"/>
              <a:t>Pancreatic amylase: carbohydrate digesting enzyme</a:t>
            </a:r>
          </a:p>
          <a:p>
            <a:pPr lvl="2" eaLnBrk="1" hangingPunct="1"/>
            <a:r>
              <a:rPr lang="en-US" smtClean="0"/>
              <a:t>Pancreatic lipase: fat digesting enzyme</a:t>
            </a:r>
          </a:p>
          <a:p>
            <a:pPr lvl="2" eaLnBrk="1" hangingPunct="1"/>
            <a:r>
              <a:rPr lang="en-US" smtClean="0"/>
              <a:t>Nucleases: nucleic acid digestion enzyme</a:t>
            </a:r>
          </a:p>
          <a:p>
            <a:pPr lvl="2" eaLnBrk="1" hangingPunct="1"/>
            <a:r>
              <a:rPr lang="en-US" smtClean="0"/>
              <a:t>Trypsin, chymotrypsin, and carboxypeptidase: protein digesting enzymes</a:t>
            </a:r>
          </a:p>
        </p:txBody>
      </p:sp>
      <p:pic>
        <p:nvPicPr>
          <p:cNvPr id="58372" name="Picture 4" descr="17194"/>
          <p:cNvPicPr>
            <a:picLocks noChangeAspect="1" noChangeArrowheads="1"/>
          </p:cNvPicPr>
          <p:nvPr/>
        </p:nvPicPr>
        <p:blipFill>
          <a:blip r:embed="rId3" cstate="print"/>
          <a:srcRect/>
          <a:stretch>
            <a:fillRect/>
          </a:stretch>
        </p:blipFill>
        <p:spPr bwMode="auto">
          <a:xfrm>
            <a:off x="3276600" y="4267200"/>
            <a:ext cx="2971800" cy="23780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Pancreas Regulation</a:t>
            </a:r>
            <a:endParaRPr lang="en-US" dirty="0"/>
          </a:p>
        </p:txBody>
      </p:sp>
      <p:sp>
        <p:nvSpPr>
          <p:cNvPr id="59394" name="Content Placeholder 2"/>
          <p:cNvSpPr>
            <a:spLocks noGrp="1"/>
          </p:cNvSpPr>
          <p:nvPr>
            <p:ph sz="quarter" idx="1"/>
          </p:nvPr>
        </p:nvSpPr>
        <p:spPr>
          <a:xfrm>
            <a:off x="301625" y="1527175"/>
            <a:ext cx="8504238" cy="4572000"/>
          </a:xfrm>
        </p:spPr>
        <p:txBody>
          <a:bodyPr/>
          <a:lstStyle/>
          <a:p>
            <a:pPr eaLnBrk="1" hangingPunct="1"/>
            <a:r>
              <a:rPr lang="en-US" smtClean="0"/>
              <a:t>Stimulation the release of pancreatic juices</a:t>
            </a:r>
          </a:p>
          <a:p>
            <a:pPr lvl="1" eaLnBrk="1" hangingPunct="1"/>
            <a:r>
              <a:rPr lang="en-US" smtClean="0"/>
              <a:t>Nervous and endocrine system</a:t>
            </a:r>
          </a:p>
          <a:p>
            <a:pPr lvl="1" eaLnBrk="1" hangingPunct="1"/>
            <a:r>
              <a:rPr lang="en-US" smtClean="0"/>
              <a:t>Food in duodenum</a:t>
            </a:r>
          </a:p>
          <a:p>
            <a:pPr eaLnBrk="1" hangingPunct="1"/>
            <a:r>
              <a:rPr lang="en-US" smtClean="0"/>
              <a:t>Pancreatic juices are high in bicarbonate ions</a:t>
            </a:r>
          </a:p>
          <a:p>
            <a:pPr lvl="1" eaLnBrk="1" hangingPunct="1"/>
            <a:r>
              <a:rPr lang="en-US" smtClean="0"/>
              <a:t>Neutralizes chyme</a:t>
            </a:r>
          </a:p>
          <a:p>
            <a:pPr lvl="1" eaLnBrk="1" hangingPunct="1"/>
            <a:r>
              <a:rPr lang="en-US" smtClean="0"/>
              <a:t>Intestinal contents to be alkaline</a:t>
            </a:r>
          </a:p>
        </p:txBody>
      </p:sp>
      <p:pic>
        <p:nvPicPr>
          <p:cNvPr id="59396" name="Picture 4" descr="hdc_0001_0003_0_img0191"/>
          <p:cNvPicPr>
            <a:picLocks noChangeAspect="1" noChangeArrowheads="1"/>
          </p:cNvPicPr>
          <p:nvPr/>
        </p:nvPicPr>
        <p:blipFill>
          <a:blip r:embed="rId3" cstate="print"/>
          <a:srcRect/>
          <a:stretch>
            <a:fillRect/>
          </a:stretch>
        </p:blipFill>
        <p:spPr bwMode="auto">
          <a:xfrm>
            <a:off x="5486400" y="3657600"/>
            <a:ext cx="3190875" cy="28003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eaLnBrk="1" hangingPunct="1">
              <a:defRPr/>
            </a:pPr>
            <a:endParaRPr lang="en-US" dirty="0"/>
          </a:p>
        </p:txBody>
      </p:sp>
      <p:sp>
        <p:nvSpPr>
          <p:cNvPr id="60418" name="Title 2"/>
          <p:cNvSpPr>
            <a:spLocks noGrp="1"/>
          </p:cNvSpPr>
          <p:nvPr>
            <p:ph type="ctrTitle"/>
          </p:nvPr>
        </p:nvSpPr>
        <p:spPr/>
        <p:txBody>
          <a:bodyPr/>
          <a:lstStyle/>
          <a:p>
            <a:pPr eaLnBrk="1" hangingPunct="1"/>
            <a:r>
              <a:rPr lang="en-US" smtClean="0"/>
              <a:t>Liver, Small Intestines, and Large Intestines </a:t>
            </a:r>
          </a:p>
        </p:txBody>
      </p:sp>
      <p:pic>
        <p:nvPicPr>
          <p:cNvPr id="60420" name="Picture 4" descr="liver-abdomen"/>
          <p:cNvPicPr>
            <a:picLocks noChangeAspect="1" noChangeArrowheads="1"/>
          </p:cNvPicPr>
          <p:nvPr/>
        </p:nvPicPr>
        <p:blipFill>
          <a:blip r:embed="rId3" cstate="print"/>
          <a:srcRect/>
          <a:stretch>
            <a:fillRect/>
          </a:stretch>
        </p:blipFill>
        <p:spPr bwMode="auto">
          <a:xfrm>
            <a:off x="2209800" y="2590800"/>
            <a:ext cx="4724400" cy="40322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Liver</a:t>
            </a:r>
            <a:endParaRPr lang="en-US" dirty="0"/>
          </a:p>
        </p:txBody>
      </p:sp>
      <p:sp>
        <p:nvSpPr>
          <p:cNvPr id="61442" name="Content Placeholder 2"/>
          <p:cNvSpPr>
            <a:spLocks noGrp="1"/>
          </p:cNvSpPr>
          <p:nvPr>
            <p:ph sz="quarter" idx="1"/>
          </p:nvPr>
        </p:nvSpPr>
        <p:spPr>
          <a:xfrm>
            <a:off x="301625" y="1527175"/>
            <a:ext cx="5946775" cy="4572000"/>
          </a:xfrm>
        </p:spPr>
        <p:txBody>
          <a:bodyPr/>
          <a:lstStyle/>
          <a:p>
            <a:pPr eaLnBrk="1" hangingPunct="1"/>
            <a:r>
              <a:rPr lang="en-US" dirty="0" smtClean="0"/>
              <a:t>Located in the upper right quadrant of the abdominal cavity</a:t>
            </a:r>
          </a:p>
          <a:p>
            <a:pPr eaLnBrk="1" hangingPunct="1"/>
            <a:r>
              <a:rPr lang="en-US" dirty="0" smtClean="0"/>
              <a:t>Fibrous capsule encloses the liver</a:t>
            </a:r>
          </a:p>
          <a:p>
            <a:pPr eaLnBrk="1" hangingPunct="1"/>
            <a:r>
              <a:rPr lang="en-US" dirty="0" smtClean="0"/>
              <a:t>Connective tissue divides the organ into a large right lobe and a smaller left lobe</a:t>
            </a:r>
          </a:p>
          <a:p>
            <a:pPr lvl="1" eaLnBrk="1" hangingPunct="1"/>
            <a:r>
              <a:rPr lang="en-US" dirty="0" smtClean="0"/>
              <a:t>Each lobe is separated into tiny hepatic lobules</a:t>
            </a:r>
          </a:p>
          <a:p>
            <a:pPr lvl="2" eaLnBrk="1" hangingPunct="1"/>
            <a:r>
              <a:rPr lang="en-US" dirty="0" smtClean="0"/>
              <a:t>Liver’s functional units</a:t>
            </a:r>
          </a:p>
          <a:p>
            <a:pPr lvl="1" eaLnBrk="1" hangingPunct="1"/>
            <a:r>
              <a:rPr lang="en-US" dirty="0" smtClean="0"/>
              <a:t>Bile canals carry bile from hepatic lobules to hepatic ducts</a:t>
            </a:r>
          </a:p>
        </p:txBody>
      </p:sp>
      <p:pic>
        <p:nvPicPr>
          <p:cNvPr id="79874" name="Picture 2" descr="http://ourworld.compuserve.com/homepages/sbrillanti/liver2.jpg"/>
          <p:cNvPicPr>
            <a:picLocks noChangeAspect="1" noChangeArrowheads="1"/>
          </p:cNvPicPr>
          <p:nvPr/>
        </p:nvPicPr>
        <p:blipFill>
          <a:blip r:embed="rId3" cstate="print"/>
          <a:srcRect/>
          <a:stretch>
            <a:fillRect/>
          </a:stretch>
        </p:blipFill>
        <p:spPr bwMode="auto">
          <a:xfrm>
            <a:off x="6248400" y="2438400"/>
            <a:ext cx="2750861" cy="278587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Liver Function</a:t>
            </a:r>
            <a:endParaRPr lang="en-US" dirty="0"/>
          </a:p>
        </p:txBody>
      </p:sp>
      <p:sp>
        <p:nvSpPr>
          <p:cNvPr id="62466" name="Content Placeholder 2"/>
          <p:cNvSpPr>
            <a:spLocks noGrp="1"/>
          </p:cNvSpPr>
          <p:nvPr>
            <p:ph sz="quarter" idx="1"/>
          </p:nvPr>
        </p:nvSpPr>
        <p:spPr>
          <a:xfrm>
            <a:off x="301625" y="1527175"/>
            <a:ext cx="8504238" cy="4572000"/>
          </a:xfrm>
        </p:spPr>
        <p:txBody>
          <a:bodyPr/>
          <a:lstStyle/>
          <a:p>
            <a:pPr eaLnBrk="1" hangingPunct="1"/>
            <a:r>
              <a:rPr lang="en-US" smtClean="0"/>
              <a:t>Metabolizes carbohydrates, lipids, and proteins</a:t>
            </a:r>
          </a:p>
          <a:p>
            <a:pPr eaLnBrk="1" hangingPunct="1"/>
            <a:r>
              <a:rPr lang="en-US" smtClean="0"/>
              <a:t>Stores some substances</a:t>
            </a:r>
          </a:p>
          <a:p>
            <a:pPr eaLnBrk="1" hangingPunct="1"/>
            <a:r>
              <a:rPr lang="en-US" smtClean="0"/>
              <a:t>Filters blood</a:t>
            </a:r>
          </a:p>
          <a:p>
            <a:pPr eaLnBrk="1" hangingPunct="1"/>
            <a:r>
              <a:rPr lang="en-US" smtClean="0"/>
              <a:t>Destroys toxins</a:t>
            </a:r>
          </a:p>
          <a:p>
            <a:pPr eaLnBrk="1" hangingPunct="1"/>
            <a:r>
              <a:rPr lang="en-US" smtClean="0"/>
              <a:t>Secretes bile</a:t>
            </a:r>
          </a:p>
          <a:p>
            <a:pPr lvl="1" eaLnBrk="1" hangingPunct="1"/>
            <a:r>
              <a:rPr lang="en-US" smtClean="0"/>
              <a:t>Important in digestion</a:t>
            </a:r>
          </a:p>
        </p:txBody>
      </p:sp>
      <p:pic>
        <p:nvPicPr>
          <p:cNvPr id="77826" name="Picture 2" descr="http://www.sccollege.edu/pic/$Private/816_liver.jpg"/>
          <p:cNvPicPr>
            <a:picLocks noChangeAspect="1" noChangeArrowheads="1"/>
          </p:cNvPicPr>
          <p:nvPr/>
        </p:nvPicPr>
        <p:blipFill>
          <a:blip r:embed="rId3" cstate="print"/>
          <a:srcRect/>
          <a:stretch>
            <a:fillRect/>
          </a:stretch>
        </p:blipFill>
        <p:spPr bwMode="auto">
          <a:xfrm>
            <a:off x="1219200" y="4572000"/>
            <a:ext cx="3058610" cy="2013585"/>
          </a:xfrm>
          <a:prstGeom prst="rect">
            <a:avLst/>
          </a:prstGeom>
          <a:noFill/>
        </p:spPr>
      </p:pic>
      <p:pic>
        <p:nvPicPr>
          <p:cNvPr id="77828" name="Picture 4" descr="http://images.quickblogcast.com/114995-107314/Liver.jpg"/>
          <p:cNvPicPr>
            <a:picLocks noChangeAspect="1" noChangeArrowheads="1"/>
          </p:cNvPicPr>
          <p:nvPr/>
        </p:nvPicPr>
        <p:blipFill>
          <a:blip r:embed="rId4" cstate="print"/>
          <a:srcRect/>
          <a:stretch>
            <a:fillRect/>
          </a:stretch>
        </p:blipFill>
        <p:spPr bwMode="auto">
          <a:xfrm>
            <a:off x="5029200" y="2590800"/>
            <a:ext cx="3451709" cy="3657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Bile</a:t>
            </a:r>
            <a:endParaRPr lang="en-US" dirty="0"/>
          </a:p>
        </p:txBody>
      </p:sp>
      <p:sp>
        <p:nvSpPr>
          <p:cNvPr id="63490" name="Content Placeholder 2"/>
          <p:cNvSpPr>
            <a:spLocks noGrp="1"/>
          </p:cNvSpPr>
          <p:nvPr>
            <p:ph sz="quarter" idx="1"/>
          </p:nvPr>
        </p:nvSpPr>
        <p:spPr>
          <a:xfrm>
            <a:off x="301625" y="1527175"/>
            <a:ext cx="8504238" cy="4572000"/>
          </a:xfrm>
        </p:spPr>
        <p:txBody>
          <a:bodyPr/>
          <a:lstStyle/>
          <a:p>
            <a:pPr eaLnBrk="1" hangingPunct="1"/>
            <a:r>
              <a:rPr lang="en-US" dirty="0" smtClean="0"/>
              <a:t>Bile salts, bile pigments, cholesterol, and electrolytes</a:t>
            </a:r>
          </a:p>
          <a:p>
            <a:pPr lvl="1" eaLnBrk="1" hangingPunct="1"/>
            <a:r>
              <a:rPr lang="en-US" dirty="0" smtClean="0"/>
              <a:t>Only bile salts have digestive functions</a:t>
            </a:r>
          </a:p>
          <a:p>
            <a:pPr lvl="1" eaLnBrk="1" hangingPunct="1"/>
            <a:r>
              <a:rPr lang="en-US" dirty="0" smtClean="0"/>
              <a:t>Bile salts emulsify fats and aid in the absorption of fatty acids, cholesterol, and certain vitamins</a:t>
            </a:r>
          </a:p>
          <a:p>
            <a:pPr eaLnBrk="1" hangingPunct="1"/>
            <a:r>
              <a:rPr lang="en-US" dirty="0" smtClean="0"/>
              <a:t>Gallbladder stores bile between meals</a:t>
            </a:r>
          </a:p>
          <a:p>
            <a:pPr eaLnBrk="1" hangingPunct="1"/>
            <a:r>
              <a:rPr lang="en-US" dirty="0" err="1" smtClean="0"/>
              <a:t>Cholecystokinin</a:t>
            </a:r>
            <a:r>
              <a:rPr lang="en-US" dirty="0" smtClean="0"/>
              <a:t> from the small intestine stimulates bile’s release</a:t>
            </a:r>
          </a:p>
          <a:p>
            <a:pPr lvl="1" eaLnBrk="1" hangingPunct="1"/>
            <a:r>
              <a:rPr lang="en-US" dirty="0" smtClean="0"/>
              <a:t>Enters the duodenum</a:t>
            </a:r>
          </a:p>
          <a:p>
            <a:pPr lvl="1" eaLnBrk="1" hangingPunct="1"/>
            <a:endParaRPr lang="en-US" dirty="0" smtClean="0"/>
          </a:p>
        </p:txBody>
      </p:sp>
      <p:pic>
        <p:nvPicPr>
          <p:cNvPr id="75778" name="Picture 2" descr="http://assets.aarp.org/external_sites/adam/graphics/images/en/19261.jpg"/>
          <p:cNvPicPr>
            <a:picLocks noChangeAspect="1" noChangeArrowheads="1"/>
          </p:cNvPicPr>
          <p:nvPr/>
        </p:nvPicPr>
        <p:blipFill>
          <a:blip r:embed="rId3" cstate="print"/>
          <a:srcRect/>
          <a:stretch>
            <a:fillRect/>
          </a:stretch>
        </p:blipFill>
        <p:spPr bwMode="auto">
          <a:xfrm>
            <a:off x="5029200" y="4114800"/>
            <a:ext cx="3124200" cy="249936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Small Intestine</a:t>
            </a:r>
            <a:endParaRPr lang="en-US" dirty="0"/>
          </a:p>
        </p:txBody>
      </p:sp>
      <p:sp>
        <p:nvSpPr>
          <p:cNvPr id="64514" name="Content Placeholder 2"/>
          <p:cNvSpPr>
            <a:spLocks noGrp="1"/>
          </p:cNvSpPr>
          <p:nvPr>
            <p:ph sz="quarter" idx="1"/>
          </p:nvPr>
        </p:nvSpPr>
        <p:spPr>
          <a:xfrm>
            <a:off x="301625" y="1527175"/>
            <a:ext cx="8504238" cy="4572000"/>
          </a:xfrm>
        </p:spPr>
        <p:txBody>
          <a:bodyPr/>
          <a:lstStyle/>
          <a:p>
            <a:pPr eaLnBrk="1" hangingPunct="1"/>
            <a:r>
              <a:rPr lang="en-US" dirty="0" smtClean="0"/>
              <a:t>Receives secretions from the pancreas and liver</a:t>
            </a:r>
          </a:p>
          <a:p>
            <a:pPr eaLnBrk="1" hangingPunct="1"/>
            <a:r>
              <a:rPr lang="en-US" dirty="0" smtClean="0"/>
              <a:t>Completes nutrient digestion</a:t>
            </a:r>
          </a:p>
          <a:p>
            <a:pPr eaLnBrk="1" hangingPunct="1"/>
            <a:r>
              <a:rPr lang="en-US" dirty="0" smtClean="0"/>
              <a:t>Absorbs the products of digestion</a:t>
            </a:r>
          </a:p>
          <a:p>
            <a:pPr eaLnBrk="1" hangingPunct="1"/>
            <a:r>
              <a:rPr lang="en-US" dirty="0" smtClean="0"/>
              <a:t>Transports the residues to the large intestine</a:t>
            </a:r>
          </a:p>
          <a:p>
            <a:pPr eaLnBrk="1" hangingPunct="1"/>
            <a:r>
              <a:rPr lang="en-US" dirty="0" smtClean="0"/>
              <a:t>Parts</a:t>
            </a:r>
          </a:p>
          <a:p>
            <a:pPr lvl="1" eaLnBrk="1" hangingPunct="1"/>
            <a:r>
              <a:rPr lang="en-US" dirty="0" smtClean="0"/>
              <a:t>Duodenum</a:t>
            </a:r>
          </a:p>
          <a:p>
            <a:pPr lvl="1" eaLnBrk="1" hangingPunct="1"/>
            <a:r>
              <a:rPr lang="en-US" dirty="0" smtClean="0"/>
              <a:t>Jejunum</a:t>
            </a:r>
          </a:p>
          <a:p>
            <a:pPr lvl="1" eaLnBrk="1" hangingPunct="1"/>
            <a:r>
              <a:rPr lang="en-US" dirty="0" smtClean="0"/>
              <a:t>Ileum</a:t>
            </a:r>
          </a:p>
          <a:p>
            <a:pPr eaLnBrk="1" hangingPunct="1">
              <a:buNone/>
            </a:pPr>
            <a:endParaRPr lang="en-US" dirty="0" smtClean="0"/>
          </a:p>
        </p:txBody>
      </p:sp>
      <p:pic>
        <p:nvPicPr>
          <p:cNvPr id="73730" name="Picture 2" descr="http://graphics8.nytimes.com/images/2007/08/01/health/adam/19221.jpg"/>
          <p:cNvPicPr>
            <a:picLocks noChangeAspect="1" noChangeArrowheads="1"/>
          </p:cNvPicPr>
          <p:nvPr/>
        </p:nvPicPr>
        <p:blipFill>
          <a:blip r:embed="rId3" cstate="print"/>
          <a:srcRect/>
          <a:stretch>
            <a:fillRect/>
          </a:stretch>
        </p:blipFill>
        <p:spPr bwMode="auto">
          <a:xfrm>
            <a:off x="3810000" y="3581400"/>
            <a:ext cx="3810000" cy="304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eaLnBrk="1" hangingPunct="1"/>
            <a:endParaRPr lang="en-US" smtClean="0"/>
          </a:p>
        </p:txBody>
      </p:sp>
      <p:sp>
        <p:nvSpPr>
          <p:cNvPr id="20482" name="Rectangle 3"/>
          <p:cNvSpPr>
            <a:spLocks noGrp="1"/>
          </p:cNvSpPr>
          <p:nvPr>
            <p:ph type="body" idx="4294967295"/>
          </p:nvPr>
        </p:nvSpPr>
        <p:spPr/>
        <p:txBody>
          <a:bodyPr/>
          <a:lstStyle/>
          <a:p>
            <a:pPr eaLnBrk="1" hangingPunct="1"/>
            <a:endParaRPr lang="en-US" smtClean="0"/>
          </a:p>
        </p:txBody>
      </p:sp>
      <p:pic>
        <p:nvPicPr>
          <p:cNvPr id="20483" name="Picture 5" descr="ZOO%20234%20Tissue%20Layers%20of%20the%20Digestive%20Tract"/>
          <p:cNvPicPr>
            <a:picLocks noChangeAspect="1" noChangeArrowheads="1"/>
          </p:cNvPicPr>
          <p:nvPr/>
        </p:nvPicPr>
        <p:blipFill>
          <a:blip r:embed="rId3" cstate="print"/>
          <a:srcRect/>
          <a:stretch>
            <a:fillRect/>
          </a:stretch>
        </p:blipFill>
        <p:spPr bwMode="auto">
          <a:xfrm>
            <a:off x="1066800" y="334963"/>
            <a:ext cx="6477000" cy="614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t>Small Intestine</a:t>
            </a:r>
            <a:endParaRPr lang="en-US" dirty="0"/>
          </a:p>
        </p:txBody>
      </p:sp>
      <p:sp>
        <p:nvSpPr>
          <p:cNvPr id="65538" name="Content Placeholder 2"/>
          <p:cNvSpPr>
            <a:spLocks noGrp="1"/>
          </p:cNvSpPr>
          <p:nvPr>
            <p:ph sz="quarter" idx="1"/>
          </p:nvPr>
        </p:nvSpPr>
        <p:spPr>
          <a:xfrm>
            <a:off x="152400" y="1527175"/>
            <a:ext cx="8653463" cy="4572000"/>
          </a:xfrm>
        </p:spPr>
        <p:txBody>
          <a:bodyPr/>
          <a:lstStyle/>
          <a:p>
            <a:pPr eaLnBrk="1" hangingPunct="1"/>
            <a:r>
              <a:rPr lang="en-US" dirty="0" smtClean="0"/>
              <a:t>The wall is lined with </a:t>
            </a:r>
            <a:r>
              <a:rPr lang="en-US" dirty="0" err="1" smtClean="0"/>
              <a:t>villi</a:t>
            </a:r>
            <a:endParaRPr lang="en-US" dirty="0" smtClean="0"/>
          </a:p>
          <a:p>
            <a:pPr lvl="1" eaLnBrk="1" hangingPunct="1"/>
            <a:r>
              <a:rPr lang="en-US" dirty="0" smtClean="0"/>
              <a:t>Increase in surface area</a:t>
            </a:r>
          </a:p>
          <a:p>
            <a:pPr lvl="1" eaLnBrk="1" hangingPunct="1"/>
            <a:r>
              <a:rPr lang="en-US" dirty="0" smtClean="0"/>
              <a:t>Aid in mixing and absorption</a:t>
            </a:r>
          </a:p>
          <a:p>
            <a:pPr lvl="1" eaLnBrk="1" hangingPunct="1"/>
            <a:r>
              <a:rPr lang="en-US" dirty="0" smtClean="0"/>
              <a:t>Intestinal glands are located between the </a:t>
            </a:r>
            <a:r>
              <a:rPr lang="en-US" dirty="0" err="1" smtClean="0"/>
              <a:t>villi</a:t>
            </a:r>
            <a:endParaRPr lang="en-US" dirty="0" smtClean="0"/>
          </a:p>
          <a:p>
            <a:pPr eaLnBrk="1" hangingPunct="1"/>
            <a:r>
              <a:rPr lang="en-US" dirty="0" smtClean="0"/>
              <a:t>Secretions of the small intestine</a:t>
            </a:r>
          </a:p>
          <a:p>
            <a:pPr lvl="1" eaLnBrk="1" hangingPunct="1"/>
            <a:r>
              <a:rPr lang="en-US" dirty="0" smtClean="0"/>
              <a:t>Mucus and digestive enzymes</a:t>
            </a:r>
          </a:p>
          <a:p>
            <a:pPr lvl="1" eaLnBrk="1" hangingPunct="1"/>
            <a:r>
              <a:rPr lang="en-US" dirty="0" smtClean="0"/>
              <a:t>Digestive enzymes split sugars,                                                                       proteins, and fats</a:t>
            </a:r>
          </a:p>
          <a:p>
            <a:pPr lvl="1" eaLnBrk="1" hangingPunct="1"/>
            <a:r>
              <a:rPr lang="en-US" dirty="0" smtClean="0"/>
              <a:t>Gastric juice, </a:t>
            </a:r>
            <a:r>
              <a:rPr lang="en-US" dirty="0" err="1" smtClean="0"/>
              <a:t>chyme</a:t>
            </a:r>
            <a:r>
              <a:rPr lang="en-US" dirty="0" smtClean="0"/>
              <a:t>, and reflexes                                                         stimulated by distention of the small                                                             intestine wall stimulate secretion</a:t>
            </a:r>
          </a:p>
        </p:txBody>
      </p:sp>
      <p:pic>
        <p:nvPicPr>
          <p:cNvPr id="71682" name="Picture 2" descr="http://www.siumed.edu/%7Edking2/erg/images/GI031b.jpg"/>
          <p:cNvPicPr>
            <a:picLocks noChangeAspect="1" noChangeArrowheads="1"/>
          </p:cNvPicPr>
          <p:nvPr/>
        </p:nvPicPr>
        <p:blipFill>
          <a:blip r:embed="rId3" cstate="print"/>
          <a:srcRect/>
          <a:stretch>
            <a:fillRect/>
          </a:stretch>
        </p:blipFill>
        <p:spPr bwMode="auto">
          <a:xfrm>
            <a:off x="5334001" y="228600"/>
            <a:ext cx="3657599" cy="2535935"/>
          </a:xfrm>
          <a:prstGeom prst="rect">
            <a:avLst/>
          </a:prstGeom>
          <a:noFill/>
        </p:spPr>
      </p:pic>
      <p:pic>
        <p:nvPicPr>
          <p:cNvPr id="71684" name="Picture 4" descr="http://www.astrographics.com/GalleryPrints/Display/GP2134.jpg"/>
          <p:cNvPicPr>
            <a:picLocks noChangeAspect="1" noChangeArrowheads="1"/>
          </p:cNvPicPr>
          <p:nvPr/>
        </p:nvPicPr>
        <p:blipFill>
          <a:blip r:embed="rId4" cstate="print"/>
          <a:srcRect t="11111" b="11111"/>
          <a:stretch>
            <a:fillRect/>
          </a:stretch>
        </p:blipFill>
        <p:spPr bwMode="auto">
          <a:xfrm>
            <a:off x="5486400" y="3429000"/>
            <a:ext cx="3526972" cy="2743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Absorption</a:t>
            </a:r>
            <a:endParaRPr lang="en-US" dirty="0"/>
          </a:p>
        </p:txBody>
      </p:sp>
      <p:sp>
        <p:nvSpPr>
          <p:cNvPr id="66562" name="Content Placeholder 2"/>
          <p:cNvSpPr>
            <a:spLocks noGrp="1"/>
          </p:cNvSpPr>
          <p:nvPr>
            <p:ph sz="quarter" idx="1"/>
          </p:nvPr>
        </p:nvSpPr>
        <p:spPr>
          <a:xfrm>
            <a:off x="301625" y="1527175"/>
            <a:ext cx="8504238" cy="4572000"/>
          </a:xfrm>
        </p:spPr>
        <p:txBody>
          <a:bodyPr/>
          <a:lstStyle/>
          <a:p>
            <a:pPr eaLnBrk="1" hangingPunct="1"/>
            <a:r>
              <a:rPr lang="en-US" smtClean="0"/>
              <a:t>Microvilli: absorb monosaccharides, amino acids, fatty acids, and glycerol</a:t>
            </a:r>
          </a:p>
          <a:p>
            <a:pPr eaLnBrk="1" hangingPunct="1"/>
            <a:r>
              <a:rPr lang="en-US" smtClean="0"/>
              <a:t>Fat molecules with long chains enter the lacteals of the villi</a:t>
            </a:r>
          </a:p>
          <a:p>
            <a:pPr eaLnBrk="1" hangingPunct="1"/>
            <a:r>
              <a:rPr lang="en-US" smtClean="0"/>
              <a:t>Fatty acids with short chains enter blood capillaries in villi</a:t>
            </a:r>
          </a:p>
        </p:txBody>
      </p:sp>
      <p:pic>
        <p:nvPicPr>
          <p:cNvPr id="69634" name="Picture 2" descr="http://www.coeliacsociety.com.au/images/D1---Healthy-Villi.jpg"/>
          <p:cNvPicPr>
            <a:picLocks noChangeAspect="1" noChangeArrowheads="1"/>
          </p:cNvPicPr>
          <p:nvPr/>
        </p:nvPicPr>
        <p:blipFill>
          <a:blip r:embed="rId3" cstate="print"/>
          <a:srcRect/>
          <a:stretch>
            <a:fillRect/>
          </a:stretch>
        </p:blipFill>
        <p:spPr bwMode="auto">
          <a:xfrm>
            <a:off x="2209800" y="4114800"/>
            <a:ext cx="2762250" cy="2209800"/>
          </a:xfrm>
          <a:prstGeom prst="rect">
            <a:avLst/>
          </a:prstGeom>
          <a:noFill/>
        </p:spPr>
      </p:pic>
      <p:pic>
        <p:nvPicPr>
          <p:cNvPr id="69636" name="Picture 4" descr="http://img.tfd.com/dorland/villus_villi-intestinales.jpg"/>
          <p:cNvPicPr>
            <a:picLocks noChangeAspect="1" noChangeArrowheads="1"/>
          </p:cNvPicPr>
          <p:nvPr/>
        </p:nvPicPr>
        <p:blipFill>
          <a:blip r:embed="rId4" cstate="print"/>
          <a:srcRect/>
          <a:stretch>
            <a:fillRect/>
          </a:stretch>
        </p:blipFill>
        <p:spPr bwMode="auto">
          <a:xfrm>
            <a:off x="5334000" y="3810000"/>
            <a:ext cx="2276475" cy="28289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Movement</a:t>
            </a:r>
            <a:endParaRPr lang="en-US" dirty="0"/>
          </a:p>
        </p:txBody>
      </p:sp>
      <p:sp>
        <p:nvSpPr>
          <p:cNvPr id="67586" name="Content Placeholder 2"/>
          <p:cNvSpPr>
            <a:spLocks noGrp="1"/>
          </p:cNvSpPr>
          <p:nvPr>
            <p:ph sz="quarter" idx="1"/>
          </p:nvPr>
        </p:nvSpPr>
        <p:spPr>
          <a:xfrm>
            <a:off x="301625" y="1527175"/>
            <a:ext cx="8504238" cy="4572000"/>
          </a:xfrm>
        </p:spPr>
        <p:txBody>
          <a:bodyPr/>
          <a:lstStyle/>
          <a:p>
            <a:pPr eaLnBrk="1" hangingPunct="1"/>
            <a:r>
              <a:rPr lang="en-US" dirty="0" smtClean="0"/>
              <a:t>Mixing and peristalsis</a:t>
            </a:r>
          </a:p>
          <a:p>
            <a:pPr eaLnBrk="1" hangingPunct="1"/>
            <a:r>
              <a:rPr lang="en-US" dirty="0" err="1" smtClean="0"/>
              <a:t>Ileocecal</a:t>
            </a:r>
            <a:r>
              <a:rPr lang="en-US" dirty="0" smtClean="0"/>
              <a:t> sphincter: controls movement between small and large intestines</a:t>
            </a:r>
          </a:p>
        </p:txBody>
      </p:sp>
      <p:pic>
        <p:nvPicPr>
          <p:cNvPr id="3" name="Picture 2" descr="http://graphics8.nytimes.com/images/2007/08/01/health/adam/19221.jpg"/>
          <p:cNvPicPr>
            <a:picLocks noChangeAspect="1" noChangeArrowheads="1"/>
          </p:cNvPicPr>
          <p:nvPr/>
        </p:nvPicPr>
        <p:blipFill>
          <a:blip r:embed="rId3" cstate="print"/>
          <a:srcRect/>
          <a:stretch>
            <a:fillRect/>
          </a:stretch>
        </p:blipFill>
        <p:spPr bwMode="auto">
          <a:xfrm>
            <a:off x="2590800" y="3200400"/>
            <a:ext cx="3810000" cy="304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Large Intestines</a:t>
            </a:r>
            <a:endParaRPr lang="en-US" dirty="0"/>
          </a:p>
        </p:txBody>
      </p:sp>
      <p:sp>
        <p:nvSpPr>
          <p:cNvPr id="68610" name="Content Placeholder 2"/>
          <p:cNvSpPr>
            <a:spLocks noGrp="1"/>
          </p:cNvSpPr>
          <p:nvPr>
            <p:ph sz="quarter" idx="1"/>
          </p:nvPr>
        </p:nvSpPr>
        <p:spPr>
          <a:xfrm>
            <a:off x="301625" y="1371600"/>
            <a:ext cx="8504238" cy="4727575"/>
          </a:xfrm>
        </p:spPr>
        <p:txBody>
          <a:bodyPr/>
          <a:lstStyle/>
          <a:p>
            <a:pPr eaLnBrk="1" hangingPunct="1"/>
            <a:r>
              <a:rPr lang="en-US" dirty="0" smtClean="0"/>
              <a:t>Parts</a:t>
            </a:r>
          </a:p>
          <a:p>
            <a:pPr lvl="1" eaLnBrk="1" hangingPunct="1"/>
            <a:r>
              <a:rPr lang="en-US" dirty="0" err="1" smtClean="0"/>
              <a:t>Cecum</a:t>
            </a:r>
            <a:r>
              <a:rPr lang="en-US" dirty="0" smtClean="0"/>
              <a:t>, colon, rectum, and anal canal</a:t>
            </a:r>
          </a:p>
          <a:p>
            <a:pPr lvl="1" eaLnBrk="1" hangingPunct="1"/>
            <a:r>
              <a:rPr lang="en-US" dirty="0" smtClean="0"/>
              <a:t>Colon is divided into ascending, transverse, descending, and sigmoid portions</a:t>
            </a:r>
          </a:p>
          <a:p>
            <a:pPr eaLnBrk="1" hangingPunct="1"/>
            <a:r>
              <a:rPr lang="en-US" dirty="0" smtClean="0"/>
              <a:t>Unique layer of longitudinal muscle fibers arranged in distinct bands</a:t>
            </a:r>
          </a:p>
          <a:p>
            <a:pPr lvl="1" eaLnBrk="1" hangingPunct="1"/>
            <a:endParaRPr lang="en-US" dirty="0" smtClean="0"/>
          </a:p>
        </p:txBody>
      </p:sp>
      <p:pic>
        <p:nvPicPr>
          <p:cNvPr id="65540" name="Picture 4" descr="http://members.kaiserpermanente.org/kpweb/image/feature/027healthency/en-us/media/medical/hw/h9991263_001.jpg"/>
          <p:cNvPicPr>
            <a:picLocks noChangeAspect="1" noChangeArrowheads="1"/>
          </p:cNvPicPr>
          <p:nvPr/>
        </p:nvPicPr>
        <p:blipFill>
          <a:blip r:embed="rId3" cstate="print"/>
          <a:srcRect/>
          <a:stretch>
            <a:fillRect/>
          </a:stretch>
        </p:blipFill>
        <p:spPr bwMode="auto">
          <a:xfrm>
            <a:off x="3733800" y="3657600"/>
            <a:ext cx="4381500" cy="28575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t>Large Intestines</a:t>
            </a:r>
            <a:endParaRPr lang="en-US" dirty="0"/>
          </a:p>
        </p:txBody>
      </p:sp>
      <p:sp>
        <p:nvSpPr>
          <p:cNvPr id="69634" name="Content Placeholder 2"/>
          <p:cNvSpPr>
            <a:spLocks noGrp="1"/>
          </p:cNvSpPr>
          <p:nvPr>
            <p:ph sz="quarter" idx="1"/>
          </p:nvPr>
        </p:nvSpPr>
        <p:spPr>
          <a:xfrm>
            <a:off x="301625" y="1527175"/>
            <a:ext cx="8504238" cy="4572000"/>
          </a:xfrm>
        </p:spPr>
        <p:txBody>
          <a:bodyPr/>
          <a:lstStyle/>
          <a:p>
            <a:pPr eaLnBrk="1" hangingPunct="1"/>
            <a:r>
              <a:rPr lang="en-US" smtClean="0"/>
              <a:t>Functions:</a:t>
            </a:r>
          </a:p>
          <a:p>
            <a:pPr lvl="1" eaLnBrk="1" hangingPunct="1"/>
            <a:r>
              <a:rPr lang="en-US" smtClean="0"/>
              <a:t>Little or no digestive function</a:t>
            </a:r>
          </a:p>
          <a:p>
            <a:pPr lvl="1" eaLnBrk="1" hangingPunct="1"/>
            <a:r>
              <a:rPr lang="en-US" smtClean="0"/>
              <a:t>Secretes mucus</a:t>
            </a:r>
          </a:p>
          <a:p>
            <a:pPr lvl="1" eaLnBrk="1" hangingPunct="1"/>
            <a:r>
              <a:rPr lang="en-US" smtClean="0"/>
              <a:t>Absorbs water and electrolytes</a:t>
            </a:r>
          </a:p>
          <a:p>
            <a:pPr lvl="1" eaLnBrk="1" hangingPunct="1"/>
            <a:r>
              <a:rPr lang="en-US" smtClean="0"/>
              <a:t>Forms and stores feces</a:t>
            </a:r>
          </a:p>
          <a:p>
            <a:pPr eaLnBrk="1" hangingPunct="1"/>
            <a:r>
              <a:rPr lang="en-US" smtClean="0"/>
              <a:t>Movement: similar to small intestine</a:t>
            </a:r>
          </a:p>
          <a:p>
            <a:pPr lvl="1" eaLnBrk="1" hangingPunct="1"/>
            <a:r>
              <a:rPr lang="en-US" smtClean="0"/>
              <a:t>Mass movement occurs two to three times a day</a:t>
            </a:r>
          </a:p>
          <a:p>
            <a:pPr eaLnBrk="1" hangingPunct="1"/>
            <a:r>
              <a:rPr lang="en-US" smtClean="0"/>
              <a:t>Feces: water, undigested material, electrolytes, mucus, and bacteria</a:t>
            </a:r>
          </a:p>
          <a:p>
            <a:pPr lvl="1" eaLnBrk="1" hangingPunct="1"/>
            <a:r>
              <a:rPr lang="en-US" smtClean="0"/>
              <a:t>Color is due to bile salts that have been altered by bacteria</a:t>
            </a:r>
          </a:p>
          <a:p>
            <a:pPr eaLnBrk="1" hangingPunct="1"/>
            <a:endParaRPr lang="en-US" smtClean="0"/>
          </a:p>
        </p:txBody>
      </p:sp>
      <p:pic>
        <p:nvPicPr>
          <p:cNvPr id="4" name="Picture 2" descr="http://ae.medseek.com/bguide/reftext/images/LargeIntestine.jpg"/>
          <p:cNvPicPr>
            <a:picLocks noChangeAspect="1" noChangeArrowheads="1"/>
          </p:cNvPicPr>
          <p:nvPr/>
        </p:nvPicPr>
        <p:blipFill>
          <a:blip r:embed="rId3" cstate="print"/>
          <a:srcRect/>
          <a:stretch>
            <a:fillRect/>
          </a:stretch>
        </p:blipFill>
        <p:spPr bwMode="auto">
          <a:xfrm>
            <a:off x="4838700" y="228600"/>
            <a:ext cx="4000500" cy="3200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eaLnBrk="1" hangingPunct="1">
              <a:defRPr/>
            </a:pPr>
            <a:endParaRPr lang="en-US" dirty="0"/>
          </a:p>
        </p:txBody>
      </p:sp>
      <p:sp>
        <p:nvSpPr>
          <p:cNvPr id="93186" name="Title 2"/>
          <p:cNvSpPr>
            <a:spLocks noGrp="1"/>
          </p:cNvSpPr>
          <p:nvPr>
            <p:ph type="ctrTitle"/>
          </p:nvPr>
        </p:nvSpPr>
        <p:spPr/>
        <p:txBody>
          <a:bodyPr/>
          <a:lstStyle/>
          <a:p>
            <a:pPr eaLnBrk="1" hangingPunct="1"/>
            <a:r>
              <a:rPr lang="en-US" smtClean="0"/>
              <a:t>Nutrition</a:t>
            </a:r>
          </a:p>
        </p:txBody>
      </p:sp>
      <p:pic>
        <p:nvPicPr>
          <p:cNvPr id="16386" name="Picture 2" descr="http://www.sbschools.org/schools/bc/school_information/images/img_nutrition_landing.jpg"/>
          <p:cNvPicPr>
            <a:picLocks noChangeAspect="1" noChangeArrowheads="1"/>
          </p:cNvPicPr>
          <p:nvPr/>
        </p:nvPicPr>
        <p:blipFill>
          <a:blip r:embed="rId3" cstate="print"/>
          <a:srcRect/>
          <a:stretch>
            <a:fillRect/>
          </a:stretch>
        </p:blipFill>
        <p:spPr bwMode="auto">
          <a:xfrm>
            <a:off x="1905000" y="2895600"/>
            <a:ext cx="5476875" cy="313372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Nutrition</a:t>
            </a:r>
            <a:endParaRPr lang="en-US" dirty="0"/>
          </a:p>
        </p:txBody>
      </p:sp>
      <p:sp>
        <p:nvSpPr>
          <p:cNvPr id="94210" name="Content Placeholder 2"/>
          <p:cNvSpPr>
            <a:spLocks noGrp="1"/>
          </p:cNvSpPr>
          <p:nvPr>
            <p:ph sz="quarter" idx="1"/>
          </p:nvPr>
        </p:nvSpPr>
        <p:spPr>
          <a:xfrm>
            <a:off x="301625" y="1527175"/>
            <a:ext cx="5794375" cy="4572000"/>
          </a:xfrm>
        </p:spPr>
        <p:txBody>
          <a:bodyPr/>
          <a:lstStyle/>
          <a:p>
            <a:pPr eaLnBrk="1" hangingPunct="1"/>
            <a:r>
              <a:rPr lang="en-US" dirty="0" smtClean="0"/>
              <a:t>Process of ingestion and utilization of necessary food substances, or nutrients</a:t>
            </a:r>
          </a:p>
          <a:p>
            <a:pPr eaLnBrk="1" hangingPunct="1"/>
            <a:r>
              <a:rPr lang="en-US" dirty="0" smtClean="0"/>
              <a:t>Carbohydrates: organic compounds that primarily supply cellular energy</a:t>
            </a:r>
          </a:p>
          <a:p>
            <a:pPr eaLnBrk="1" hangingPunct="1"/>
            <a:r>
              <a:rPr lang="en-US" dirty="0" smtClean="0"/>
              <a:t>Sources: starch, glycogen, disaccharides, and </a:t>
            </a:r>
            <a:r>
              <a:rPr lang="en-US" dirty="0" err="1" smtClean="0"/>
              <a:t>monosaccharides</a:t>
            </a:r>
            <a:endParaRPr lang="en-US" dirty="0" smtClean="0"/>
          </a:p>
          <a:p>
            <a:pPr lvl="1" eaLnBrk="1" hangingPunct="1"/>
            <a:r>
              <a:rPr lang="en-US" dirty="0" smtClean="0"/>
              <a:t>Cellulose: polysaccharide that humans cannot breakdown</a:t>
            </a:r>
          </a:p>
          <a:p>
            <a:pPr eaLnBrk="1" hangingPunct="1"/>
            <a:endParaRPr lang="en-US" dirty="0" smtClean="0"/>
          </a:p>
        </p:txBody>
      </p:sp>
      <p:pic>
        <p:nvPicPr>
          <p:cNvPr id="14340" name="Picture 4" descr="http://nmsu.edu/%7Ecounsel/career/images/nutrition_fruit_header.jpg"/>
          <p:cNvPicPr>
            <a:picLocks noChangeAspect="1" noChangeArrowheads="1"/>
          </p:cNvPicPr>
          <p:nvPr/>
        </p:nvPicPr>
        <p:blipFill>
          <a:blip r:embed="rId3" cstate="print"/>
          <a:srcRect/>
          <a:stretch>
            <a:fillRect/>
          </a:stretch>
        </p:blipFill>
        <p:spPr bwMode="auto">
          <a:xfrm>
            <a:off x="6019800" y="3676650"/>
            <a:ext cx="2952750" cy="2952750"/>
          </a:xfrm>
          <a:prstGeom prst="rect">
            <a:avLst/>
          </a:prstGeom>
          <a:noFill/>
        </p:spPr>
      </p:pic>
      <p:pic>
        <p:nvPicPr>
          <p:cNvPr id="14342" name="Picture 6" descr="http://www.lifedynamix.com/articles/files/iStockKidNutrition.jpg"/>
          <p:cNvPicPr>
            <a:picLocks noChangeAspect="1" noChangeArrowheads="1"/>
          </p:cNvPicPr>
          <p:nvPr/>
        </p:nvPicPr>
        <p:blipFill>
          <a:blip r:embed="rId4" cstate="print"/>
          <a:srcRect/>
          <a:stretch>
            <a:fillRect/>
          </a:stretch>
        </p:blipFill>
        <p:spPr bwMode="auto">
          <a:xfrm>
            <a:off x="6019800" y="1421530"/>
            <a:ext cx="2909365" cy="193127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t>Carbohydrates</a:t>
            </a:r>
            <a:endParaRPr lang="en-US" dirty="0"/>
          </a:p>
        </p:txBody>
      </p:sp>
      <p:sp>
        <p:nvSpPr>
          <p:cNvPr id="95234" name="Content Placeholder 2"/>
          <p:cNvSpPr>
            <a:spLocks noGrp="1"/>
          </p:cNvSpPr>
          <p:nvPr>
            <p:ph sz="quarter" idx="1"/>
          </p:nvPr>
        </p:nvSpPr>
        <p:spPr>
          <a:xfrm>
            <a:off x="301625" y="1527175"/>
            <a:ext cx="5260975" cy="4572000"/>
          </a:xfrm>
        </p:spPr>
        <p:txBody>
          <a:bodyPr/>
          <a:lstStyle/>
          <a:p>
            <a:pPr eaLnBrk="1" hangingPunct="1"/>
            <a:r>
              <a:rPr lang="en-US" dirty="0" smtClean="0"/>
              <a:t>Utilized for:</a:t>
            </a:r>
          </a:p>
          <a:p>
            <a:pPr lvl="1" eaLnBrk="1" hangingPunct="1"/>
            <a:r>
              <a:rPr lang="en-US" dirty="0" smtClean="0"/>
              <a:t>Oxidation energy release from glucose</a:t>
            </a:r>
          </a:p>
          <a:p>
            <a:pPr lvl="1" eaLnBrk="1" hangingPunct="1"/>
            <a:r>
              <a:rPr lang="en-US" dirty="0" smtClean="0"/>
              <a:t>Excess glucose is stored as glycogen or converted to fat</a:t>
            </a:r>
          </a:p>
          <a:p>
            <a:pPr lvl="1" eaLnBrk="1" hangingPunct="1"/>
            <a:r>
              <a:rPr lang="en-US" dirty="0" smtClean="0"/>
              <a:t>Most carbohydrates supply energy</a:t>
            </a:r>
          </a:p>
          <a:p>
            <a:pPr lvl="1" eaLnBrk="1" hangingPunct="1"/>
            <a:r>
              <a:rPr lang="en-US" dirty="0" smtClean="0"/>
              <a:t>Some cells require a continuous supply</a:t>
            </a:r>
          </a:p>
          <a:p>
            <a:pPr eaLnBrk="1" hangingPunct="1"/>
            <a:r>
              <a:rPr lang="en-US" dirty="0" smtClean="0"/>
              <a:t>Requirements: humans can survive with a wide range of carbohydrate intake</a:t>
            </a:r>
          </a:p>
          <a:p>
            <a:pPr eaLnBrk="1" hangingPunct="1"/>
            <a:endParaRPr lang="en-US" dirty="0" smtClean="0"/>
          </a:p>
        </p:txBody>
      </p:sp>
      <p:pic>
        <p:nvPicPr>
          <p:cNvPr id="12290" name="Picture 2" descr="http://www3.ntu.edu.sg/home/CXGuo/Eatingright_files/main_files/image003.jpg"/>
          <p:cNvPicPr>
            <a:picLocks noChangeAspect="1" noChangeArrowheads="1"/>
          </p:cNvPicPr>
          <p:nvPr/>
        </p:nvPicPr>
        <p:blipFill>
          <a:blip r:embed="rId3" cstate="print"/>
          <a:srcRect/>
          <a:stretch>
            <a:fillRect/>
          </a:stretch>
        </p:blipFill>
        <p:spPr bwMode="auto">
          <a:xfrm>
            <a:off x="5638800" y="2695575"/>
            <a:ext cx="3305175" cy="4086225"/>
          </a:xfrm>
          <a:prstGeom prst="rect">
            <a:avLst/>
          </a:prstGeom>
          <a:noFill/>
        </p:spPr>
      </p:pic>
      <p:pic>
        <p:nvPicPr>
          <p:cNvPr id="12294" name="Picture 6" descr="http://www.geocities.com/doctor_uae/carbohydrates_car.gif"/>
          <p:cNvPicPr>
            <a:picLocks noChangeAspect="1" noChangeArrowheads="1"/>
          </p:cNvPicPr>
          <p:nvPr/>
        </p:nvPicPr>
        <p:blipFill>
          <a:blip r:embed="rId4" cstate="print"/>
          <a:srcRect/>
          <a:stretch>
            <a:fillRect/>
          </a:stretch>
        </p:blipFill>
        <p:spPr bwMode="auto">
          <a:xfrm>
            <a:off x="6477000" y="120555"/>
            <a:ext cx="1828800" cy="2470245"/>
          </a:xfrm>
          <a:prstGeom prst="rect">
            <a:avLst/>
          </a:prstGeom>
          <a:solidFill>
            <a:schemeClr val="bg1"/>
          </a:solid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Lipids</a:t>
            </a:r>
            <a:endParaRPr lang="en-US" dirty="0"/>
          </a:p>
        </p:txBody>
      </p:sp>
      <p:sp>
        <p:nvSpPr>
          <p:cNvPr id="96258" name="Content Placeholder 2"/>
          <p:cNvSpPr>
            <a:spLocks noGrp="1"/>
          </p:cNvSpPr>
          <p:nvPr>
            <p:ph sz="quarter" idx="1"/>
          </p:nvPr>
        </p:nvSpPr>
        <p:spPr>
          <a:xfrm>
            <a:off x="301625" y="1527175"/>
            <a:ext cx="8504238" cy="4572000"/>
          </a:xfrm>
        </p:spPr>
        <p:txBody>
          <a:bodyPr/>
          <a:lstStyle/>
          <a:p>
            <a:pPr eaLnBrk="1" hangingPunct="1"/>
            <a:r>
              <a:rPr lang="en-US" dirty="0" smtClean="0"/>
              <a:t>Supply energy and used to build cell structure</a:t>
            </a:r>
          </a:p>
          <a:p>
            <a:pPr eaLnBrk="1" hangingPunct="1"/>
            <a:r>
              <a:rPr lang="en-US" dirty="0" smtClean="0"/>
              <a:t>Sources: triglycerides from plants and animals</a:t>
            </a:r>
          </a:p>
          <a:p>
            <a:pPr lvl="1" eaLnBrk="1" hangingPunct="1"/>
            <a:r>
              <a:rPr lang="en-US" dirty="0" smtClean="0"/>
              <a:t>Animals: most cholesterol</a:t>
            </a:r>
          </a:p>
        </p:txBody>
      </p:sp>
      <p:pic>
        <p:nvPicPr>
          <p:cNvPr id="10242" name="Picture 2" descr="http://temasekpoly.files.wordpress.com/2008/11/2k8_olive_oil.jpg"/>
          <p:cNvPicPr>
            <a:picLocks noChangeAspect="1" noChangeArrowheads="1"/>
          </p:cNvPicPr>
          <p:nvPr/>
        </p:nvPicPr>
        <p:blipFill>
          <a:blip r:embed="rId3" cstate="print"/>
          <a:srcRect/>
          <a:stretch>
            <a:fillRect/>
          </a:stretch>
        </p:blipFill>
        <p:spPr bwMode="auto">
          <a:xfrm>
            <a:off x="457200" y="3200400"/>
            <a:ext cx="3810000" cy="2857500"/>
          </a:xfrm>
          <a:prstGeom prst="rect">
            <a:avLst/>
          </a:prstGeom>
          <a:noFill/>
        </p:spPr>
      </p:pic>
      <p:pic>
        <p:nvPicPr>
          <p:cNvPr id="10244" name="Picture 4" descr="http://www.cybercucina.com/ccimages/products/TG-0743M-l.jpg"/>
          <p:cNvPicPr>
            <a:picLocks noChangeAspect="1" noChangeArrowheads="1"/>
          </p:cNvPicPr>
          <p:nvPr/>
        </p:nvPicPr>
        <p:blipFill>
          <a:blip r:embed="rId4" cstate="print"/>
          <a:srcRect/>
          <a:stretch>
            <a:fillRect/>
          </a:stretch>
        </p:blipFill>
        <p:spPr bwMode="auto">
          <a:xfrm>
            <a:off x="4724400" y="3181350"/>
            <a:ext cx="3886200" cy="29146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Lipids</a:t>
            </a:r>
            <a:endParaRPr lang="en-US" dirty="0"/>
          </a:p>
        </p:txBody>
      </p:sp>
      <p:sp>
        <p:nvSpPr>
          <p:cNvPr id="96258" name="Content Placeholder 2"/>
          <p:cNvSpPr>
            <a:spLocks noGrp="1"/>
          </p:cNvSpPr>
          <p:nvPr>
            <p:ph sz="quarter" idx="1"/>
          </p:nvPr>
        </p:nvSpPr>
        <p:spPr>
          <a:xfrm>
            <a:off x="301625" y="1527175"/>
            <a:ext cx="8504238" cy="4572000"/>
          </a:xfrm>
        </p:spPr>
        <p:txBody>
          <a:bodyPr/>
          <a:lstStyle/>
          <a:p>
            <a:pPr eaLnBrk="1" hangingPunct="1"/>
            <a:r>
              <a:rPr lang="en-US" dirty="0" smtClean="0"/>
              <a:t>Lipid Utilization</a:t>
            </a:r>
          </a:p>
          <a:p>
            <a:pPr lvl="1" eaLnBrk="1" hangingPunct="1"/>
            <a:r>
              <a:rPr lang="en-US" dirty="0" smtClean="0"/>
              <a:t>Liver and adipose tissue control triglyceride metabolism</a:t>
            </a:r>
          </a:p>
          <a:p>
            <a:pPr lvl="1" eaLnBrk="1" hangingPunct="1"/>
            <a:r>
              <a:rPr lang="en-US" dirty="0" err="1" smtClean="0"/>
              <a:t>Linoleic</a:t>
            </a:r>
            <a:r>
              <a:rPr lang="en-US" dirty="0" smtClean="0"/>
              <a:t> acid: essential fatty acid</a:t>
            </a:r>
          </a:p>
          <a:p>
            <a:pPr lvl="2" eaLnBrk="1" hangingPunct="1"/>
            <a:r>
              <a:rPr lang="en-US" dirty="0" smtClean="0"/>
              <a:t>Corn, cotton </a:t>
            </a:r>
            <a:r>
              <a:rPr lang="en-US" dirty="0" smtClean="0"/>
              <a:t>seed, </a:t>
            </a:r>
            <a:r>
              <a:rPr lang="en-US" dirty="0" smtClean="0"/>
              <a:t>and soy oil</a:t>
            </a:r>
          </a:p>
          <a:p>
            <a:pPr eaLnBrk="1" hangingPunct="1"/>
            <a:r>
              <a:rPr lang="en-US" dirty="0" smtClean="0"/>
              <a:t>Lipid Requirements: amounts and types are unknown</a:t>
            </a:r>
          </a:p>
          <a:p>
            <a:pPr lvl="1" eaLnBrk="1" hangingPunct="1"/>
            <a:r>
              <a:rPr lang="en-US" dirty="0" smtClean="0"/>
              <a:t>Fat intake must be sufficient to carry fat soluble vitamins</a:t>
            </a:r>
          </a:p>
          <a:p>
            <a:pPr lvl="2" eaLnBrk="1" hangingPunct="1"/>
            <a:r>
              <a:rPr lang="en-US" dirty="0" smtClean="0"/>
              <a:t>A,D,E,K</a:t>
            </a:r>
          </a:p>
          <a:p>
            <a:pPr lvl="1" eaLnBrk="1" hangingPunct="1"/>
            <a:endParaRPr lang="en-US" dirty="0" smtClean="0"/>
          </a:p>
        </p:txBody>
      </p:sp>
      <p:pic>
        <p:nvPicPr>
          <p:cNvPr id="120834" name="Picture 2" descr="http://blogs.princeton.edu/chm333/f2005/group3/triglyceride.gif"/>
          <p:cNvPicPr>
            <a:picLocks noChangeAspect="1" noChangeArrowheads="1"/>
          </p:cNvPicPr>
          <p:nvPr/>
        </p:nvPicPr>
        <p:blipFill>
          <a:blip r:embed="rId3" cstate="print"/>
          <a:srcRect/>
          <a:stretch>
            <a:fillRect/>
          </a:stretch>
        </p:blipFill>
        <p:spPr bwMode="auto">
          <a:xfrm>
            <a:off x="3276600" y="4495800"/>
            <a:ext cx="2886075" cy="2139544"/>
          </a:xfrm>
          <a:prstGeom prst="rect">
            <a:avLst/>
          </a:prstGeom>
          <a:solidFill>
            <a:schemeClr val="bg1"/>
          </a:soli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solidFill>
                  <a:srgbClr val="7B9899"/>
                </a:solidFill>
              </a:rPr>
              <a:t>Structure of the Wall</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eaLnBrk="1" fontAlgn="auto" hangingPunct="1">
              <a:spcAft>
                <a:spcPts val="0"/>
              </a:spcAft>
              <a:buFont typeface="Wingdings 2"/>
              <a:buChar char=""/>
              <a:defRPr/>
            </a:pPr>
            <a:r>
              <a:rPr lang="en-US" dirty="0" smtClean="0"/>
              <a:t>Submucosa</a:t>
            </a:r>
          </a:p>
          <a:p>
            <a:pPr marL="548640" lvl="1" indent="-274320" eaLnBrk="1" fontAlgn="auto" hangingPunct="1">
              <a:spcAft>
                <a:spcPts val="0"/>
              </a:spcAft>
              <a:buFont typeface="Wingdings"/>
              <a:buChar char=""/>
              <a:defRPr/>
            </a:pPr>
            <a:r>
              <a:rPr lang="en-US" dirty="0" smtClean="0"/>
              <a:t>Loose connective tissue, glands, blood vessels, lymphatic vessels, and nerves organized into plexus</a:t>
            </a:r>
          </a:p>
          <a:p>
            <a:pPr marL="548640" lvl="1" indent="-274320" eaLnBrk="1" fontAlgn="auto" hangingPunct="1">
              <a:spcAft>
                <a:spcPts val="0"/>
              </a:spcAft>
              <a:buFont typeface="Wingdings"/>
              <a:buChar char=""/>
              <a:defRPr/>
            </a:pPr>
            <a:r>
              <a:rPr lang="en-US" dirty="0" smtClean="0"/>
              <a:t>Vessels nourish surrounding tissue and carry away absorbed nutrients away</a:t>
            </a:r>
          </a:p>
          <a:p>
            <a:pPr marL="274320" indent="-274320" eaLnBrk="1" fontAlgn="auto" hangingPunct="1">
              <a:spcAft>
                <a:spcPts val="0"/>
              </a:spcAft>
              <a:buFont typeface="Wingdings 2"/>
              <a:buChar char=""/>
              <a:defRPr/>
            </a:pPr>
            <a:r>
              <a:rPr lang="en-US" dirty="0" smtClean="0"/>
              <a:t>Muscular Layer</a:t>
            </a:r>
          </a:p>
          <a:p>
            <a:pPr marL="548640" lvl="1" indent="-274320" eaLnBrk="1" fontAlgn="auto" hangingPunct="1">
              <a:spcAft>
                <a:spcPts val="0"/>
              </a:spcAft>
              <a:buFont typeface="Wingdings"/>
              <a:buChar char=""/>
              <a:defRPr/>
            </a:pPr>
            <a:r>
              <a:rPr lang="en-US" dirty="0" smtClean="0"/>
              <a:t>Moves the tube</a:t>
            </a:r>
          </a:p>
          <a:p>
            <a:pPr marL="548640" lvl="1" indent="-274320" eaLnBrk="1" fontAlgn="auto" hangingPunct="1">
              <a:spcAft>
                <a:spcPts val="0"/>
              </a:spcAft>
              <a:buFont typeface="Wingdings"/>
              <a:buChar char=""/>
              <a:defRPr/>
            </a:pPr>
            <a:r>
              <a:rPr lang="en-US" dirty="0" smtClean="0"/>
              <a:t>Smooth muscle tissue and some nerves organized into a plexus</a:t>
            </a:r>
          </a:p>
          <a:p>
            <a:pPr marL="274320" indent="-274320" eaLnBrk="1" fontAlgn="auto" hangingPunct="1">
              <a:spcAft>
                <a:spcPts val="0"/>
              </a:spcAft>
              <a:buFont typeface="Wingdings 2"/>
              <a:buChar char=""/>
              <a:defRPr/>
            </a:pPr>
            <a:r>
              <a:rPr lang="en-US" dirty="0" smtClean="0"/>
              <a:t>Serosa: serous layer</a:t>
            </a:r>
          </a:p>
          <a:p>
            <a:pPr marL="548640" lvl="1" indent="-274320" eaLnBrk="1" fontAlgn="auto" hangingPunct="1">
              <a:spcAft>
                <a:spcPts val="0"/>
              </a:spcAft>
              <a:buFont typeface="Wingdings"/>
              <a:buChar char=""/>
              <a:defRPr/>
            </a:pPr>
            <a:r>
              <a:rPr lang="en-US" dirty="0" smtClean="0"/>
              <a:t>Visceral peritoneum: outer covering of the tube</a:t>
            </a:r>
          </a:p>
          <a:p>
            <a:pPr marL="548640" lvl="1" indent="-274320" eaLnBrk="1" fontAlgn="auto" hangingPunct="1">
              <a:spcAft>
                <a:spcPts val="0"/>
              </a:spcAft>
              <a:buFont typeface="Wingdings"/>
              <a:buChar char=""/>
              <a:defRPr/>
            </a:pPr>
            <a:r>
              <a:rPr lang="en-US" dirty="0" smtClean="0"/>
              <a:t>Protect underlying tissue</a:t>
            </a:r>
          </a:p>
          <a:p>
            <a:pPr marL="548640" lvl="1" indent="-274320" eaLnBrk="1" fontAlgn="auto" hangingPunct="1">
              <a:spcAft>
                <a:spcPts val="0"/>
              </a:spcAft>
              <a:buFont typeface="Wingdings"/>
              <a:buChar char=""/>
              <a:defRPr/>
            </a:pPr>
            <a:r>
              <a:rPr lang="en-US" dirty="0" smtClean="0"/>
              <a:t>Secrete serous fluid</a:t>
            </a:r>
          </a:p>
          <a:p>
            <a:pPr marL="822960" lvl="2" eaLnBrk="1" fontAlgn="auto" hangingPunct="1">
              <a:spcAft>
                <a:spcPts val="0"/>
              </a:spcAft>
              <a:buClr>
                <a:schemeClr val="accent3"/>
              </a:buClr>
              <a:buFont typeface="Wingdings 2"/>
              <a:buChar char=""/>
              <a:defRPr/>
            </a:pPr>
            <a:r>
              <a:rPr lang="en-US" dirty="0" smtClean="0"/>
              <a:t>Moistens and lubricates the tube’s outer surface</a:t>
            </a:r>
          </a:p>
          <a:p>
            <a:pPr marL="274320" indent="-274320" eaLnBrk="1" fontAlgn="auto" hangingPunct="1">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Proteins</a:t>
            </a:r>
            <a:endParaRPr lang="en-US" dirty="0"/>
          </a:p>
        </p:txBody>
      </p:sp>
      <p:sp>
        <p:nvSpPr>
          <p:cNvPr id="97282" name="Content Placeholder 2"/>
          <p:cNvSpPr>
            <a:spLocks noGrp="1"/>
          </p:cNvSpPr>
          <p:nvPr>
            <p:ph sz="quarter" idx="1"/>
          </p:nvPr>
        </p:nvSpPr>
        <p:spPr>
          <a:xfrm>
            <a:off x="301625" y="1527175"/>
            <a:ext cx="8504238" cy="4572000"/>
          </a:xfrm>
        </p:spPr>
        <p:txBody>
          <a:bodyPr/>
          <a:lstStyle/>
          <a:p>
            <a:pPr eaLnBrk="1" hangingPunct="1"/>
            <a:r>
              <a:rPr lang="en-US" smtClean="0"/>
              <a:t>Serve as structural materials, function as enzymes, and provide energy</a:t>
            </a:r>
          </a:p>
          <a:p>
            <a:pPr eaLnBrk="1" hangingPunct="1"/>
            <a:r>
              <a:rPr lang="en-US" smtClean="0"/>
              <a:t>Sources: meats, dairy products, cereals, legumes</a:t>
            </a:r>
          </a:p>
          <a:p>
            <a:pPr eaLnBrk="1" hangingPunct="1"/>
            <a:r>
              <a:rPr lang="en-US" smtClean="0"/>
              <a:t>Requirements</a:t>
            </a:r>
          </a:p>
          <a:p>
            <a:pPr lvl="1" eaLnBrk="1" hangingPunct="1"/>
            <a:r>
              <a:rPr lang="en-US" smtClean="0"/>
              <a:t>Supply essential amino acids and nitrogen for the synthesis of nitrogen containing molecules</a:t>
            </a:r>
          </a:p>
        </p:txBody>
      </p:sp>
      <p:pic>
        <p:nvPicPr>
          <p:cNvPr id="8194" name="Picture 2" descr="http://z.about.com/f/p/440/graphics/images/en/19823.jpg"/>
          <p:cNvPicPr>
            <a:picLocks noChangeAspect="1" noChangeArrowheads="1"/>
          </p:cNvPicPr>
          <p:nvPr/>
        </p:nvPicPr>
        <p:blipFill>
          <a:blip r:embed="rId3" cstate="print"/>
          <a:srcRect/>
          <a:stretch>
            <a:fillRect/>
          </a:stretch>
        </p:blipFill>
        <p:spPr bwMode="auto">
          <a:xfrm>
            <a:off x="5486400" y="3962400"/>
            <a:ext cx="3352800" cy="2682240"/>
          </a:xfrm>
          <a:prstGeom prst="rect">
            <a:avLst/>
          </a:prstGeom>
          <a:noFill/>
        </p:spPr>
      </p:pic>
      <p:pic>
        <p:nvPicPr>
          <p:cNvPr id="8196" name="Picture 4" descr="http://estb.msn.com/i/65/EFEA5952FADB2A429B4D1CCA12E7.jpg"/>
          <p:cNvPicPr>
            <a:picLocks noChangeAspect="1" noChangeArrowheads="1"/>
          </p:cNvPicPr>
          <p:nvPr/>
        </p:nvPicPr>
        <p:blipFill>
          <a:blip r:embed="rId4" cstate="print"/>
          <a:srcRect/>
          <a:stretch>
            <a:fillRect/>
          </a:stretch>
        </p:blipFill>
        <p:spPr bwMode="auto">
          <a:xfrm>
            <a:off x="2971800" y="4267200"/>
            <a:ext cx="2419350" cy="2419350"/>
          </a:xfrm>
          <a:prstGeom prst="rect">
            <a:avLst/>
          </a:prstGeom>
          <a:noFill/>
        </p:spPr>
      </p:pic>
      <p:pic>
        <p:nvPicPr>
          <p:cNvPr id="8198" name="Picture 6" descr="http://brainethics.files.wordpress.com/2008/03/protein.jpg"/>
          <p:cNvPicPr>
            <a:picLocks noChangeAspect="1" noChangeArrowheads="1"/>
          </p:cNvPicPr>
          <p:nvPr/>
        </p:nvPicPr>
        <p:blipFill>
          <a:blip r:embed="rId5" cstate="print"/>
          <a:srcRect/>
          <a:stretch>
            <a:fillRect/>
          </a:stretch>
        </p:blipFill>
        <p:spPr bwMode="auto">
          <a:xfrm>
            <a:off x="381000" y="4225926"/>
            <a:ext cx="2438400" cy="24384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Vitamins</a:t>
            </a:r>
            <a:endParaRPr lang="en-US" dirty="0"/>
          </a:p>
        </p:txBody>
      </p:sp>
      <p:sp>
        <p:nvSpPr>
          <p:cNvPr id="98306" name="Content Placeholder 2"/>
          <p:cNvSpPr>
            <a:spLocks noGrp="1"/>
          </p:cNvSpPr>
          <p:nvPr>
            <p:ph sz="quarter" idx="1"/>
          </p:nvPr>
        </p:nvSpPr>
        <p:spPr>
          <a:xfrm>
            <a:off x="301625" y="1527175"/>
            <a:ext cx="8504238" cy="4572000"/>
          </a:xfrm>
        </p:spPr>
        <p:txBody>
          <a:bodyPr/>
          <a:lstStyle/>
          <a:p>
            <a:pPr eaLnBrk="1" hangingPunct="1"/>
            <a:r>
              <a:rPr lang="en-US" smtClean="0"/>
              <a:t>Essential for normal metabolic processes</a:t>
            </a:r>
          </a:p>
          <a:p>
            <a:pPr eaLnBrk="1" hangingPunct="1"/>
            <a:r>
              <a:rPr lang="en-US" smtClean="0"/>
              <a:t>Body cells cannot synthesize adequate amounts</a:t>
            </a:r>
          </a:p>
          <a:p>
            <a:pPr eaLnBrk="1" hangingPunct="1"/>
            <a:r>
              <a:rPr lang="en-US" smtClean="0"/>
              <a:t>Fat soluble: A, D, E, K</a:t>
            </a:r>
          </a:p>
          <a:p>
            <a:pPr lvl="1" eaLnBrk="1" hangingPunct="1"/>
            <a:r>
              <a:rPr lang="en-US" smtClean="0"/>
              <a:t>Carried by lipids and affected by the same factors that influence lipid absorption</a:t>
            </a:r>
          </a:p>
          <a:p>
            <a:pPr lvl="1" eaLnBrk="1" hangingPunct="1"/>
            <a:r>
              <a:rPr lang="en-US" smtClean="0"/>
              <a:t>Resist the effects of heat; cooking has no effect</a:t>
            </a:r>
          </a:p>
          <a:p>
            <a:pPr eaLnBrk="1" hangingPunct="1"/>
            <a:r>
              <a:rPr lang="en-US" smtClean="0"/>
              <a:t>Water-soluble: B and C vitamins</a:t>
            </a:r>
          </a:p>
          <a:p>
            <a:pPr lvl="1" eaLnBrk="1" hangingPunct="1"/>
            <a:r>
              <a:rPr lang="en-US" smtClean="0"/>
              <a:t>B vitamins: oxidizes carbohydrates, lipids, and proteins</a:t>
            </a:r>
          </a:p>
          <a:p>
            <a:pPr lvl="1" eaLnBrk="1" hangingPunct="1"/>
            <a:r>
              <a:rPr lang="en-US" smtClean="0"/>
              <a:t>Cooking or food processing destroys some water-soluble vitamins</a:t>
            </a:r>
          </a:p>
        </p:txBody>
      </p:sp>
      <p:pic>
        <p:nvPicPr>
          <p:cNvPr id="6146" name="Picture 2" descr="http://www.mentalfloss.com/wp-content/uploads/2007/12/FlintstonesVitamins.jpg"/>
          <p:cNvPicPr>
            <a:picLocks noChangeAspect="1" noChangeArrowheads="1"/>
          </p:cNvPicPr>
          <p:nvPr/>
        </p:nvPicPr>
        <p:blipFill>
          <a:blip r:embed="rId3" cstate="print"/>
          <a:srcRect/>
          <a:stretch>
            <a:fillRect/>
          </a:stretch>
        </p:blipFill>
        <p:spPr bwMode="auto">
          <a:xfrm>
            <a:off x="7162800" y="304800"/>
            <a:ext cx="1657350" cy="165735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Minerals</a:t>
            </a:r>
            <a:endParaRPr lang="en-US" dirty="0"/>
          </a:p>
        </p:txBody>
      </p:sp>
      <p:sp>
        <p:nvSpPr>
          <p:cNvPr id="99330" name="Content Placeholder 2"/>
          <p:cNvSpPr>
            <a:spLocks noGrp="1"/>
          </p:cNvSpPr>
          <p:nvPr>
            <p:ph sz="quarter" idx="1"/>
          </p:nvPr>
        </p:nvSpPr>
        <p:spPr>
          <a:xfrm>
            <a:off x="301625" y="1527175"/>
            <a:ext cx="8504238" cy="4572000"/>
          </a:xfrm>
        </p:spPr>
        <p:txBody>
          <a:bodyPr/>
          <a:lstStyle/>
          <a:p>
            <a:pPr eaLnBrk="1" hangingPunct="1"/>
            <a:r>
              <a:rPr lang="en-US" smtClean="0"/>
              <a:t>Elements other than carbon that are essential</a:t>
            </a:r>
          </a:p>
          <a:p>
            <a:pPr eaLnBrk="1" hangingPunct="1"/>
            <a:r>
              <a:rPr lang="en-US" smtClean="0"/>
              <a:t>Most minerals are in the bone and teeth</a:t>
            </a:r>
          </a:p>
          <a:p>
            <a:pPr eaLnBrk="1" hangingPunct="1"/>
            <a:r>
              <a:rPr lang="en-US" smtClean="0"/>
              <a:t>Usually in organic compounds</a:t>
            </a:r>
          </a:p>
          <a:p>
            <a:pPr lvl="1" eaLnBrk="1" hangingPunct="1"/>
            <a:r>
              <a:rPr lang="en-US" smtClean="0"/>
              <a:t>Some are in inorganic compounds or free ions</a:t>
            </a:r>
          </a:p>
          <a:p>
            <a:pPr eaLnBrk="1" hangingPunct="1"/>
            <a:r>
              <a:rPr lang="en-US" smtClean="0"/>
              <a:t>Functions: structural material, enzymes, and vital roles in metabolic processes</a:t>
            </a:r>
          </a:p>
          <a:p>
            <a:pPr eaLnBrk="1" hangingPunct="1"/>
            <a:r>
              <a:rPr lang="en-US" smtClean="0"/>
              <a:t>Major Minerals: Ca, P, K, S, Na, Cl, and Mg</a:t>
            </a:r>
          </a:p>
          <a:p>
            <a:pPr eaLnBrk="1" hangingPunct="1"/>
            <a:r>
              <a:rPr lang="en-US" smtClean="0"/>
              <a:t>Trace Elements: Fe, Mn, Cu, I, Co, Zn, F, Se, Cr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21858" name="Picture 2" descr="http://www.eequalsmcq.com/essential%20minerals.gif"/>
          <p:cNvPicPr>
            <a:picLocks noChangeAspect="1" noChangeArrowheads="1"/>
          </p:cNvPicPr>
          <p:nvPr/>
        </p:nvPicPr>
        <p:blipFill>
          <a:blip r:embed="rId2" cstate="print"/>
          <a:srcRect/>
          <a:stretch>
            <a:fillRect/>
          </a:stretch>
        </p:blipFill>
        <p:spPr bwMode="auto">
          <a:xfrm>
            <a:off x="1981200" y="47315"/>
            <a:ext cx="5257800" cy="681068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Adequate Diet</a:t>
            </a:r>
            <a:endParaRPr lang="en-US" dirty="0"/>
          </a:p>
        </p:txBody>
      </p:sp>
      <p:sp>
        <p:nvSpPr>
          <p:cNvPr id="100354" name="Content Placeholder 2"/>
          <p:cNvSpPr>
            <a:spLocks noGrp="1"/>
          </p:cNvSpPr>
          <p:nvPr>
            <p:ph sz="quarter" idx="1"/>
          </p:nvPr>
        </p:nvSpPr>
        <p:spPr>
          <a:xfrm>
            <a:off x="301625" y="1527175"/>
            <a:ext cx="8504238" cy="4572000"/>
          </a:xfrm>
        </p:spPr>
        <p:txBody>
          <a:bodyPr/>
          <a:lstStyle/>
          <a:p>
            <a:pPr eaLnBrk="1" hangingPunct="1"/>
            <a:r>
              <a:rPr lang="en-US" dirty="0" smtClean="0"/>
              <a:t>Provides sufficient energy and essential nutrients to support optimal growth, maintenance, and repair of tissue</a:t>
            </a:r>
          </a:p>
          <a:p>
            <a:pPr eaLnBrk="1" hangingPunct="1"/>
            <a:r>
              <a:rPr lang="en-US" dirty="0" smtClean="0"/>
              <a:t>Impossible to design a diet adequate for everyone</a:t>
            </a:r>
          </a:p>
          <a:p>
            <a:pPr eaLnBrk="1" hangingPunct="1"/>
            <a:r>
              <a:rPr lang="en-US" dirty="0" smtClean="0"/>
              <a:t>Malnutrition: poor nutrition due to the lack of foods or failure to make the use of the available foods</a:t>
            </a:r>
          </a:p>
        </p:txBody>
      </p:sp>
      <p:pic>
        <p:nvPicPr>
          <p:cNvPr id="2050" name="Picture 2" descr="http://apps.uwhealth.org/health/adam/graphics/images/en/19473.jpg"/>
          <p:cNvPicPr>
            <a:picLocks noChangeAspect="1" noChangeArrowheads="1"/>
          </p:cNvPicPr>
          <p:nvPr/>
        </p:nvPicPr>
        <p:blipFill>
          <a:blip r:embed="rId3" cstate="print"/>
          <a:srcRect/>
          <a:stretch>
            <a:fillRect/>
          </a:stretch>
        </p:blipFill>
        <p:spPr bwMode="auto">
          <a:xfrm>
            <a:off x="5410200" y="4191000"/>
            <a:ext cx="3333750" cy="2667000"/>
          </a:xfrm>
          <a:prstGeom prst="rect">
            <a:avLst/>
          </a:prstGeom>
          <a:noFill/>
        </p:spPr>
      </p:pic>
      <p:pic>
        <p:nvPicPr>
          <p:cNvPr id="2052" name="Picture 4" descr="http://www.crescent.edu.sg/pbl/2ksec1/1g2(3)/images/anorexia.JPG"/>
          <p:cNvPicPr>
            <a:picLocks noChangeAspect="1" noChangeArrowheads="1"/>
          </p:cNvPicPr>
          <p:nvPr/>
        </p:nvPicPr>
        <p:blipFill>
          <a:blip r:embed="rId4" cstate="print"/>
          <a:srcRect/>
          <a:stretch>
            <a:fillRect/>
          </a:stretch>
        </p:blipFill>
        <p:spPr bwMode="auto">
          <a:xfrm>
            <a:off x="1447800" y="4298525"/>
            <a:ext cx="3105150" cy="255947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Disorders</a:t>
            </a:r>
            <a:endParaRPr lang="en-US" dirty="0"/>
          </a:p>
        </p:txBody>
      </p:sp>
      <p:sp>
        <p:nvSpPr>
          <p:cNvPr id="3" name="Content Placeholder 2"/>
          <p:cNvSpPr>
            <a:spLocks noGrp="1"/>
          </p:cNvSpPr>
          <p:nvPr>
            <p:ph sz="quarter" idx="1"/>
          </p:nvPr>
        </p:nvSpPr>
        <p:spPr/>
        <p:txBody>
          <a:bodyPr/>
          <a:lstStyle/>
          <a:p>
            <a:endParaRPr lang="en-US" dirty="0"/>
          </a:p>
        </p:txBody>
      </p:sp>
      <p:pic>
        <p:nvPicPr>
          <p:cNvPr id="122884" name="Picture 4" descr="http://english.pravda.ru/img/idb/photo/1-10.jpg"/>
          <p:cNvPicPr>
            <a:picLocks noChangeAspect="1" noChangeArrowheads="1"/>
          </p:cNvPicPr>
          <p:nvPr/>
        </p:nvPicPr>
        <p:blipFill>
          <a:blip r:embed="rId2" cstate="print"/>
          <a:srcRect/>
          <a:stretch>
            <a:fillRect/>
          </a:stretch>
        </p:blipFill>
        <p:spPr bwMode="auto">
          <a:xfrm>
            <a:off x="6096000" y="304800"/>
            <a:ext cx="2870548" cy="4191000"/>
          </a:xfrm>
          <a:prstGeom prst="rect">
            <a:avLst/>
          </a:prstGeom>
          <a:noFill/>
        </p:spPr>
      </p:pic>
      <p:pic>
        <p:nvPicPr>
          <p:cNvPr id="122886" name="Picture 6" descr="http://english.pravda.ru/img/idb/photo/6-264.jpg"/>
          <p:cNvPicPr>
            <a:picLocks noChangeAspect="1" noChangeArrowheads="1"/>
          </p:cNvPicPr>
          <p:nvPr/>
        </p:nvPicPr>
        <p:blipFill>
          <a:blip r:embed="rId3" cstate="print"/>
          <a:srcRect/>
          <a:stretch>
            <a:fillRect/>
          </a:stretch>
        </p:blipFill>
        <p:spPr bwMode="auto">
          <a:xfrm>
            <a:off x="2590800" y="3962400"/>
            <a:ext cx="3332257" cy="2657475"/>
          </a:xfrm>
          <a:prstGeom prst="rect">
            <a:avLst/>
          </a:prstGeom>
          <a:noFill/>
        </p:spPr>
      </p:pic>
      <p:pic>
        <p:nvPicPr>
          <p:cNvPr id="122882" name="Picture 2" descr="http://cataloniaisnotspain.files.wordpress.com/2008/05/anorexia.jpg"/>
          <p:cNvPicPr>
            <a:picLocks noChangeAspect="1" noChangeArrowheads="1"/>
          </p:cNvPicPr>
          <p:nvPr/>
        </p:nvPicPr>
        <p:blipFill>
          <a:blip r:embed="rId4" cstate="print"/>
          <a:srcRect t="8618" b="18133"/>
          <a:stretch>
            <a:fillRect/>
          </a:stretch>
        </p:blipFill>
        <p:spPr bwMode="auto">
          <a:xfrm>
            <a:off x="381000" y="1371600"/>
            <a:ext cx="2853765" cy="3048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30" name="Picture 6" descr="Anorexic models die on the catwalk">
            <a:hlinkClick r:id="rId2"/>
          </p:cNvPr>
          <p:cNvPicPr>
            <a:picLocks noChangeAspect="1" noChangeArrowheads="1"/>
          </p:cNvPicPr>
          <p:nvPr/>
        </p:nvPicPr>
        <p:blipFill>
          <a:blip r:embed="rId3" cstate="print"/>
          <a:srcRect t="8000"/>
          <a:stretch>
            <a:fillRect/>
          </a:stretch>
        </p:blipFill>
        <p:spPr bwMode="auto">
          <a:xfrm>
            <a:off x="4114800" y="152400"/>
            <a:ext cx="2447925" cy="3505200"/>
          </a:xfrm>
          <a:prstGeom prst="rect">
            <a:avLst/>
          </a:prstGeom>
          <a:noFill/>
        </p:spPr>
      </p:pic>
      <p:pic>
        <p:nvPicPr>
          <p:cNvPr id="1032" name="Picture 8" descr="http://img.dailymail.co.uk/i/pix/2008/04_02/LaurenBailey5EN_468x398.jpg"/>
          <p:cNvPicPr>
            <a:picLocks noChangeAspect="1" noChangeArrowheads="1"/>
          </p:cNvPicPr>
          <p:nvPr/>
        </p:nvPicPr>
        <p:blipFill>
          <a:blip r:embed="rId4" cstate="print"/>
          <a:srcRect/>
          <a:stretch>
            <a:fillRect/>
          </a:stretch>
        </p:blipFill>
        <p:spPr bwMode="auto">
          <a:xfrm>
            <a:off x="3200400" y="3733800"/>
            <a:ext cx="3314700" cy="2818912"/>
          </a:xfrm>
          <a:prstGeom prst="rect">
            <a:avLst/>
          </a:prstGeom>
          <a:noFill/>
        </p:spPr>
      </p:pic>
      <p:pic>
        <p:nvPicPr>
          <p:cNvPr id="1026" name="Picture 2" descr="Eliana Ramos, 18, collapsed six months after her sister Luisel had a heart attack during a fashion show and triggered an international debate over the use of size zero models on the catwalks. ">
            <a:hlinkClick r:id="rId5"/>
          </p:cNvPr>
          <p:cNvPicPr>
            <a:picLocks noChangeAspect="1" noChangeArrowheads="1"/>
          </p:cNvPicPr>
          <p:nvPr/>
        </p:nvPicPr>
        <p:blipFill>
          <a:blip r:embed="rId6" cstate="print"/>
          <a:srcRect/>
          <a:stretch>
            <a:fillRect/>
          </a:stretch>
        </p:blipFill>
        <p:spPr bwMode="auto">
          <a:xfrm>
            <a:off x="1752600" y="152400"/>
            <a:ext cx="2009775" cy="3333750"/>
          </a:xfrm>
          <a:prstGeom prst="rect">
            <a:avLst/>
          </a:prstGeom>
          <a:noFill/>
        </p:spPr>
      </p:pic>
      <p:pic>
        <p:nvPicPr>
          <p:cNvPr id="1034" name="Picture 10" descr="Lauren Bailey"/>
          <p:cNvPicPr>
            <a:picLocks noChangeAspect="1" noChangeArrowheads="1"/>
          </p:cNvPicPr>
          <p:nvPr/>
        </p:nvPicPr>
        <p:blipFill>
          <a:blip r:embed="rId7" cstate="print"/>
          <a:srcRect/>
          <a:stretch>
            <a:fillRect/>
          </a:stretch>
        </p:blipFill>
        <p:spPr bwMode="auto">
          <a:xfrm>
            <a:off x="6781800" y="685800"/>
            <a:ext cx="2171700" cy="5143501"/>
          </a:xfrm>
          <a:prstGeom prst="rect">
            <a:avLst/>
          </a:prstGeom>
          <a:noFill/>
        </p:spPr>
      </p:pic>
      <p:pic>
        <p:nvPicPr>
          <p:cNvPr id="1028" name="Picture 4" descr="Anorexic models die on the catwalk">
            <a:hlinkClick r:id="rId8"/>
          </p:cNvPr>
          <p:cNvPicPr>
            <a:picLocks noChangeAspect="1" noChangeArrowheads="1"/>
          </p:cNvPicPr>
          <p:nvPr/>
        </p:nvPicPr>
        <p:blipFill>
          <a:blip r:embed="rId9" cstate="print"/>
          <a:srcRect t="10000"/>
          <a:stretch>
            <a:fillRect/>
          </a:stretch>
        </p:blipFill>
        <p:spPr bwMode="auto">
          <a:xfrm>
            <a:off x="304800" y="3200400"/>
            <a:ext cx="2085975" cy="3429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2" descr="http://4.bp.blogspot.com/_KmGQbkIgqnQ/TG0tPteCxeI/AAAAAAAAAJY/DC9cJl0KOkE/s1600/hot_weird_funny_amazing_cool2_crack-skinny-anorexia-2_2009072610464015246.jpg"/>
          <p:cNvPicPr>
            <a:picLocks noChangeAspect="1" noChangeArrowheads="1"/>
          </p:cNvPicPr>
          <p:nvPr/>
        </p:nvPicPr>
        <p:blipFill>
          <a:blip r:embed="rId2" cstate="print"/>
          <a:srcRect/>
          <a:stretch>
            <a:fillRect/>
          </a:stretch>
        </p:blipFill>
        <p:spPr bwMode="auto">
          <a:xfrm>
            <a:off x="457200" y="762000"/>
            <a:ext cx="3799039" cy="5493410"/>
          </a:xfrm>
          <a:prstGeom prst="rect">
            <a:avLst/>
          </a:prstGeom>
          <a:noFill/>
        </p:spPr>
      </p:pic>
      <p:pic>
        <p:nvPicPr>
          <p:cNvPr id="131074" name="Picture 2" descr="http://4.bp.blogspot.com/_KmGQbkIgqnQ/TG0tMSgX8dI/AAAAAAAAAJA/1NdR-vY9UbQ/s1600/hot_weird_funny_amazing_cool2_a-crack-skinny-anorexia-3_2009072610463815241.jpg"/>
          <p:cNvPicPr>
            <a:picLocks noChangeAspect="1" noChangeArrowheads="1"/>
          </p:cNvPicPr>
          <p:nvPr/>
        </p:nvPicPr>
        <p:blipFill>
          <a:blip r:embed="rId3" cstate="print"/>
          <a:srcRect/>
          <a:stretch>
            <a:fillRect/>
          </a:stretch>
        </p:blipFill>
        <p:spPr bwMode="auto">
          <a:xfrm>
            <a:off x="4648200" y="152400"/>
            <a:ext cx="3581400" cy="2564282"/>
          </a:xfrm>
          <a:prstGeom prst="rect">
            <a:avLst/>
          </a:prstGeom>
          <a:noFill/>
        </p:spPr>
      </p:pic>
      <p:pic>
        <p:nvPicPr>
          <p:cNvPr id="131076" name="Picture 4" descr="http://2.bp.blogspot.com/_KmGQbkIgqnQ/TG0tRhz0iiI/AAAAAAAAAJo/DJzxoAs9h7Q/s1600/hot_weird_funny_amazing_cool2_crack-skinny-anorexia-5_2009072610463915242.jpg"/>
          <p:cNvPicPr>
            <a:picLocks noChangeAspect="1" noChangeArrowheads="1"/>
          </p:cNvPicPr>
          <p:nvPr/>
        </p:nvPicPr>
        <p:blipFill>
          <a:blip r:embed="rId4" cstate="print"/>
          <a:srcRect/>
          <a:stretch>
            <a:fillRect/>
          </a:stretch>
        </p:blipFill>
        <p:spPr bwMode="auto">
          <a:xfrm>
            <a:off x="5334000" y="2971800"/>
            <a:ext cx="2616200" cy="371500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Order Statics</a:t>
            </a:r>
            <a:endParaRPr lang="en-US" dirty="0"/>
          </a:p>
        </p:txBody>
      </p:sp>
      <p:sp>
        <p:nvSpPr>
          <p:cNvPr id="3" name="Content Placeholder 2"/>
          <p:cNvSpPr>
            <a:spLocks noGrp="1"/>
          </p:cNvSpPr>
          <p:nvPr>
            <p:ph sz="quarter" idx="1"/>
          </p:nvPr>
        </p:nvSpPr>
        <p:spPr/>
        <p:txBody>
          <a:bodyPr/>
          <a:lstStyle/>
          <a:p>
            <a:r>
              <a:rPr lang="en-US" sz="2000" dirty="0" smtClean="0"/>
              <a:t>8 million Americans have an eating disorder </a:t>
            </a:r>
          </a:p>
          <a:p>
            <a:pPr lvl="1"/>
            <a:r>
              <a:rPr lang="en-US" sz="1500" dirty="0" smtClean="0"/>
              <a:t>7 million women and 1 million men </a:t>
            </a:r>
          </a:p>
          <a:p>
            <a:r>
              <a:rPr lang="en-US" sz="2000" dirty="0" smtClean="0"/>
              <a:t>1 in 200 American women suffers from anorexia </a:t>
            </a:r>
          </a:p>
          <a:p>
            <a:r>
              <a:rPr lang="en-US" sz="2000" dirty="0" smtClean="0"/>
              <a:t>2 to 3 in 100 American women suffers from bulimia </a:t>
            </a:r>
          </a:p>
          <a:p>
            <a:r>
              <a:rPr lang="en-US" sz="2000" dirty="0" smtClean="0"/>
              <a:t>Nearly half of all Americans personally know someone with an eating disorder (Note: One in five Americans suffers from mental illnesses.) </a:t>
            </a:r>
          </a:p>
          <a:p>
            <a:r>
              <a:rPr lang="en-US" sz="2000" dirty="0" smtClean="0"/>
              <a:t>An estimated 10 – 15% of people with anorexia or bulimia are males </a:t>
            </a:r>
          </a:p>
          <a:p>
            <a:pPr>
              <a:buNone/>
            </a:pPr>
            <a:endParaRPr lang="en-US" sz="1700" b="1" dirty="0" smtClean="0"/>
          </a:p>
          <a:p>
            <a:pPr>
              <a:buNone/>
            </a:pPr>
            <a:r>
              <a:rPr lang="en-US" sz="1700" b="1" dirty="0" smtClean="0"/>
              <a:t>ADOLESCENTS</a:t>
            </a:r>
            <a:endParaRPr lang="en-US" sz="1700" dirty="0" smtClean="0"/>
          </a:p>
          <a:p>
            <a:r>
              <a:rPr lang="en-US" sz="2000" dirty="0" smtClean="0"/>
              <a:t>Anorexia is the 3rd most common chronic illness among adolescents </a:t>
            </a:r>
          </a:p>
          <a:p>
            <a:r>
              <a:rPr lang="en-US" sz="2000" dirty="0" smtClean="0"/>
              <a:t>95% of those who have eating disorders are between the ages of 12-25 </a:t>
            </a:r>
          </a:p>
          <a:p>
            <a:r>
              <a:rPr lang="en-US" sz="2000" dirty="0" smtClean="0"/>
              <a:t>50% of girls between the ages of 11-13 see themselves as overweight </a:t>
            </a:r>
          </a:p>
          <a:p>
            <a:r>
              <a:rPr lang="en-US" sz="2000" dirty="0" smtClean="0"/>
              <a:t>80% of 13-year-olds have attempted to lose weight </a:t>
            </a:r>
          </a:p>
          <a:p>
            <a:endParaRPr lang="en-US" sz="17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MORTALITY RATES </a:t>
            </a:r>
            <a:endParaRPr lang="en-US" dirty="0"/>
          </a:p>
        </p:txBody>
      </p:sp>
      <p:sp>
        <p:nvSpPr>
          <p:cNvPr id="3" name="Content Placeholder 2"/>
          <p:cNvSpPr>
            <a:spLocks noGrp="1"/>
          </p:cNvSpPr>
          <p:nvPr>
            <p:ph sz="quarter" idx="1"/>
          </p:nvPr>
        </p:nvSpPr>
        <p:spPr/>
        <p:txBody>
          <a:bodyPr/>
          <a:lstStyle/>
          <a:p>
            <a:r>
              <a:rPr lang="en-US" sz="2000" dirty="0" smtClean="0"/>
              <a:t>Eating disorders have the highest mortality rate of any mental illness </a:t>
            </a:r>
          </a:p>
          <a:p>
            <a:r>
              <a:rPr lang="en-US" sz="2000" dirty="0" smtClean="0"/>
              <a:t>A study by the National Association of Anorexia Nervosa and Associated Disorders reported that </a:t>
            </a:r>
          </a:p>
          <a:p>
            <a:pPr lvl="1"/>
            <a:r>
              <a:rPr lang="en-US" sz="1600" dirty="0" smtClean="0"/>
              <a:t>5 – 10% of anorexics die within 10 years after contracting the disease;</a:t>
            </a:r>
          </a:p>
          <a:p>
            <a:pPr lvl="1"/>
            <a:r>
              <a:rPr lang="en-US" sz="1600" dirty="0" smtClean="0"/>
              <a:t> 18-20% of anorexics will be dead after 20 years </a:t>
            </a:r>
          </a:p>
          <a:p>
            <a:pPr lvl="1"/>
            <a:r>
              <a:rPr lang="en-US" sz="1600" dirty="0" smtClean="0"/>
              <a:t>only 30 – 40% ever fully recover </a:t>
            </a:r>
          </a:p>
          <a:p>
            <a:r>
              <a:rPr lang="en-US" sz="2000" dirty="0" smtClean="0"/>
              <a:t>The mortality rate associated with anorexia nervosa is 12 times higher than the death rate of ALL causes of death for females 15 – 24 years old. </a:t>
            </a:r>
          </a:p>
          <a:p>
            <a:r>
              <a:rPr lang="en-US" sz="2000" dirty="0" smtClean="0"/>
              <a:t>20% of people suffering from anorexia will prematurely die from complications related to their eating disorder, including suicide and heart problems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p:txBody>
          <a:bodyPr/>
          <a:lstStyle/>
          <a:p>
            <a:pPr eaLnBrk="1" hangingPunct="1"/>
            <a:r>
              <a:rPr lang="en-US" smtClean="0"/>
              <a:t>Layer of Digestive Tract</a:t>
            </a:r>
          </a:p>
        </p:txBody>
      </p:sp>
      <p:sp>
        <p:nvSpPr>
          <p:cNvPr id="23554" name="Rectangle 3"/>
          <p:cNvSpPr>
            <a:spLocks noGrp="1"/>
          </p:cNvSpPr>
          <p:nvPr>
            <p:ph type="body" idx="4294967295"/>
          </p:nvPr>
        </p:nvSpPr>
        <p:spPr/>
        <p:txBody>
          <a:bodyPr/>
          <a:lstStyle/>
          <a:p>
            <a:pPr eaLnBrk="1" hangingPunct="1"/>
            <a:endParaRPr lang="en-US" smtClean="0"/>
          </a:p>
        </p:txBody>
      </p:sp>
      <p:pic>
        <p:nvPicPr>
          <p:cNvPr id="23555" name="Picture 5" descr="intestine"/>
          <p:cNvPicPr>
            <a:picLocks noChangeAspect="1" noChangeArrowheads="1"/>
          </p:cNvPicPr>
          <p:nvPr/>
        </p:nvPicPr>
        <p:blipFill>
          <a:blip r:embed="rId3" cstate="print"/>
          <a:srcRect/>
          <a:stretch>
            <a:fillRect/>
          </a:stretch>
        </p:blipFill>
        <p:spPr bwMode="auto">
          <a:xfrm>
            <a:off x="76200" y="1055688"/>
            <a:ext cx="8839200" cy="564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sz="quarter" idx="1"/>
          </p:nvPr>
        </p:nvSpPr>
        <p:spPr/>
        <p:txBody>
          <a:bodyPr/>
          <a:lstStyle/>
          <a:p>
            <a:r>
              <a:rPr lang="en-US" sz="1800" dirty="0" smtClean="0"/>
              <a:t>Only 1 in 10 people with eating disorders receive treatment </a:t>
            </a:r>
          </a:p>
          <a:p>
            <a:r>
              <a:rPr lang="en-US" sz="1800" dirty="0" smtClean="0"/>
              <a:t>About 80% of the girls/women who have accessed care for their eating disorders do not get the intensity of treatment they need to stay in recovery – they are often sent home weeks earlier than the recommended stay </a:t>
            </a:r>
          </a:p>
          <a:p>
            <a:r>
              <a:rPr lang="en-US" sz="1800" dirty="0" smtClean="0"/>
              <a:t>Treatment of an eating disorder in the US ranges from $500 per day to $2,000 per day. The average cost for a month of inpatient treatment is $30,000. It is estimated that individuals with eating disorders need anywhere from 3 – 6 months of inpatient care. Health insurance companies for several reasons do not typically cover the cost of treating eating disorders </a:t>
            </a:r>
          </a:p>
          <a:p>
            <a:r>
              <a:rPr lang="en-US" sz="1800" dirty="0" smtClean="0"/>
              <a:t>The cost of outpatient treatment, including therapy and medical monitoring, can extend to $100,000 or more </a:t>
            </a:r>
          </a:p>
          <a:p>
            <a:r>
              <a:rPr lang="en-US" sz="1800" dirty="0" smtClean="0"/>
              <a:t>http://www.huffingtonpost.com/2010/12/29/isabelle-caro-dead-anorexic-model_n_802424.html</a:t>
            </a:r>
            <a:endParaRPr lang="en-US" sz="1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Amputation Diet</a:t>
            </a:r>
            <a:endParaRPr lang="en-US" dirty="0"/>
          </a:p>
        </p:txBody>
      </p:sp>
      <p:graphicFrame>
        <p:nvGraphicFramePr>
          <p:cNvPr id="4" name="Content Placeholder 3"/>
          <p:cNvGraphicFramePr>
            <a:graphicFrameLocks noGrp="1"/>
          </p:cNvGraphicFramePr>
          <p:nvPr>
            <p:ph sz="quarter" idx="1"/>
          </p:nvPr>
        </p:nvGraphicFramePr>
        <p:xfrm>
          <a:off x="228597" y="1371599"/>
          <a:ext cx="8686802" cy="4469130"/>
        </p:xfrm>
        <a:graphic>
          <a:graphicData uri="http://schemas.openxmlformats.org/drawingml/2006/table">
            <a:tbl>
              <a:tblPr/>
              <a:tblGrid>
                <a:gridCol w="4343401"/>
                <a:gridCol w="4343401"/>
              </a:tblGrid>
              <a:tr h="262879">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Procedure</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Estimated Immediate Weight Loss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Clip </a:t>
                      </a:r>
                      <a:r>
                        <a:rPr lang="en-US" sz="1500" u="sng" dirty="0">
                          <a:solidFill>
                            <a:schemeClr val="tx1">
                              <a:lumMod val="95000"/>
                              <a:lumOff val="5000"/>
                            </a:schemeClr>
                          </a:solidFill>
                          <a:latin typeface="Verdana"/>
                          <a:ea typeface="Times New Roman"/>
                          <a:cs typeface="Times New Roman"/>
                        </a:rPr>
                        <a:t>finger and toenails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 ounce maximum</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Haircut</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2-6 ounces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Drastic Haircut / </a:t>
                      </a:r>
                      <a:r>
                        <a:rPr lang="en-US" sz="1500" dirty="0" err="1">
                          <a:solidFill>
                            <a:schemeClr val="tx1">
                              <a:lumMod val="95000"/>
                              <a:lumOff val="5000"/>
                            </a:schemeClr>
                          </a:solidFill>
                          <a:latin typeface="Verdana"/>
                          <a:ea typeface="Times New Roman"/>
                          <a:cs typeface="Times New Roman"/>
                        </a:rPr>
                        <a:t>Headshave</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4-12 ounces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359230">
                <a:tc>
                  <a:txBody>
                    <a:bodyPr/>
                    <a:lstStyle/>
                    <a:p>
                      <a:pPr marL="0" marR="0" algn="ctr">
                        <a:lnSpc>
                          <a:spcPct val="115000"/>
                        </a:lnSpc>
                        <a:spcBef>
                          <a:spcPts val="0"/>
                        </a:spcBef>
                        <a:spcAft>
                          <a:spcPts val="0"/>
                        </a:spcAft>
                      </a:pPr>
                      <a:r>
                        <a:rPr lang="en-US" sz="1500" u="sng" dirty="0">
                          <a:solidFill>
                            <a:schemeClr val="tx1">
                              <a:lumMod val="95000"/>
                              <a:lumOff val="5000"/>
                            </a:schemeClr>
                          </a:solidFill>
                          <a:latin typeface="Verdana"/>
                          <a:ea typeface="Times New Roman"/>
                          <a:cs typeface="Times New Roman"/>
                        </a:rPr>
                        <a:t>Trim Body Hair</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 oz. (ladies) 3 oz. (men) 24 lbs (</a:t>
                      </a:r>
                      <a:r>
                        <a:rPr lang="en-US" sz="1500" u="sng" dirty="0">
                          <a:solidFill>
                            <a:schemeClr val="tx1">
                              <a:lumMod val="95000"/>
                              <a:lumOff val="5000"/>
                            </a:schemeClr>
                          </a:solidFill>
                          <a:latin typeface="Verdana"/>
                          <a:ea typeface="Times New Roman"/>
                          <a:cs typeface="Times New Roman"/>
                        </a:rPr>
                        <a:t>Greek men</a:t>
                      </a:r>
                      <a:r>
                        <a:rPr lang="en-US" sz="1500" dirty="0">
                          <a:solidFill>
                            <a:schemeClr val="tx1">
                              <a:lumMod val="95000"/>
                              <a:lumOff val="5000"/>
                            </a:schemeClr>
                          </a:solidFill>
                          <a:latin typeface="Verdana"/>
                          <a:ea typeface="Times New Roman"/>
                          <a:cs typeface="Times New Roman"/>
                        </a:rPr>
                        <a:t>)</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u="sng" dirty="0">
                          <a:solidFill>
                            <a:schemeClr val="tx1">
                              <a:lumMod val="95000"/>
                              <a:lumOff val="5000"/>
                            </a:schemeClr>
                          </a:solidFill>
                          <a:latin typeface="Verdana"/>
                          <a:ea typeface="Times New Roman"/>
                          <a:cs typeface="Times New Roman"/>
                        </a:rPr>
                        <a:t>Remove a wart</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 oz.</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Take a </a:t>
                      </a:r>
                      <a:r>
                        <a:rPr lang="en-US" sz="1500" u="sng" dirty="0">
                          <a:solidFill>
                            <a:schemeClr val="tx1">
                              <a:lumMod val="95000"/>
                              <a:lumOff val="5000"/>
                            </a:schemeClr>
                          </a:solidFill>
                          <a:latin typeface="Verdana"/>
                          <a:ea typeface="Times New Roman"/>
                          <a:cs typeface="Times New Roman"/>
                        </a:rPr>
                        <a:t>diuretic</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1-3 pounds (temporary)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Take a </a:t>
                      </a:r>
                      <a:r>
                        <a:rPr lang="en-US" sz="1500" u="sng" dirty="0">
                          <a:solidFill>
                            <a:schemeClr val="tx1">
                              <a:lumMod val="95000"/>
                              <a:lumOff val="5000"/>
                            </a:schemeClr>
                          </a:solidFill>
                          <a:latin typeface="Verdana"/>
                          <a:ea typeface="Times New Roman"/>
                          <a:cs typeface="Times New Roman"/>
                        </a:rPr>
                        <a:t>laxative</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1-2 pounds (temporary)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Colon Therapy / Take </a:t>
                      </a:r>
                      <a:r>
                        <a:rPr lang="en-US" sz="1500" u="sng" dirty="0">
                          <a:solidFill>
                            <a:schemeClr val="tx1">
                              <a:lumMod val="95000"/>
                              <a:lumOff val="5000"/>
                            </a:schemeClr>
                          </a:solidFill>
                          <a:latin typeface="Verdana"/>
                          <a:ea typeface="Times New Roman"/>
                          <a:cs typeface="Times New Roman"/>
                        </a:rPr>
                        <a:t>an Enema</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2-3 pounds (temporary)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Poop</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0-2 pounds (temporary)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a:solidFill>
                            <a:schemeClr val="tx1">
                              <a:lumMod val="95000"/>
                              <a:lumOff val="5000"/>
                            </a:schemeClr>
                          </a:solidFill>
                          <a:latin typeface="Verdana"/>
                          <a:ea typeface="Times New Roman"/>
                          <a:cs typeface="Times New Roman"/>
                        </a:rPr>
                        <a:t>Run a marathon on a hot day</a:t>
                      </a:r>
                      <a:endParaRPr lang="en-US" sz="150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3 lbs (women), 5 lbs (men) (temporary)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a:solidFill>
                            <a:schemeClr val="tx1">
                              <a:lumMod val="95000"/>
                              <a:lumOff val="5000"/>
                            </a:schemeClr>
                          </a:solidFill>
                          <a:latin typeface="Verdana"/>
                          <a:ea typeface="Times New Roman"/>
                          <a:cs typeface="Times New Roman"/>
                        </a:rPr>
                        <a:t>Amputate your arm</a:t>
                      </a:r>
                      <a:endParaRPr lang="en-US" sz="150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10-25 lbs (way too permanent)</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Amputate your leg</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15-45 lbs (again, not advised)</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err="1">
                          <a:solidFill>
                            <a:schemeClr val="tx1">
                              <a:lumMod val="95000"/>
                              <a:lumOff val="5000"/>
                            </a:schemeClr>
                          </a:solidFill>
                          <a:latin typeface="Verdana"/>
                          <a:ea typeface="Times New Roman"/>
                          <a:cs typeface="Times New Roman"/>
                        </a:rPr>
                        <a:t>Vascetomy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none.</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Take a big pee.</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up to 1.5 pounds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Take a big dump</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up to 2.5 pounds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Amputation Diet</a:t>
            </a:r>
            <a:endParaRPr lang="en-US" dirty="0"/>
          </a:p>
        </p:txBody>
      </p:sp>
      <p:graphicFrame>
        <p:nvGraphicFramePr>
          <p:cNvPr id="4" name="Content Placeholder 3"/>
          <p:cNvGraphicFramePr>
            <a:graphicFrameLocks noGrp="1"/>
          </p:cNvGraphicFramePr>
          <p:nvPr>
            <p:ph sz="quarter" idx="1"/>
          </p:nvPr>
        </p:nvGraphicFramePr>
        <p:xfrm>
          <a:off x="228597" y="1371599"/>
          <a:ext cx="8686802" cy="3154680"/>
        </p:xfrm>
        <a:graphic>
          <a:graphicData uri="http://schemas.openxmlformats.org/drawingml/2006/table">
            <a:tbl>
              <a:tblPr/>
              <a:tblGrid>
                <a:gridCol w="4343401"/>
                <a:gridCol w="4343401"/>
              </a:tblGrid>
              <a:tr h="262879">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Procedure</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Estimated Immediate Weight Loss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Go barefoot</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1-2 pounds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Go Naked</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1-8 pounds (summer vs. winter)</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Contact lenses vs. Glasses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0.3 pounds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No liquids all day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1-2 pounds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No food all day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2-3 pounds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No salt all day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0-1 pound</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Don't wear underwear</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 oz. (thong)-2 lbs. (granny panties)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u="sng" dirty="0">
                          <a:solidFill>
                            <a:schemeClr val="tx1">
                              <a:lumMod val="95000"/>
                              <a:lumOff val="5000"/>
                            </a:schemeClr>
                          </a:solidFill>
                          <a:latin typeface="Verdana"/>
                          <a:ea typeface="Times New Roman"/>
                          <a:cs typeface="Times New Roman"/>
                        </a:rPr>
                        <a:t>Exfoliating face wash</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smtClean="0">
                          <a:solidFill>
                            <a:schemeClr val="tx1">
                              <a:lumMod val="95000"/>
                              <a:lumOff val="5000"/>
                            </a:schemeClr>
                          </a:solidFill>
                          <a:latin typeface="Verdana"/>
                          <a:ea typeface="Times New Roman"/>
                          <a:cs typeface="Times New Roman"/>
                        </a:rPr>
                        <a:t>nothing.</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Liposuction</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10 lbs maximum per surgery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Donate a kidney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3 pounds.</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r h="179615">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Breast Reduction Surgery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500" dirty="0">
                          <a:solidFill>
                            <a:schemeClr val="tx1">
                              <a:lumMod val="95000"/>
                              <a:lumOff val="5000"/>
                            </a:schemeClr>
                          </a:solidFill>
                          <a:latin typeface="Verdana"/>
                          <a:ea typeface="Times New Roman"/>
                          <a:cs typeface="Times New Roman"/>
                        </a:rPr>
                        <a:t>5-15 pounds typically</a:t>
                      </a:r>
                      <a:endParaRPr lang="en-US" sz="1500" dirty="0">
                        <a:solidFill>
                          <a:schemeClr val="tx1">
                            <a:lumMod val="95000"/>
                            <a:lumOff val="5000"/>
                          </a:schemeClr>
                        </a:solidFill>
                        <a:latin typeface="Times New Roman"/>
                        <a:ea typeface="Calibri"/>
                        <a:cs typeface="Times New Roman"/>
                      </a:endParaRPr>
                    </a:p>
                  </a:txBody>
                  <a:tcPr marL="0" marR="0" marT="0" marB="0">
                    <a:lnL>
                      <a:noFill/>
                    </a:lnL>
                    <a:lnR>
                      <a:noFill/>
                    </a:lnR>
                    <a:lnT>
                      <a:noFill/>
                    </a:lnT>
                    <a:lnB>
                      <a:noFill/>
                    </a:lnB>
                    <a:solidFill>
                      <a:schemeClr val="bg1"/>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that Remind Me of My Grandmother</a:t>
            </a:r>
            <a:endParaRPr lang="en-US" dirty="0"/>
          </a:p>
        </p:txBody>
      </p:sp>
      <p:sp>
        <p:nvSpPr>
          <p:cNvPr id="3" name="Content Placeholder 2"/>
          <p:cNvSpPr>
            <a:spLocks noGrp="1"/>
          </p:cNvSpPr>
          <p:nvPr>
            <p:ph sz="quarter" idx="1"/>
          </p:nvPr>
        </p:nvSpPr>
        <p:spPr/>
        <p:txBody>
          <a:bodyPr/>
          <a:lstStyle/>
          <a:p>
            <a:r>
              <a:rPr lang="en-US" sz="1800" dirty="0" smtClean="0"/>
              <a:t>1.If you eat something and no one sees you eat it, it has no calories.</a:t>
            </a:r>
          </a:p>
          <a:p>
            <a:r>
              <a:rPr lang="en-US" sz="1800" dirty="0" smtClean="0"/>
              <a:t>2.If you drink a diet soda with a candy bar, the calories in the candy bar are cancelled out by the diet soda.</a:t>
            </a:r>
          </a:p>
          <a:p>
            <a:r>
              <a:rPr lang="en-US" sz="1800" dirty="0" smtClean="0"/>
              <a:t>3.When you eat with someone else, calories don't count if you don't eat more than they do.</a:t>
            </a:r>
          </a:p>
          <a:p>
            <a:r>
              <a:rPr lang="en-US" sz="1800" dirty="0" smtClean="0"/>
              <a:t>4.Food used for medicinal purposes NEVER count, such as hot chocolate, brandy, toast and Sara Lee Cheesecake.</a:t>
            </a:r>
          </a:p>
          <a:p>
            <a:r>
              <a:rPr lang="en-US" sz="1800" dirty="0" smtClean="0"/>
              <a:t>5.If you fatten up everyone else around you, then you look thinner.</a:t>
            </a:r>
          </a:p>
          <a:p>
            <a:r>
              <a:rPr lang="en-US" sz="1800" dirty="0" smtClean="0"/>
              <a:t>6.Movie related foods (Milk Duds, Buttered Popcorn, Junior Mints, Red </a:t>
            </a:r>
            <a:r>
              <a:rPr lang="en-US" sz="1800" dirty="0" err="1" smtClean="0"/>
              <a:t>Hots</a:t>
            </a:r>
            <a:r>
              <a:rPr lang="en-US" sz="1800" dirty="0" smtClean="0"/>
              <a:t>, Tootsie Rolls, etc.) do not have additional calories because they are part of the entertainment package and not part of one's personal fuel.</a:t>
            </a:r>
          </a:p>
          <a:p>
            <a:r>
              <a:rPr lang="en-US" sz="1800" dirty="0" smtClean="0"/>
              <a:t>7.Cookie pieces contain no fat-- the process of breaking causes fat leakage.</a:t>
            </a:r>
          </a:p>
          <a:p>
            <a:r>
              <a:rPr lang="en-US" sz="1800" dirty="0" smtClean="0"/>
              <a:t>8.Things licked off knives and spoons have no calories if you are in the process of preparing something. Examples are peanut butter on a knife making a sandwich and ice cream on a spoon making a sundae.</a:t>
            </a:r>
          </a:p>
          <a:p>
            <a:endParaRPr lang="en-US" sz="1800"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that Remind Me of My Grandmother</a:t>
            </a:r>
            <a:endParaRPr lang="en-US" dirty="0"/>
          </a:p>
        </p:txBody>
      </p:sp>
      <p:sp>
        <p:nvSpPr>
          <p:cNvPr id="3" name="Content Placeholder 2"/>
          <p:cNvSpPr>
            <a:spLocks noGrp="1"/>
          </p:cNvSpPr>
          <p:nvPr>
            <p:ph sz="quarter" idx="1"/>
          </p:nvPr>
        </p:nvSpPr>
        <p:spPr/>
        <p:txBody>
          <a:bodyPr/>
          <a:lstStyle/>
          <a:p>
            <a:r>
              <a:rPr lang="en-US" sz="1800" dirty="0" smtClean="0"/>
              <a:t>9.Foods that have the same color have the same number of calories. Examples are: spinach and pistachio ice cream; mushrooms and white chocolate. NOTE: Chocolate is a universal color and may be substituted for any other food color.</a:t>
            </a:r>
          </a:p>
          <a:p>
            <a:r>
              <a:rPr lang="en-US" sz="1800" dirty="0" smtClean="0"/>
              <a:t>10.Foods that are frozen have no calories because calories are units of heat. Examples are ice cream, frozen pies, and Popsicles.</a:t>
            </a:r>
          </a:p>
          <a:p>
            <a:r>
              <a:rPr lang="en-US" sz="1800" dirty="0" smtClean="0"/>
              <a:t>11. Foods eaten while watching a major event on television do not count. Major events include: </a:t>
            </a:r>
            <a:r>
              <a:rPr lang="en-US" sz="1800" dirty="0" err="1" smtClean="0"/>
              <a:t>Superbowl</a:t>
            </a:r>
            <a:r>
              <a:rPr lang="en-US" sz="1800" dirty="0" smtClean="0"/>
              <a:t>, Hockey Finals, Indy 500.</a:t>
            </a:r>
          </a:p>
          <a:p>
            <a:r>
              <a:rPr lang="en-US" sz="1800" dirty="0" smtClean="0"/>
              <a:t>12. </a:t>
            </a:r>
            <a:r>
              <a:rPr lang="en-US" sz="1800" dirty="0" err="1" smtClean="0"/>
              <a:t>Powerbars</a:t>
            </a:r>
            <a:r>
              <a:rPr lang="en-US" sz="1800" dirty="0" smtClean="0"/>
              <a:t> and other type energy bars make you thinner. In all my years of exercising (at least three times a year) I have only seen thin people eating energy bars. Ergo (therefore) they must make you thin.</a:t>
            </a:r>
          </a:p>
          <a:p>
            <a:r>
              <a:rPr lang="en-US" sz="1800" dirty="0" smtClean="0"/>
              <a:t>13. Snickers is the same as an energy bar (see #12)</a:t>
            </a:r>
          </a:p>
          <a:p>
            <a:r>
              <a:rPr lang="en-US" sz="1800" dirty="0" smtClean="0"/>
              <a:t>14. Tasting other people's food does not add to your calorie count.</a:t>
            </a:r>
          </a:p>
          <a:p>
            <a:r>
              <a:rPr lang="en-US" sz="1800" dirty="0" smtClean="0"/>
              <a:t>15. Containers of food that list the number of servings as greater one are lying. Every container includes one serving. Half gallon of ice cream, box of cereal, bottle of soda, bag of chips are all one serving.</a:t>
            </a:r>
          </a:p>
          <a:p>
            <a:endParaRPr lang="en-US" sz="28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solidFill>
                  <a:srgbClr val="7B9899"/>
                </a:solidFill>
              </a:rPr>
              <a:t>Tube Movement</a:t>
            </a:r>
          </a:p>
        </p:txBody>
      </p:sp>
      <p:sp>
        <p:nvSpPr>
          <p:cNvPr id="24578" name="Content Placeholder 2"/>
          <p:cNvSpPr>
            <a:spLocks noGrp="1"/>
          </p:cNvSpPr>
          <p:nvPr>
            <p:ph sz="quarter" idx="1"/>
          </p:nvPr>
        </p:nvSpPr>
        <p:spPr>
          <a:xfrm>
            <a:off x="301625" y="1527175"/>
            <a:ext cx="8504238" cy="4572000"/>
          </a:xfrm>
        </p:spPr>
        <p:txBody>
          <a:bodyPr/>
          <a:lstStyle/>
          <a:p>
            <a:pPr eaLnBrk="1" hangingPunct="1"/>
            <a:r>
              <a:rPr lang="en-US" smtClean="0"/>
              <a:t>Mixing Movement</a:t>
            </a:r>
          </a:p>
          <a:p>
            <a:pPr lvl="1" eaLnBrk="1" hangingPunct="1"/>
            <a:r>
              <a:rPr lang="en-US" smtClean="0"/>
              <a:t>smooth muscles in small segments of the tube contract rhythmically</a:t>
            </a:r>
          </a:p>
          <a:p>
            <a:pPr lvl="2" eaLnBrk="1" hangingPunct="1"/>
            <a:r>
              <a:rPr lang="en-US" smtClean="0"/>
              <a:t>Full stomach: movement mixes the food and digestive juices</a:t>
            </a:r>
          </a:p>
          <a:p>
            <a:pPr eaLnBrk="1" hangingPunct="1"/>
            <a:r>
              <a:rPr lang="en-US" smtClean="0"/>
              <a:t>Propelling Movement</a:t>
            </a:r>
          </a:p>
          <a:p>
            <a:pPr lvl="1" eaLnBrk="1" hangingPunct="1"/>
            <a:r>
              <a:rPr lang="en-US" smtClean="0"/>
              <a:t>Peristalsis: wave-like motion</a:t>
            </a:r>
          </a:p>
          <a:p>
            <a:pPr lvl="2" eaLnBrk="1" hangingPunct="1"/>
            <a:r>
              <a:rPr lang="en-US" smtClean="0"/>
              <a:t>Ring of contraction</a:t>
            </a:r>
          </a:p>
          <a:p>
            <a:pPr lvl="2" eaLnBrk="1" hangingPunct="1"/>
            <a:r>
              <a:rPr lang="en-US" smtClean="0"/>
              <a:t>Push food along the tube</a:t>
            </a:r>
          </a:p>
          <a:p>
            <a:pPr lvl="1" eaLnBrk="1" hangingPunct="1"/>
            <a:endParaRPr lang="en-US" smtClean="0"/>
          </a:p>
        </p:txBody>
      </p:sp>
      <p:pic>
        <p:nvPicPr>
          <p:cNvPr id="24579" name="Picture 4" descr="peristalsis"/>
          <p:cNvPicPr>
            <a:picLocks noChangeAspect="1" noChangeArrowheads="1"/>
          </p:cNvPicPr>
          <p:nvPr/>
        </p:nvPicPr>
        <p:blipFill>
          <a:blip r:embed="rId3" cstate="print"/>
          <a:srcRect/>
          <a:stretch>
            <a:fillRect/>
          </a:stretch>
        </p:blipFill>
        <p:spPr bwMode="auto">
          <a:xfrm>
            <a:off x="5257800" y="3200400"/>
            <a:ext cx="3200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solidFill>
                  <a:srgbClr val="7B9899"/>
                </a:solidFill>
              </a:rPr>
              <a:t>Mouth</a:t>
            </a:r>
          </a:p>
        </p:txBody>
      </p:sp>
      <p:sp>
        <p:nvSpPr>
          <p:cNvPr id="26626" name="Content Placeholder 2"/>
          <p:cNvSpPr>
            <a:spLocks noGrp="1"/>
          </p:cNvSpPr>
          <p:nvPr>
            <p:ph sz="quarter" idx="1"/>
          </p:nvPr>
        </p:nvSpPr>
        <p:spPr>
          <a:xfrm>
            <a:off x="301625" y="1527175"/>
            <a:ext cx="4803775" cy="4572000"/>
          </a:xfrm>
        </p:spPr>
        <p:txBody>
          <a:bodyPr/>
          <a:lstStyle/>
          <a:p>
            <a:pPr eaLnBrk="1" hangingPunct="1"/>
            <a:r>
              <a:rPr lang="en-US" smtClean="0"/>
              <a:t>Receives food </a:t>
            </a:r>
          </a:p>
          <a:p>
            <a:pPr eaLnBrk="1" hangingPunct="1"/>
            <a:r>
              <a:rPr lang="en-US" smtClean="0"/>
              <a:t>Begins digestion</a:t>
            </a:r>
          </a:p>
          <a:p>
            <a:pPr lvl="1" eaLnBrk="1" hangingPunct="1"/>
            <a:r>
              <a:rPr lang="en-US" smtClean="0"/>
              <a:t>mechanically reducing the size of solid particles </a:t>
            </a:r>
          </a:p>
          <a:p>
            <a:pPr lvl="1" eaLnBrk="1" hangingPunct="1"/>
            <a:r>
              <a:rPr lang="en-US" smtClean="0"/>
              <a:t>mixing particles with saliva</a:t>
            </a:r>
          </a:p>
          <a:p>
            <a:pPr eaLnBrk="1" hangingPunct="1"/>
            <a:r>
              <a:rPr lang="en-US" smtClean="0"/>
              <a:t>Oral Cavity: chamber between palate and tongue</a:t>
            </a:r>
          </a:p>
          <a:p>
            <a:pPr eaLnBrk="1" hangingPunct="1"/>
            <a:r>
              <a:rPr lang="en-US" smtClean="0"/>
              <a:t>Vestibule: narrow space between the teeth, cheeks, and lips</a:t>
            </a:r>
          </a:p>
        </p:txBody>
      </p:sp>
      <p:pic>
        <p:nvPicPr>
          <p:cNvPr id="26627" name="Picture 4" descr="digestive-system2"/>
          <p:cNvPicPr>
            <a:picLocks noChangeAspect="1" noChangeArrowheads="1"/>
          </p:cNvPicPr>
          <p:nvPr/>
        </p:nvPicPr>
        <p:blipFill>
          <a:blip r:embed="rId3" cstate="print"/>
          <a:srcRect/>
          <a:stretch>
            <a:fillRect/>
          </a:stretch>
        </p:blipFill>
        <p:spPr bwMode="auto">
          <a:xfrm>
            <a:off x="5105400" y="21336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l" eaLnBrk="1" hangingPunct="1"/>
            <a:r>
              <a:rPr lang="en-US" smtClean="0">
                <a:solidFill>
                  <a:srgbClr val="7B9899"/>
                </a:solidFill>
              </a:rPr>
              <a:t>Cheeks and Lips</a:t>
            </a:r>
          </a:p>
        </p:txBody>
      </p:sp>
      <p:sp>
        <p:nvSpPr>
          <p:cNvPr id="28674" name="Content Placeholder 2"/>
          <p:cNvSpPr>
            <a:spLocks noGrp="1"/>
          </p:cNvSpPr>
          <p:nvPr>
            <p:ph sz="quarter" idx="1"/>
          </p:nvPr>
        </p:nvSpPr>
        <p:spPr>
          <a:xfrm>
            <a:off x="301625" y="1527175"/>
            <a:ext cx="8504238" cy="4572000"/>
          </a:xfrm>
        </p:spPr>
        <p:txBody>
          <a:bodyPr/>
          <a:lstStyle/>
          <a:p>
            <a:pPr eaLnBrk="1" hangingPunct="1"/>
            <a:r>
              <a:rPr lang="en-US" smtClean="0"/>
              <a:t>Cheeks</a:t>
            </a:r>
          </a:p>
          <a:p>
            <a:pPr lvl="1" eaLnBrk="1" hangingPunct="1"/>
            <a:r>
              <a:rPr lang="en-US" smtClean="0"/>
              <a:t>outer layers of skin</a:t>
            </a:r>
          </a:p>
          <a:p>
            <a:pPr lvl="1" eaLnBrk="1" hangingPunct="1"/>
            <a:r>
              <a:rPr lang="en-US" smtClean="0"/>
              <a:t>pads of subcutaneous fat</a:t>
            </a:r>
          </a:p>
          <a:p>
            <a:pPr lvl="1" eaLnBrk="1" hangingPunct="1"/>
            <a:r>
              <a:rPr lang="en-US" smtClean="0"/>
              <a:t>muscles associated with expression and chewing</a:t>
            </a:r>
          </a:p>
          <a:p>
            <a:pPr lvl="1" eaLnBrk="1" hangingPunct="1"/>
            <a:r>
              <a:rPr lang="en-US" smtClean="0"/>
              <a:t>inner linings of moist stratifies squamous epithelium</a:t>
            </a:r>
          </a:p>
          <a:p>
            <a:pPr eaLnBrk="1" hangingPunct="1"/>
            <a:r>
              <a:rPr lang="en-US" smtClean="0"/>
              <a:t>Lips: highly mobile structures that surround the mouth opening</a:t>
            </a:r>
          </a:p>
          <a:p>
            <a:pPr lvl="1" eaLnBrk="1" hangingPunct="1"/>
            <a:r>
              <a:rPr lang="en-US" smtClean="0"/>
              <a:t>Skeletal muscles </a:t>
            </a:r>
          </a:p>
          <a:p>
            <a:pPr lvl="1" eaLnBrk="1" hangingPunct="1"/>
            <a:r>
              <a:rPr lang="en-US" smtClean="0"/>
              <a:t>Sensory receptors: temperature and texture</a:t>
            </a:r>
          </a:p>
          <a:p>
            <a:pPr lvl="2" eaLnBrk="1" hangingPunct="1"/>
            <a:r>
              <a:rPr lang="en-US" smtClean="0"/>
              <a:t>Red color: due to abundance of blood vessels near their surface</a:t>
            </a:r>
          </a:p>
        </p:txBody>
      </p:sp>
      <p:pic>
        <p:nvPicPr>
          <p:cNvPr id="28675" name="Picture 4" descr="hndiagram"/>
          <p:cNvPicPr>
            <a:picLocks noChangeAspect="1" noChangeArrowheads="1"/>
          </p:cNvPicPr>
          <p:nvPr/>
        </p:nvPicPr>
        <p:blipFill>
          <a:blip r:embed="rId3" cstate="print"/>
          <a:srcRect/>
          <a:stretch>
            <a:fillRect/>
          </a:stretch>
        </p:blipFill>
        <p:spPr bwMode="auto">
          <a:xfrm>
            <a:off x="6096000" y="152400"/>
            <a:ext cx="2790825" cy="270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2267</TotalTime>
  <Words>2967</Words>
  <Application>Microsoft Office PowerPoint</Application>
  <PresentationFormat>On-screen Show (4:3)</PresentationFormat>
  <Paragraphs>423</Paragraphs>
  <Slides>64</Slides>
  <Notes>51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Civic</vt:lpstr>
      <vt:lpstr>Digestion and Nutrition</vt:lpstr>
      <vt:lpstr>Introduction</vt:lpstr>
      <vt:lpstr>General Characteristics</vt:lpstr>
      <vt:lpstr>Slide 4</vt:lpstr>
      <vt:lpstr>Structure of the Wall</vt:lpstr>
      <vt:lpstr>Layer of Digestive Tract</vt:lpstr>
      <vt:lpstr>Tube Movement</vt:lpstr>
      <vt:lpstr>Mouth</vt:lpstr>
      <vt:lpstr>Cheeks and Lips</vt:lpstr>
      <vt:lpstr>Tongue</vt:lpstr>
      <vt:lpstr>Palate</vt:lpstr>
      <vt:lpstr>Tonsils and Adenoids</vt:lpstr>
      <vt:lpstr>Teeth</vt:lpstr>
      <vt:lpstr>Teeth</vt:lpstr>
      <vt:lpstr>Teeth</vt:lpstr>
      <vt:lpstr>Salivary Gland</vt:lpstr>
      <vt:lpstr>Salivary Secretions</vt:lpstr>
      <vt:lpstr>Major Salivary Glands</vt:lpstr>
      <vt:lpstr>Pharynx, Esophagus, Stomach, and Pancreas</vt:lpstr>
      <vt:lpstr>Pharynx</vt:lpstr>
      <vt:lpstr>Pharynx</vt:lpstr>
      <vt:lpstr>Swallowing Mechanism</vt:lpstr>
      <vt:lpstr>Epiglottis</vt:lpstr>
      <vt:lpstr>Esophagus</vt:lpstr>
      <vt:lpstr>Stomach</vt:lpstr>
      <vt:lpstr>Parts of the Stomach</vt:lpstr>
      <vt:lpstr>Gastric Secretions</vt:lpstr>
      <vt:lpstr>Gastric Secretions</vt:lpstr>
      <vt:lpstr>Regulation of Gastric Secretions and Absorption</vt:lpstr>
      <vt:lpstr>Mixing and Empting Actions</vt:lpstr>
      <vt:lpstr>Mixing and Empting Actions</vt:lpstr>
      <vt:lpstr>Slide 32</vt:lpstr>
      <vt:lpstr>Pancreas</vt:lpstr>
      <vt:lpstr>Pancreas Regulation</vt:lpstr>
      <vt:lpstr>Liver, Small Intestines, and Large Intestines </vt:lpstr>
      <vt:lpstr>Liver</vt:lpstr>
      <vt:lpstr>Liver Function</vt:lpstr>
      <vt:lpstr>Bile</vt:lpstr>
      <vt:lpstr>Small Intestine</vt:lpstr>
      <vt:lpstr>Small Intestine</vt:lpstr>
      <vt:lpstr>Absorption</vt:lpstr>
      <vt:lpstr>Movement</vt:lpstr>
      <vt:lpstr>Large Intestines</vt:lpstr>
      <vt:lpstr>Large Intestines</vt:lpstr>
      <vt:lpstr>Nutrition</vt:lpstr>
      <vt:lpstr>Nutrition</vt:lpstr>
      <vt:lpstr>Carbohydrates</vt:lpstr>
      <vt:lpstr>Lipids</vt:lpstr>
      <vt:lpstr>Lipids</vt:lpstr>
      <vt:lpstr>Proteins</vt:lpstr>
      <vt:lpstr>Vitamins</vt:lpstr>
      <vt:lpstr>Minerals</vt:lpstr>
      <vt:lpstr>Slide 53</vt:lpstr>
      <vt:lpstr>Adequate Diet</vt:lpstr>
      <vt:lpstr>Eating Disorders</vt:lpstr>
      <vt:lpstr>Slide 56</vt:lpstr>
      <vt:lpstr>Slide 57</vt:lpstr>
      <vt:lpstr>Eating Order Statics</vt:lpstr>
      <vt:lpstr>MORTALITY RATES </vt:lpstr>
      <vt:lpstr>Treatment</vt:lpstr>
      <vt:lpstr>Amputation Diet</vt:lpstr>
      <vt:lpstr>Amputation Diet</vt:lpstr>
      <vt:lpstr>Things that Remind Me of My Grandmother</vt:lpstr>
      <vt:lpstr>Things that Remind Me of My Grandmother</vt:lpstr>
    </vt:vector>
  </TitlesOfParts>
  <Company>scs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 and Nutrition</dc:title>
  <dc:creator>default</dc:creator>
  <cp:lastModifiedBy>SCS</cp:lastModifiedBy>
  <cp:revision>145</cp:revision>
  <dcterms:created xsi:type="dcterms:W3CDTF">2009-05-01T14:10:36Z</dcterms:created>
  <dcterms:modified xsi:type="dcterms:W3CDTF">2011-04-18T20:10:31Z</dcterms:modified>
</cp:coreProperties>
</file>