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E9396949-D433-4BB0-86D4-95F5CEC65285}" type="datetimeFigureOut">
              <a:rPr lang="en-US" smtClean="0"/>
              <a:t>2/1/2013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3E89FE22-43FF-43A7-B846-B30C8705B95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396949-D433-4BB0-86D4-95F5CEC65285}" type="datetimeFigureOut">
              <a:rPr lang="en-US" smtClean="0"/>
              <a:t>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89FE22-43FF-43A7-B846-B30C8705B9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396949-D433-4BB0-86D4-95F5CEC65285}" type="datetimeFigureOut">
              <a:rPr lang="en-US" smtClean="0"/>
              <a:t>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89FE22-43FF-43A7-B846-B30C8705B95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396949-D433-4BB0-86D4-95F5CEC65285}" type="datetimeFigureOut">
              <a:rPr lang="en-US" smtClean="0"/>
              <a:t>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89FE22-43FF-43A7-B846-B30C8705B95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9396949-D433-4BB0-86D4-95F5CEC65285}" type="datetimeFigureOut">
              <a:rPr lang="en-US" smtClean="0"/>
              <a:t>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89FE22-43FF-43A7-B846-B30C8705B95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9396949-D433-4BB0-86D4-95F5CEC65285}" type="datetimeFigureOut">
              <a:rPr lang="en-US" smtClean="0"/>
              <a:t>2/1/2013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89FE22-43FF-43A7-B846-B30C8705B95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9396949-D433-4BB0-86D4-95F5CEC65285}" type="datetimeFigureOut">
              <a:rPr lang="en-US" smtClean="0"/>
              <a:t>2/1/2013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E89FE22-43FF-43A7-B846-B30C8705B95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9396949-D433-4BB0-86D4-95F5CEC65285}" type="datetimeFigureOut">
              <a:rPr lang="en-US" smtClean="0"/>
              <a:t>2/1/2013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E89FE22-43FF-43A7-B846-B30C8705B95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9396949-D433-4BB0-86D4-95F5CEC65285}" type="datetimeFigureOut">
              <a:rPr lang="en-US" smtClean="0"/>
              <a:t>2/1/2013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E89FE22-43FF-43A7-B846-B30C8705B9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9396949-D433-4BB0-86D4-95F5CEC65285}" type="datetimeFigureOut">
              <a:rPr lang="en-US" smtClean="0"/>
              <a:t>2/1/2013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89FE22-43FF-43A7-B846-B30C8705B95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9396949-D433-4BB0-86D4-95F5CEC65285}" type="datetimeFigureOut">
              <a:rPr lang="en-US" smtClean="0"/>
              <a:t>2/1/2013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89FE22-43FF-43A7-B846-B30C8705B952}"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9396949-D433-4BB0-86D4-95F5CEC65285}" type="datetimeFigureOut">
              <a:rPr lang="en-US" smtClean="0"/>
              <a:t>2/1/2013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E89FE22-43FF-43A7-B846-B30C8705B95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447800" y="6535738"/>
            <a:ext cx="4343400" cy="304800"/>
          </a:xfrm>
          <a:prstGeom prst="rect">
            <a:avLst/>
          </a:prstGeom>
          <a:noFill/>
          <a:ln w="9525">
            <a:noFill/>
            <a:miter lim="800000"/>
            <a:headEnd/>
            <a:tailEnd/>
          </a:ln>
        </p:spPr>
        <p:txBody>
          <a:bodyPr>
            <a:spAutoFit/>
          </a:bodyPr>
          <a:lstStyle/>
          <a:p>
            <a:pPr eaLnBrk="0" hangingPunct="0">
              <a:spcBef>
                <a:spcPct val="50000"/>
              </a:spcBef>
            </a:pPr>
            <a:r>
              <a:rPr kumimoji="1" lang="en-US" sz="1400">
                <a:solidFill>
                  <a:srgbClr val="FFFFFF"/>
                </a:solidFill>
                <a:latin typeface="Tahoma" pitchFamily="34" charset="0"/>
              </a:rPr>
              <a:t>Copyright, 1996 © Dale Carnegie &amp; Associates, Inc.</a:t>
            </a:r>
            <a:endParaRPr kumimoji="1" lang="en-US" sz="2000">
              <a:effectLst>
                <a:outerShdw blurRad="38100" dist="38100" dir="2700000" algn="tl">
                  <a:srgbClr val="FFFFFF"/>
                </a:outerShdw>
              </a:effectLst>
              <a:latin typeface="Tahoma" pitchFamily="34" charset="0"/>
            </a:endParaRPr>
          </a:p>
        </p:txBody>
      </p:sp>
      <p:sp>
        <p:nvSpPr>
          <p:cNvPr id="2053" name="Rectangle 5"/>
          <p:cNvSpPr>
            <a:spLocks noGrp="1" noChangeArrowheads="1"/>
          </p:cNvSpPr>
          <p:nvPr>
            <p:ph type="ctrTitle"/>
          </p:nvPr>
        </p:nvSpPr>
        <p:spPr>
          <a:xfrm>
            <a:off x="838200" y="609600"/>
            <a:ext cx="7924800" cy="1143000"/>
          </a:xfrm>
        </p:spPr>
        <p:txBody>
          <a:bodyPr>
            <a:normAutofit fontScale="90000"/>
          </a:bodyPr>
          <a:lstStyle/>
          <a:p>
            <a:r>
              <a:rPr lang="en-US" dirty="0">
                <a:solidFill>
                  <a:srgbClr val="FF0000"/>
                </a:solidFill>
              </a:rPr>
              <a:t>GETTING OUT OF DEBT</a:t>
            </a:r>
            <a:br>
              <a:rPr lang="en-US" dirty="0">
                <a:solidFill>
                  <a:srgbClr val="FF0000"/>
                </a:solidFill>
              </a:rPr>
            </a:br>
            <a:r>
              <a:rPr lang="en-US" dirty="0">
                <a:solidFill>
                  <a:srgbClr val="FF0000"/>
                </a:solidFill>
              </a:rPr>
              <a:t>MINI-LESSON</a:t>
            </a:r>
          </a:p>
        </p:txBody>
      </p:sp>
      <p:sp>
        <p:nvSpPr>
          <p:cNvPr id="2064" name="Text Box 16"/>
          <p:cNvSpPr txBox="1">
            <a:spLocks noChangeArrowheads="1"/>
          </p:cNvSpPr>
          <p:nvPr/>
        </p:nvSpPr>
        <p:spPr bwMode="auto">
          <a:xfrm>
            <a:off x="2133600" y="4724400"/>
            <a:ext cx="5105400" cy="1354217"/>
          </a:xfrm>
          <a:prstGeom prst="rect">
            <a:avLst/>
          </a:prstGeom>
          <a:noFill/>
          <a:ln w="9525">
            <a:noFill/>
            <a:miter lim="800000"/>
            <a:headEnd/>
            <a:tailEnd/>
          </a:ln>
          <a:effectLst/>
        </p:spPr>
        <p:txBody>
          <a:bodyPr>
            <a:spAutoFit/>
          </a:bodyPr>
          <a:lstStyle/>
          <a:p>
            <a:pPr algn="ctr" eaLnBrk="0" hangingPunct="0">
              <a:spcBef>
                <a:spcPct val="50000"/>
              </a:spcBef>
            </a:pPr>
            <a:r>
              <a:rPr lang="en-US" b="1" dirty="0">
                <a:solidFill>
                  <a:schemeClr val="bg1">
                    <a:lumMod val="65000"/>
                  </a:schemeClr>
                </a:solidFill>
              </a:rPr>
              <a:t>INDIANA DEPARTMENT OF FINANCIAL INSTITUTIONS</a:t>
            </a:r>
            <a:br>
              <a:rPr lang="en-US" b="1" dirty="0">
                <a:solidFill>
                  <a:schemeClr val="bg1">
                    <a:lumMod val="65000"/>
                  </a:schemeClr>
                </a:solidFill>
              </a:rPr>
            </a:br>
            <a:r>
              <a:rPr lang="en-US" b="1" dirty="0">
                <a:solidFill>
                  <a:schemeClr val="bg1">
                    <a:lumMod val="65000"/>
                  </a:schemeClr>
                </a:solidFill>
              </a:rPr>
              <a:t>CONSUMER EDUCATION</a:t>
            </a:r>
            <a:r>
              <a:rPr lang="en-US" sz="2000" b="1" dirty="0">
                <a:latin typeface="Arial Narrow" pitchFamily="34" charset="0"/>
              </a:rPr>
              <a:t/>
            </a:r>
            <a:br>
              <a:rPr lang="en-US" sz="2000" b="1" dirty="0">
                <a:latin typeface="Arial Narrow" pitchFamily="34" charset="0"/>
              </a:rPr>
            </a:br>
            <a:endParaRPr lang="en-US" sz="2800" b="1" dirty="0">
              <a:latin typeface="Arial Narrow" pitchFamily="34" charset="0"/>
            </a:endParaRPr>
          </a:p>
        </p:txBody>
      </p:sp>
      <p:sp>
        <p:nvSpPr>
          <p:cNvPr id="2073" name="Text Box 25"/>
          <p:cNvSpPr txBox="1">
            <a:spLocks noChangeArrowheads="1"/>
          </p:cNvSpPr>
          <p:nvPr/>
        </p:nvSpPr>
        <p:spPr bwMode="auto">
          <a:xfrm>
            <a:off x="3124200" y="2590800"/>
            <a:ext cx="3657600" cy="549275"/>
          </a:xfrm>
          <a:prstGeom prst="rect">
            <a:avLst/>
          </a:prstGeom>
          <a:noFill/>
          <a:ln w="9525">
            <a:noFill/>
            <a:miter lim="800000"/>
            <a:headEnd/>
            <a:tailEnd/>
          </a:ln>
          <a:effectLst/>
        </p:spPr>
        <p:txBody>
          <a:bodyPr>
            <a:spAutoFit/>
          </a:bodyPr>
          <a:lstStyle/>
          <a:p>
            <a:pPr eaLnBrk="0" hangingPunct="0">
              <a:spcBef>
                <a:spcPct val="50000"/>
              </a:spcBef>
              <a:buFontTx/>
              <a:buChar char="•"/>
            </a:pPr>
            <a:endParaRPr lang="en-US" sz="3000">
              <a:latin typeface="Tahoma" pitchFamily="34" charset="0"/>
            </a:endParaRPr>
          </a:p>
        </p:txBody>
      </p:sp>
      <p:graphicFrame>
        <p:nvGraphicFramePr>
          <p:cNvPr id="2075" name="Object 27"/>
          <p:cNvGraphicFramePr>
            <a:graphicFrameLocks noChangeAspect="1"/>
          </p:cNvGraphicFramePr>
          <p:nvPr/>
        </p:nvGraphicFramePr>
        <p:xfrm>
          <a:off x="3886200" y="1905000"/>
          <a:ext cx="1603375" cy="2605088"/>
        </p:xfrm>
        <a:graphic>
          <a:graphicData uri="http://schemas.openxmlformats.org/presentationml/2006/ole">
            <p:oleObj spid="_x0000_s2050" name="Clip" r:id="rId3" imgW="3466800" imgH="5631840" progId="MS_ClipArt_Gallery.2">
              <p:embed/>
            </p:oleObj>
          </a:graphicData>
        </a:graphic>
      </p:graphicFrame>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7" name="Rectangle 3"/>
          <p:cNvSpPr>
            <a:spLocks noGrp="1" noChangeArrowheads="1"/>
          </p:cNvSpPr>
          <p:nvPr>
            <p:ph type="body" idx="1"/>
          </p:nvPr>
        </p:nvSpPr>
        <p:spPr>
          <a:xfrm>
            <a:off x="609600" y="1371600"/>
            <a:ext cx="8077200" cy="4724400"/>
          </a:xfrm>
        </p:spPr>
        <p:txBody>
          <a:bodyPr>
            <a:normAutofit/>
          </a:bodyPr>
          <a:lstStyle/>
          <a:p>
            <a:pPr lvl="1">
              <a:lnSpc>
                <a:spcPct val="90000"/>
              </a:lnSpc>
            </a:pPr>
            <a:r>
              <a:rPr lang="en-US" dirty="0">
                <a:solidFill>
                  <a:srgbClr val="000000"/>
                </a:solidFill>
              </a:rPr>
              <a:t>Consider a home equity loan. This option could put you further in debt unless income and spending habits are modified</a:t>
            </a:r>
            <a:r>
              <a:rPr lang="en-US" sz="2400" dirty="0"/>
              <a:t>.</a:t>
            </a:r>
          </a:p>
          <a:p>
            <a:pPr lvl="1">
              <a:lnSpc>
                <a:spcPct val="90000"/>
              </a:lnSpc>
            </a:pPr>
            <a:r>
              <a:rPr lang="en-US" dirty="0">
                <a:solidFill>
                  <a:srgbClr val="000000"/>
                </a:solidFill>
              </a:rPr>
              <a:t>Consider loan consolidation. This option will reduce your monthly payments but will increase the length of the loan, usually at a higher interest rate.</a:t>
            </a:r>
            <a:r>
              <a:rPr lang="en-US" dirty="0"/>
              <a:t> </a:t>
            </a:r>
          </a:p>
          <a:p>
            <a:pPr>
              <a:lnSpc>
                <a:spcPct val="90000"/>
              </a:lnSpc>
              <a:buNone/>
            </a:pPr>
            <a:r>
              <a:rPr lang="en-US" sz="2400" dirty="0" smtClean="0">
                <a:solidFill>
                  <a:srgbClr val="000000"/>
                </a:solidFill>
              </a:rPr>
              <a:t>	</a:t>
            </a:r>
            <a:r>
              <a:rPr lang="en-US" sz="2400" dirty="0" smtClean="0">
                <a:solidFill>
                  <a:srgbClr val="000000"/>
                </a:solidFill>
              </a:rPr>
              <a:t>  </a:t>
            </a:r>
            <a:r>
              <a:rPr lang="en-US" sz="2400" dirty="0">
                <a:solidFill>
                  <a:srgbClr val="000000"/>
                </a:solidFill>
              </a:rPr>
              <a:t>Financial advisors suggest that you prioritize debts, giving first priority to mortgage, rent and utilities. Second priority is credit cards, unsecured debts, and third priority is medical and hospital bills.</a:t>
            </a:r>
          </a:p>
        </p:txBody>
      </p:sp>
      <p:sp>
        <p:nvSpPr>
          <p:cNvPr id="379908" name="Rectangle 4"/>
          <p:cNvSpPr>
            <a:spLocks noGrp="1" noChangeArrowheads="1"/>
          </p:cNvSpPr>
          <p:nvPr>
            <p:ph type="title"/>
          </p:nvPr>
        </p:nvSpPr>
        <p:spPr>
          <a:xfrm>
            <a:off x="914400" y="533400"/>
            <a:ext cx="7772400" cy="838200"/>
          </a:xfrm>
        </p:spPr>
        <p:txBody>
          <a:bodyPr/>
          <a:lstStyle/>
          <a:p>
            <a:r>
              <a:rPr lang="en-US" b="1" dirty="0">
                <a:solidFill>
                  <a:srgbClr val="FF0000"/>
                </a:solidFill>
              </a:rPr>
              <a:t>Prioritize Debts</a:t>
            </a:r>
            <a:endParaRPr lang="en-US" dirty="0">
              <a:solidFill>
                <a:srgbClr val="FF0000"/>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a:xfrm>
            <a:off x="914400" y="533400"/>
            <a:ext cx="7772400" cy="838200"/>
          </a:xfrm>
        </p:spPr>
        <p:txBody>
          <a:bodyPr/>
          <a:lstStyle/>
          <a:p>
            <a:r>
              <a:rPr lang="en-US" b="1" dirty="0">
                <a:solidFill>
                  <a:srgbClr val="FF0000"/>
                </a:solidFill>
              </a:rPr>
              <a:t>Inform Your Creditors</a:t>
            </a:r>
            <a:r>
              <a:rPr lang="en-US" b="1" dirty="0">
                <a:solidFill>
                  <a:srgbClr val="FF0000"/>
                </a:solidFill>
                <a:latin typeface="Arial" charset="0"/>
              </a:rPr>
              <a:t> </a:t>
            </a:r>
          </a:p>
        </p:txBody>
      </p:sp>
      <p:sp>
        <p:nvSpPr>
          <p:cNvPr id="380931" name="Rectangle 3"/>
          <p:cNvSpPr>
            <a:spLocks noGrp="1" noChangeArrowheads="1"/>
          </p:cNvSpPr>
          <p:nvPr>
            <p:ph type="body" idx="1"/>
          </p:nvPr>
        </p:nvSpPr>
        <p:spPr>
          <a:xfrm>
            <a:off x="762000" y="1447800"/>
            <a:ext cx="7721600" cy="4438650"/>
          </a:xfrm>
        </p:spPr>
        <p:txBody>
          <a:bodyPr>
            <a:normAutofit lnSpcReduction="10000"/>
          </a:bodyPr>
          <a:lstStyle/>
          <a:p>
            <a:pPr>
              <a:buFontTx/>
              <a:buNone/>
            </a:pPr>
            <a:r>
              <a:rPr lang="en-US" sz="2800" dirty="0">
                <a:solidFill>
                  <a:srgbClr val="000000"/>
                </a:solidFill>
                <a:latin typeface="Arial" charset="0"/>
              </a:rPr>
              <a:t>   </a:t>
            </a:r>
            <a:r>
              <a:rPr lang="en-US" sz="2800" dirty="0">
                <a:solidFill>
                  <a:srgbClr val="000000"/>
                </a:solidFill>
              </a:rPr>
              <a:t>Now, you are ready to talk to creditors. Contact each creditor before they contact you, and explain your financial situation. Most creditors will work with you if you give them a realistic repayment plan and follow through as promised. Some creditors may even refinance the debt to reduce the size of your monthly payments if they are convinced that you are seriously trying to resolve your financial problems.</a:t>
            </a:r>
            <a:endParaRPr 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838200" y="533400"/>
            <a:ext cx="7823200" cy="838200"/>
          </a:xfrm>
        </p:spPr>
        <p:txBody>
          <a:bodyPr/>
          <a:lstStyle/>
          <a:p>
            <a:r>
              <a:rPr lang="en-US" b="1" dirty="0">
                <a:solidFill>
                  <a:srgbClr val="FF0000"/>
                </a:solidFill>
              </a:rPr>
              <a:t>Smaller Payments</a:t>
            </a:r>
            <a:endParaRPr lang="en-US" sz="4000" b="1" dirty="0">
              <a:solidFill>
                <a:srgbClr val="FF0000"/>
              </a:solidFill>
            </a:endParaRPr>
          </a:p>
        </p:txBody>
      </p:sp>
      <p:sp>
        <p:nvSpPr>
          <p:cNvPr id="381955" name="Rectangle 3"/>
          <p:cNvSpPr>
            <a:spLocks noGrp="1" noChangeArrowheads="1"/>
          </p:cNvSpPr>
          <p:nvPr>
            <p:ph type="body" idx="1"/>
          </p:nvPr>
        </p:nvSpPr>
        <p:spPr>
          <a:xfrm>
            <a:off x="990600" y="1981200"/>
            <a:ext cx="7696200" cy="4343400"/>
          </a:xfrm>
        </p:spPr>
        <p:txBody>
          <a:bodyPr/>
          <a:lstStyle/>
          <a:p>
            <a:pPr>
              <a:buFontTx/>
              <a:buNone/>
            </a:pPr>
            <a:r>
              <a:rPr lang="en-US">
                <a:solidFill>
                  <a:srgbClr val="000000"/>
                </a:solidFill>
                <a:latin typeface="Arial" charset="0"/>
              </a:rPr>
              <a:t>   </a:t>
            </a:r>
            <a:r>
              <a:rPr lang="en-US" sz="2800">
                <a:solidFill>
                  <a:srgbClr val="000000"/>
                </a:solidFill>
              </a:rPr>
              <a:t>Creditors prefer to receive smaller payments rather than no payment, and they prefer not to repossess your goods. If you must send a smaller payment than promised, contact the creditor and explain why. If you keep in contact with them, they are more willing to cooperate.</a:t>
            </a:r>
            <a:endParaRPr lang="en-US" sz="280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a:xfrm>
            <a:off x="914400" y="381000"/>
            <a:ext cx="7772400" cy="838200"/>
          </a:xfrm>
        </p:spPr>
        <p:txBody>
          <a:bodyPr/>
          <a:lstStyle/>
          <a:p>
            <a:r>
              <a:rPr lang="en-US" b="1" dirty="0">
                <a:solidFill>
                  <a:srgbClr val="FF0000"/>
                </a:solidFill>
              </a:rPr>
              <a:t>LOAN </a:t>
            </a:r>
            <a:r>
              <a:rPr lang="en-US" b="1" dirty="0" smtClean="0">
                <a:solidFill>
                  <a:srgbClr val="FF0000"/>
                </a:solidFill>
              </a:rPr>
              <a:t>CONSOLIDATION</a:t>
            </a:r>
            <a:endParaRPr lang="en-US" b="1" dirty="0">
              <a:solidFill>
                <a:srgbClr val="FF0000"/>
              </a:solidFill>
            </a:endParaRPr>
          </a:p>
        </p:txBody>
      </p:sp>
      <p:sp>
        <p:nvSpPr>
          <p:cNvPr id="382979" name="Rectangle 3"/>
          <p:cNvSpPr>
            <a:spLocks noGrp="1" noChangeArrowheads="1"/>
          </p:cNvSpPr>
          <p:nvPr>
            <p:ph type="body" idx="1"/>
          </p:nvPr>
        </p:nvSpPr>
        <p:spPr>
          <a:xfrm>
            <a:off x="685800" y="1219200"/>
            <a:ext cx="7848600" cy="4800600"/>
          </a:xfrm>
        </p:spPr>
        <p:txBody>
          <a:bodyPr>
            <a:normAutofit fontScale="92500"/>
          </a:bodyPr>
          <a:lstStyle/>
          <a:p>
            <a:pPr>
              <a:buFontTx/>
              <a:buNone/>
            </a:pPr>
            <a:r>
              <a:rPr lang="en-US" dirty="0">
                <a:solidFill>
                  <a:srgbClr val="000000"/>
                </a:solidFill>
                <a:latin typeface="Arial" charset="0"/>
              </a:rPr>
              <a:t>   </a:t>
            </a:r>
            <a:r>
              <a:rPr lang="en-US" sz="2800" dirty="0">
                <a:solidFill>
                  <a:srgbClr val="000000"/>
                </a:solidFill>
              </a:rPr>
              <a:t>A debt consolidation loan allows you to pay most of your debts through one monthly payment. Even though the debt consolidation loan simplifies the monthly payment, you may have a larger loan with new credit costs for a longer period of time. This may not be the best solution for you.</a:t>
            </a:r>
          </a:p>
          <a:p>
            <a:pPr>
              <a:buFontTx/>
              <a:buNone/>
            </a:pPr>
            <a:endParaRPr lang="en-US" sz="900" dirty="0">
              <a:solidFill>
                <a:srgbClr val="000000"/>
              </a:solidFill>
            </a:endParaRPr>
          </a:p>
          <a:p>
            <a:pPr>
              <a:buFontTx/>
              <a:buNone/>
            </a:pPr>
            <a:r>
              <a:rPr lang="en-US" sz="2800" dirty="0">
                <a:solidFill>
                  <a:srgbClr val="000000"/>
                </a:solidFill>
              </a:rPr>
              <a:t>    Some companies offer consolidation loans by giving you a second mortgage or home equity line of credit. The danger is</a:t>
            </a:r>
            <a:r>
              <a:rPr lang="en-US" dirty="0">
                <a:solidFill>
                  <a:srgbClr val="000000"/>
                </a:solidFill>
              </a:rPr>
              <a:t> </a:t>
            </a:r>
            <a:r>
              <a:rPr lang="en-US" sz="2800" dirty="0">
                <a:solidFill>
                  <a:srgbClr val="000000"/>
                </a:solidFill>
              </a:rPr>
              <a:t>you could lose your home.  </a:t>
            </a:r>
            <a:endParaRPr lang="en-US" dirty="0">
              <a:solidFill>
                <a:srgbClr val="000000"/>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a:xfrm>
            <a:off x="533400" y="381000"/>
            <a:ext cx="7772400" cy="762000"/>
          </a:xfrm>
        </p:spPr>
        <p:txBody>
          <a:bodyPr/>
          <a:lstStyle/>
          <a:p>
            <a:r>
              <a:rPr lang="en-US" b="1" dirty="0">
                <a:solidFill>
                  <a:srgbClr val="FF0000"/>
                </a:solidFill>
              </a:rPr>
              <a:t>Credit Counselors</a:t>
            </a:r>
          </a:p>
        </p:txBody>
      </p:sp>
      <p:sp>
        <p:nvSpPr>
          <p:cNvPr id="386052" name="Text Box 4"/>
          <p:cNvSpPr txBox="1">
            <a:spLocks noChangeArrowheads="1"/>
          </p:cNvSpPr>
          <p:nvPr/>
        </p:nvSpPr>
        <p:spPr bwMode="auto">
          <a:xfrm>
            <a:off x="685800" y="1066800"/>
            <a:ext cx="7467600" cy="4893647"/>
          </a:xfrm>
          <a:prstGeom prst="rect">
            <a:avLst/>
          </a:prstGeom>
          <a:noFill/>
          <a:ln w="9525">
            <a:noFill/>
            <a:miter lim="800000"/>
            <a:headEnd/>
            <a:tailEnd/>
          </a:ln>
          <a:effectLst/>
        </p:spPr>
        <p:txBody>
          <a:bodyPr>
            <a:spAutoFit/>
          </a:bodyPr>
          <a:lstStyle/>
          <a:p>
            <a:pPr eaLnBrk="0" hangingPunct="0"/>
            <a:r>
              <a:rPr kumimoji="1" lang="en-US" sz="2600" dirty="0">
                <a:solidFill>
                  <a:srgbClr val="000000"/>
                </a:solidFill>
              </a:rPr>
              <a:t>Credit counseling professionals can help you create and use a financial plan. If your income is not sufficient to pay all your debts, they can help you work out a debt repayment plan. With this plan, you deposit money each pay period with the credit counseling service and they pay your bills according to your debt repayment plan. They may also require that you not use any additional credit until you have repaid your present debts, unless approved by your credit counselor.</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a:xfrm>
            <a:off x="609600" y="304800"/>
            <a:ext cx="7772400" cy="838200"/>
          </a:xfrm>
        </p:spPr>
        <p:txBody>
          <a:bodyPr/>
          <a:lstStyle/>
          <a:p>
            <a:r>
              <a:rPr lang="en-US" b="1" dirty="0">
                <a:solidFill>
                  <a:srgbClr val="FF0000"/>
                </a:solidFill>
              </a:rPr>
              <a:t>FINANCIAL RECOVERY</a:t>
            </a:r>
            <a:endParaRPr lang="en-US" sz="4600" b="1" dirty="0">
              <a:solidFill>
                <a:srgbClr val="FF0000"/>
              </a:solidFill>
            </a:endParaRPr>
          </a:p>
        </p:txBody>
      </p:sp>
      <p:sp>
        <p:nvSpPr>
          <p:cNvPr id="387075" name="Rectangle 3"/>
          <p:cNvSpPr>
            <a:spLocks noGrp="1" noChangeArrowheads="1"/>
          </p:cNvSpPr>
          <p:nvPr>
            <p:ph type="body" idx="1"/>
          </p:nvPr>
        </p:nvSpPr>
        <p:spPr>
          <a:xfrm>
            <a:off x="609600" y="1066800"/>
            <a:ext cx="8001000" cy="5029200"/>
          </a:xfrm>
        </p:spPr>
        <p:txBody>
          <a:bodyPr>
            <a:normAutofit fontScale="92500" lnSpcReduction="10000"/>
          </a:bodyPr>
          <a:lstStyle/>
          <a:p>
            <a:pPr>
              <a:lnSpc>
                <a:spcPct val="90000"/>
              </a:lnSpc>
              <a:buFontTx/>
              <a:buNone/>
            </a:pPr>
            <a:r>
              <a:rPr lang="en-US" dirty="0">
                <a:solidFill>
                  <a:srgbClr val="000000"/>
                </a:solidFill>
                <a:latin typeface="Arial" charset="0"/>
              </a:rPr>
              <a:t>   </a:t>
            </a:r>
            <a:r>
              <a:rPr lang="en-US" sz="2800" dirty="0">
                <a:solidFill>
                  <a:srgbClr val="000000"/>
                </a:solidFill>
              </a:rPr>
              <a:t>Learning to control credit use is not easy, but self discipline is the key. A general guide suggested by financial counselors is that your annual installment debt (excluding mortgage) should be no more than 20% of your take-home pay. Use credit as a convenience but not for impulse buying of things you cannot afford. Avoid using your credit card for cash advances except in an emergency, because you will pay interest from the date you received the cash advance. Pay the balance in full each month when possible, limit the number of cards you use, and keep expenses to a minimum.</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5"/>
          <p:cNvSpPr txBox="1">
            <a:spLocks noChangeArrowheads="1"/>
          </p:cNvSpPr>
          <p:nvPr/>
        </p:nvSpPr>
        <p:spPr bwMode="auto">
          <a:xfrm>
            <a:off x="1066800" y="1295400"/>
            <a:ext cx="6873875" cy="457200"/>
          </a:xfrm>
          <a:prstGeom prst="rect">
            <a:avLst/>
          </a:prstGeom>
          <a:noFill/>
          <a:ln w="9525">
            <a:noFill/>
            <a:miter lim="800000"/>
            <a:headEnd/>
            <a:tailEnd/>
          </a:ln>
        </p:spPr>
        <p:txBody>
          <a:bodyPr>
            <a:spAutoFit/>
          </a:bodyPr>
          <a:lstStyle/>
          <a:p>
            <a:pPr eaLnBrk="0" hangingPunct="0">
              <a:spcBef>
                <a:spcPct val="50000"/>
              </a:spcBef>
            </a:pPr>
            <a:endParaRPr kumimoji="1" lang="en-US">
              <a:solidFill>
                <a:srgbClr val="CC9900"/>
              </a:solidFill>
            </a:endParaRPr>
          </a:p>
        </p:txBody>
      </p:sp>
      <p:sp>
        <p:nvSpPr>
          <p:cNvPr id="5127" name="Text Box 7"/>
          <p:cNvSpPr txBox="1">
            <a:spLocks noChangeArrowheads="1"/>
          </p:cNvSpPr>
          <p:nvPr/>
        </p:nvSpPr>
        <p:spPr bwMode="auto">
          <a:xfrm>
            <a:off x="958850" y="1279525"/>
            <a:ext cx="6950075" cy="549275"/>
          </a:xfrm>
          <a:prstGeom prst="rect">
            <a:avLst/>
          </a:prstGeom>
          <a:noFill/>
          <a:ln w="9525">
            <a:noFill/>
            <a:miter lim="800000"/>
            <a:headEnd/>
            <a:tailEnd/>
          </a:ln>
          <a:effectLst/>
        </p:spPr>
        <p:txBody>
          <a:bodyPr>
            <a:spAutoFit/>
          </a:bodyPr>
          <a:lstStyle/>
          <a:p>
            <a:pPr eaLnBrk="0" hangingPunct="0">
              <a:spcBef>
                <a:spcPct val="50000"/>
              </a:spcBef>
            </a:pPr>
            <a:endParaRPr kumimoji="1" lang="en-US" sz="3000">
              <a:latin typeface="Tahoma" pitchFamily="34" charset="0"/>
            </a:endParaRPr>
          </a:p>
        </p:txBody>
      </p:sp>
      <p:sp>
        <p:nvSpPr>
          <p:cNvPr id="5134" name="Rectangle 14"/>
          <p:cNvSpPr>
            <a:spLocks noGrp="1" noChangeArrowheads="1"/>
          </p:cNvSpPr>
          <p:nvPr>
            <p:ph type="title"/>
          </p:nvPr>
        </p:nvSpPr>
        <p:spPr>
          <a:xfrm>
            <a:off x="914400" y="533400"/>
            <a:ext cx="7772400" cy="838200"/>
          </a:xfrm>
        </p:spPr>
        <p:txBody>
          <a:bodyPr/>
          <a:lstStyle/>
          <a:p>
            <a:r>
              <a:rPr lang="en-US" b="1" dirty="0">
                <a:solidFill>
                  <a:srgbClr val="FF0000"/>
                </a:solidFill>
              </a:rPr>
              <a:t>INTRODUCTION</a:t>
            </a:r>
            <a:endParaRPr lang="en-US" sz="4000" dirty="0">
              <a:solidFill>
                <a:srgbClr val="FF0000"/>
              </a:solidFill>
            </a:endParaRPr>
          </a:p>
        </p:txBody>
      </p:sp>
      <p:sp>
        <p:nvSpPr>
          <p:cNvPr id="5135" name="Rectangle 15"/>
          <p:cNvSpPr>
            <a:spLocks noGrp="1" noChangeArrowheads="1"/>
          </p:cNvSpPr>
          <p:nvPr>
            <p:ph type="body" idx="1"/>
          </p:nvPr>
        </p:nvSpPr>
        <p:spPr>
          <a:xfrm>
            <a:off x="1066800" y="1752600"/>
            <a:ext cx="7543800" cy="4114800"/>
          </a:xfrm>
        </p:spPr>
        <p:txBody>
          <a:bodyPr/>
          <a:lstStyle/>
          <a:p>
            <a:pPr>
              <a:buFontTx/>
              <a:buNone/>
            </a:pPr>
            <a:r>
              <a:rPr lang="en-US"/>
              <a:t>	</a:t>
            </a:r>
          </a:p>
          <a:p>
            <a:pPr>
              <a:buFontTx/>
              <a:buNone/>
            </a:pPr>
            <a:r>
              <a:rPr lang="en-US"/>
              <a:t>    </a:t>
            </a:r>
            <a:r>
              <a:rPr lang="en-US" sz="2800"/>
              <a:t>This mini-lesson includes learning objectives, background information, discussion questions, an activity, and sources of additional information.</a:t>
            </a:r>
          </a:p>
          <a:p>
            <a:endParaRPr lang="en-US">
              <a:latin typeface="Arial" charset="0"/>
            </a:endParaRPr>
          </a:p>
          <a:p>
            <a:endParaRPr lang="en-US">
              <a:latin typeface="Arial" charset="0"/>
            </a:endParaRPr>
          </a:p>
          <a:p>
            <a:pPr lvl="2"/>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a:xfrm>
            <a:off x="914400" y="533400"/>
            <a:ext cx="7772400" cy="838200"/>
          </a:xfrm>
        </p:spPr>
        <p:txBody>
          <a:bodyPr/>
          <a:lstStyle/>
          <a:p>
            <a:r>
              <a:rPr lang="en-US" b="1" dirty="0">
                <a:solidFill>
                  <a:srgbClr val="FF0000"/>
                </a:solidFill>
              </a:rPr>
              <a:t>OBJECTIVES</a:t>
            </a:r>
            <a:endParaRPr lang="en-US" sz="4000" b="1" dirty="0">
              <a:solidFill>
                <a:srgbClr val="FF0000"/>
              </a:solidFill>
            </a:endParaRPr>
          </a:p>
        </p:txBody>
      </p:sp>
      <p:sp>
        <p:nvSpPr>
          <p:cNvPr id="290819" name="Rectangle 3"/>
          <p:cNvSpPr>
            <a:spLocks noGrp="1" noChangeArrowheads="1"/>
          </p:cNvSpPr>
          <p:nvPr>
            <p:ph type="body" idx="1"/>
          </p:nvPr>
        </p:nvSpPr>
        <p:spPr>
          <a:xfrm>
            <a:off x="1066800" y="1828800"/>
            <a:ext cx="7620000" cy="4667250"/>
          </a:xfrm>
        </p:spPr>
        <p:txBody>
          <a:bodyPr/>
          <a:lstStyle/>
          <a:p>
            <a:pPr>
              <a:buFontTx/>
              <a:buNone/>
            </a:pPr>
            <a:r>
              <a:rPr lang="en-US" sz="2800"/>
              <a:t>Learners will:</a:t>
            </a:r>
            <a:br>
              <a:rPr lang="en-US" sz="2800"/>
            </a:br>
            <a:r>
              <a:rPr lang="en-US" sz="1800"/>
              <a:t/>
            </a:r>
            <a:br>
              <a:rPr lang="en-US" sz="1800"/>
            </a:br>
            <a:endParaRPr lang="en-US" sz="700"/>
          </a:p>
          <a:p>
            <a:r>
              <a:rPr lang="en-US" sz="2800">
                <a:solidFill>
                  <a:srgbClr val="000000"/>
                </a:solidFill>
              </a:rPr>
              <a:t>List the danger signals of too much debt</a:t>
            </a:r>
            <a:r>
              <a:rPr lang="en-US" sz="2800"/>
              <a:t>.</a:t>
            </a:r>
            <a:br>
              <a:rPr lang="en-US" sz="2800"/>
            </a:br>
            <a:r>
              <a:rPr lang="en-US" sz="2000"/>
              <a:t/>
            </a:r>
            <a:br>
              <a:rPr lang="en-US" sz="2000"/>
            </a:br>
            <a:endParaRPr lang="en-US" sz="700"/>
          </a:p>
          <a:p>
            <a:r>
              <a:rPr lang="en-US" sz="2800">
                <a:solidFill>
                  <a:srgbClr val="000000"/>
                </a:solidFill>
              </a:rPr>
              <a:t>Design a debt management plan.</a:t>
            </a:r>
            <a:r>
              <a:rPr lang="en-US" sz="2800"/>
              <a:t/>
            </a:r>
            <a:br>
              <a:rPr lang="en-US" sz="2800"/>
            </a:br>
            <a:r>
              <a:rPr lang="en-US" sz="2000"/>
              <a:t/>
            </a:r>
            <a:br>
              <a:rPr lang="en-US" sz="2000"/>
            </a:br>
            <a:endParaRPr lang="en-US" sz="700"/>
          </a:p>
          <a:p>
            <a:r>
              <a:rPr lang="en-US" sz="2800">
                <a:solidFill>
                  <a:srgbClr val="000000"/>
                </a:solidFill>
              </a:rPr>
              <a:t>Consider loan consolidation and debt management tools</a:t>
            </a:r>
            <a:r>
              <a:rPr lang="en-US" sz="2800"/>
              <a: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a:xfrm>
            <a:off x="838200" y="685800"/>
            <a:ext cx="7772400" cy="838200"/>
          </a:xfrm>
        </p:spPr>
        <p:txBody>
          <a:bodyPr>
            <a:normAutofit fontScale="90000"/>
          </a:bodyPr>
          <a:lstStyle/>
          <a:p>
            <a:pPr algn="ctr"/>
            <a:r>
              <a:rPr lang="en-US" sz="4000" b="1" dirty="0">
                <a:solidFill>
                  <a:srgbClr val="FF0000"/>
                </a:solidFill>
              </a:rPr>
              <a:t>Danger Signals Of Too Much Debt</a:t>
            </a:r>
            <a:endParaRPr lang="en-US" b="1" dirty="0">
              <a:solidFill>
                <a:srgbClr val="FF0000"/>
              </a:solidFill>
            </a:endParaRPr>
          </a:p>
        </p:txBody>
      </p:sp>
      <p:sp>
        <p:nvSpPr>
          <p:cNvPr id="344067" name="Rectangle 3"/>
          <p:cNvSpPr>
            <a:spLocks noGrp="1" noChangeArrowheads="1"/>
          </p:cNvSpPr>
          <p:nvPr>
            <p:ph type="body" idx="1"/>
          </p:nvPr>
        </p:nvSpPr>
        <p:spPr>
          <a:xfrm>
            <a:off x="457200" y="1371600"/>
            <a:ext cx="7924800" cy="5181600"/>
          </a:xfrm>
        </p:spPr>
        <p:txBody>
          <a:bodyPr>
            <a:normAutofit/>
          </a:bodyPr>
          <a:lstStyle/>
          <a:p>
            <a:pPr>
              <a:buFontTx/>
              <a:buNone/>
            </a:pPr>
            <a:r>
              <a:rPr lang="en-US" sz="2400" dirty="0">
                <a:latin typeface="Arial" charset="0"/>
              </a:rPr>
              <a:t>   </a:t>
            </a:r>
            <a:r>
              <a:rPr lang="en-US" sz="2400" dirty="0">
                <a:solidFill>
                  <a:srgbClr val="000000"/>
                </a:solidFill>
              </a:rPr>
              <a:t>The following danger signals can indicate financial problems ahead:</a:t>
            </a:r>
          </a:p>
          <a:p>
            <a:pPr lvl="2">
              <a:buFont typeface="Symbol" pitchFamily="18" charset="2"/>
              <a:buChar char="·"/>
            </a:pPr>
            <a:r>
              <a:rPr lang="en-US" sz="2400" dirty="0">
                <a:solidFill>
                  <a:srgbClr val="000000"/>
                </a:solidFill>
              </a:rPr>
              <a:t>Are you continually late in making your payments? </a:t>
            </a:r>
            <a:br>
              <a:rPr lang="en-US" sz="2400" dirty="0">
                <a:solidFill>
                  <a:srgbClr val="000000"/>
                </a:solidFill>
              </a:rPr>
            </a:br>
            <a:endParaRPr lang="en-US" sz="2400" dirty="0">
              <a:solidFill>
                <a:srgbClr val="000000"/>
              </a:solidFill>
            </a:endParaRPr>
          </a:p>
          <a:p>
            <a:pPr lvl="2">
              <a:buFont typeface="Symbol" pitchFamily="18" charset="2"/>
              <a:buChar char="·"/>
            </a:pPr>
            <a:r>
              <a:rPr lang="en-US" sz="2400" dirty="0">
                <a:solidFill>
                  <a:srgbClr val="000000"/>
                </a:solidFill>
              </a:rPr>
              <a:t>Are you near the limits of your credit cards? </a:t>
            </a:r>
            <a:br>
              <a:rPr lang="en-US" sz="2400" dirty="0">
                <a:solidFill>
                  <a:srgbClr val="000000"/>
                </a:solidFill>
              </a:rPr>
            </a:br>
            <a:endParaRPr lang="en-US" sz="2400" dirty="0">
              <a:solidFill>
                <a:srgbClr val="000000"/>
              </a:solidFill>
            </a:endParaRPr>
          </a:p>
          <a:p>
            <a:pPr lvl="2">
              <a:buFont typeface="Symbol" pitchFamily="18" charset="2"/>
              <a:buChar char="·"/>
            </a:pPr>
            <a:r>
              <a:rPr lang="en-US" sz="2400" dirty="0">
                <a:solidFill>
                  <a:srgbClr val="000000"/>
                </a:solidFill>
              </a:rPr>
              <a:t>Do you make minimum payments on credit card balances? </a:t>
            </a:r>
            <a:br>
              <a:rPr lang="en-US" sz="2400" dirty="0">
                <a:solidFill>
                  <a:srgbClr val="000000"/>
                </a:solidFill>
              </a:rPr>
            </a:br>
            <a:endParaRPr lang="en-US" sz="2400" dirty="0">
              <a:solidFill>
                <a:srgbClr val="000000"/>
              </a:solidFill>
            </a:endParaRPr>
          </a:p>
          <a:p>
            <a:pPr lvl="2">
              <a:buFont typeface="Symbol" pitchFamily="18" charset="2"/>
              <a:buChar char="·"/>
            </a:pPr>
            <a:r>
              <a:rPr lang="en-US" sz="2400" dirty="0">
                <a:solidFill>
                  <a:srgbClr val="000000"/>
                </a:solidFill>
              </a:rPr>
              <a:t>Do you find it difficult to save?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533400" y="0"/>
            <a:ext cx="8183880" cy="1051560"/>
          </a:xfrm>
        </p:spPr>
        <p:txBody>
          <a:bodyPr/>
          <a:lstStyle/>
          <a:p>
            <a:r>
              <a:rPr lang="en-US" b="1" dirty="0">
                <a:solidFill>
                  <a:srgbClr val="FF0000"/>
                </a:solidFill>
              </a:rPr>
              <a:t>Danger Signals</a:t>
            </a:r>
          </a:p>
        </p:txBody>
      </p:sp>
      <p:sp>
        <p:nvSpPr>
          <p:cNvPr id="408579" name="Rectangle 3"/>
          <p:cNvSpPr>
            <a:spLocks noGrp="1" noChangeArrowheads="1"/>
          </p:cNvSpPr>
          <p:nvPr>
            <p:ph type="body" idx="1"/>
          </p:nvPr>
        </p:nvSpPr>
        <p:spPr>
          <a:xfrm>
            <a:off x="381000" y="1219200"/>
            <a:ext cx="8255000" cy="4591050"/>
          </a:xfrm>
        </p:spPr>
        <p:txBody>
          <a:bodyPr/>
          <a:lstStyle/>
          <a:p>
            <a:pPr lvl="2">
              <a:buFont typeface="Symbol" pitchFamily="18" charset="2"/>
              <a:buChar char="·"/>
            </a:pPr>
            <a:r>
              <a:rPr lang="en-US" sz="2800" dirty="0">
                <a:solidFill>
                  <a:srgbClr val="000000"/>
                </a:solidFill>
              </a:rPr>
              <a:t>Do you have to use savings to pay current bills?</a:t>
            </a:r>
            <a:br>
              <a:rPr lang="en-US" sz="2800" dirty="0">
                <a:solidFill>
                  <a:srgbClr val="000000"/>
                </a:solidFill>
              </a:rPr>
            </a:br>
            <a:r>
              <a:rPr lang="en-US" sz="2000" dirty="0">
                <a:solidFill>
                  <a:srgbClr val="000000"/>
                </a:solidFill>
              </a:rPr>
              <a:t> </a:t>
            </a:r>
          </a:p>
          <a:p>
            <a:pPr lvl="2">
              <a:buFont typeface="Symbol" pitchFamily="18" charset="2"/>
              <a:buChar char="·"/>
            </a:pPr>
            <a:r>
              <a:rPr lang="en-US" sz="2800" dirty="0">
                <a:solidFill>
                  <a:srgbClr val="000000"/>
                </a:solidFill>
              </a:rPr>
              <a:t>Are you using a credit card because you do not have enough cash? </a:t>
            </a:r>
            <a:br>
              <a:rPr lang="en-US" sz="2800" dirty="0">
                <a:solidFill>
                  <a:srgbClr val="000000"/>
                </a:solidFill>
              </a:rPr>
            </a:br>
            <a:endParaRPr lang="en-US" sz="2000" dirty="0">
              <a:solidFill>
                <a:srgbClr val="000000"/>
              </a:solidFill>
            </a:endParaRPr>
          </a:p>
          <a:p>
            <a:pPr lvl="2">
              <a:buFont typeface="Symbol" pitchFamily="18" charset="2"/>
              <a:buChar char="·"/>
            </a:pPr>
            <a:r>
              <a:rPr lang="en-US" sz="2800" dirty="0">
                <a:solidFill>
                  <a:srgbClr val="000000"/>
                </a:solidFill>
              </a:rPr>
              <a:t>Have you been denied credit? </a:t>
            </a:r>
            <a:br>
              <a:rPr lang="en-US" sz="2800" dirty="0">
                <a:solidFill>
                  <a:srgbClr val="000000"/>
                </a:solidFill>
              </a:rPr>
            </a:br>
            <a:endParaRPr lang="en-US" sz="2000" dirty="0">
              <a:solidFill>
                <a:srgbClr val="000000"/>
              </a:solidFill>
            </a:endParaRPr>
          </a:p>
          <a:p>
            <a:pPr lvl="2">
              <a:buFont typeface="Symbol" pitchFamily="18" charset="2"/>
              <a:buChar char="·"/>
            </a:pPr>
            <a:r>
              <a:rPr lang="en-US" sz="2800" dirty="0">
                <a:solidFill>
                  <a:srgbClr val="000000"/>
                </a:solidFill>
              </a:rPr>
              <a:t>Do you use a credit line or cash </a:t>
            </a:r>
            <a:r>
              <a:rPr lang="en-US" sz="2800" dirty="0" smtClean="0">
                <a:solidFill>
                  <a:srgbClr val="000000"/>
                </a:solidFill>
              </a:rPr>
              <a:t>advance from one credit </a:t>
            </a:r>
            <a:r>
              <a:rPr lang="en-US" sz="2800" dirty="0">
                <a:solidFill>
                  <a:srgbClr val="000000"/>
                </a:solidFill>
              </a:rPr>
              <a:t>card to make payments on another?</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a:xfrm>
            <a:off x="914400" y="685800"/>
            <a:ext cx="7772400" cy="762000"/>
          </a:xfrm>
        </p:spPr>
        <p:txBody>
          <a:bodyPr>
            <a:normAutofit fontScale="90000"/>
          </a:bodyPr>
          <a:lstStyle/>
          <a:p>
            <a:r>
              <a:rPr lang="en-US" sz="4000" b="1" dirty="0">
                <a:solidFill>
                  <a:srgbClr val="FF0000"/>
                </a:solidFill>
              </a:rPr>
              <a:t>HOW TO GET OUT OF FINANCIAL TROUBLE</a:t>
            </a:r>
            <a:r>
              <a:rPr lang="en-US" dirty="0">
                <a:solidFill>
                  <a:srgbClr val="FF0000"/>
                </a:solidFill>
                <a:latin typeface="Arial" charset="0"/>
              </a:rPr>
              <a:t> </a:t>
            </a:r>
          </a:p>
        </p:txBody>
      </p:sp>
      <p:sp>
        <p:nvSpPr>
          <p:cNvPr id="345091" name="Rectangle 3"/>
          <p:cNvSpPr>
            <a:spLocks noGrp="1" noChangeArrowheads="1"/>
          </p:cNvSpPr>
          <p:nvPr>
            <p:ph type="body" idx="1"/>
          </p:nvPr>
        </p:nvSpPr>
        <p:spPr>
          <a:xfrm>
            <a:off x="762000" y="1371600"/>
            <a:ext cx="7543800" cy="4572000"/>
          </a:xfrm>
        </p:spPr>
        <p:txBody>
          <a:bodyPr>
            <a:normAutofit fontScale="92500" lnSpcReduction="10000"/>
          </a:bodyPr>
          <a:lstStyle/>
          <a:p>
            <a:pPr>
              <a:buFontTx/>
              <a:buNone/>
            </a:pPr>
            <a:r>
              <a:rPr lang="en-US" dirty="0">
                <a:latin typeface="Arial" charset="0"/>
              </a:rPr>
              <a:t>   </a:t>
            </a:r>
            <a:r>
              <a:rPr lang="en-US" sz="2800" dirty="0">
                <a:solidFill>
                  <a:srgbClr val="000000"/>
                </a:solidFill>
              </a:rPr>
              <a:t>If you answered yes to one or more of the danger signals, consider your options before creditors take legal action against you. Your wages could be garnished or you could be forced into bankruptcy. Some people resolve their financial problems with discipline and self control. Others seek help from non-profit financial counseling services. Whether you do it yourself or seek help from professional credit counselors, your debt management plan will include these steps.</a:t>
            </a:r>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Text Box 1026"/>
          <p:cNvSpPr txBox="1">
            <a:spLocks noChangeArrowheads="1"/>
          </p:cNvSpPr>
          <p:nvPr/>
        </p:nvSpPr>
        <p:spPr bwMode="auto">
          <a:xfrm>
            <a:off x="1143000" y="1828800"/>
            <a:ext cx="7467600" cy="3295650"/>
          </a:xfrm>
          <a:prstGeom prst="rect">
            <a:avLst/>
          </a:prstGeom>
          <a:noFill/>
          <a:ln w="9525">
            <a:noFill/>
            <a:miter lim="800000"/>
            <a:headEnd/>
            <a:tailEnd/>
          </a:ln>
          <a:effectLst/>
        </p:spPr>
        <p:txBody>
          <a:bodyPr>
            <a:spAutoFit/>
          </a:bodyPr>
          <a:lstStyle/>
          <a:p>
            <a:pPr eaLnBrk="0" hangingPunct="0">
              <a:spcBef>
                <a:spcPct val="50000"/>
              </a:spcBef>
            </a:pPr>
            <a:r>
              <a:rPr kumimoji="1" lang="en-US" sz="2800">
                <a:solidFill>
                  <a:srgbClr val="000000"/>
                </a:solidFill>
              </a:rPr>
              <a:t>A careful analysis of your household income and expenses is the first step in digging out of debt. You can use the Fact Sheet and Your Income and Expense Statement.</a:t>
            </a:r>
          </a:p>
          <a:p>
            <a:pPr eaLnBrk="0" hangingPunct="0">
              <a:spcBef>
                <a:spcPct val="50000"/>
              </a:spcBef>
            </a:pPr>
            <a:r>
              <a:rPr kumimoji="1" lang="en-US" sz="2800">
                <a:solidFill>
                  <a:srgbClr val="000000"/>
                </a:solidFill>
              </a:rPr>
              <a:t>Determine who and how much you owe. Assemble the following information for each of your loan accounts.</a:t>
            </a:r>
            <a:endParaRPr kumimoji="1" lang="en-US">
              <a:solidFill>
                <a:srgbClr val="000000"/>
              </a:solidFill>
            </a:endParaRPr>
          </a:p>
        </p:txBody>
      </p:sp>
      <p:sp>
        <p:nvSpPr>
          <p:cNvPr id="407555" name="Rectangle 1027"/>
          <p:cNvSpPr>
            <a:spLocks noChangeArrowheads="1"/>
          </p:cNvSpPr>
          <p:nvPr/>
        </p:nvSpPr>
        <p:spPr bwMode="auto">
          <a:xfrm>
            <a:off x="838200" y="533400"/>
            <a:ext cx="7791450" cy="1323439"/>
          </a:xfrm>
          <a:prstGeom prst="rect">
            <a:avLst/>
          </a:prstGeom>
          <a:noFill/>
          <a:ln w="9525">
            <a:noFill/>
            <a:miter lim="800000"/>
            <a:headEnd/>
            <a:tailEnd/>
          </a:ln>
          <a:effectLst/>
        </p:spPr>
        <p:txBody>
          <a:bodyPr>
            <a:spAutoFit/>
          </a:bodyPr>
          <a:lstStyle/>
          <a:p>
            <a:pPr algn="ctr" eaLnBrk="0" hangingPunct="0">
              <a:spcBef>
                <a:spcPct val="20000"/>
              </a:spcBef>
            </a:pPr>
            <a:r>
              <a:rPr kumimoji="1" lang="en-US" sz="4000" b="1" dirty="0">
                <a:solidFill>
                  <a:srgbClr val="FF0000"/>
                </a:solidFill>
              </a:rPr>
              <a:t>Review Your Income &amp; Expenses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9" name="Rectangle 3"/>
          <p:cNvSpPr>
            <a:spLocks noGrp="1" noChangeArrowheads="1"/>
          </p:cNvSpPr>
          <p:nvPr>
            <p:ph type="body" idx="1"/>
          </p:nvPr>
        </p:nvSpPr>
        <p:spPr>
          <a:xfrm>
            <a:off x="914400" y="1447800"/>
            <a:ext cx="7721600" cy="4800600"/>
          </a:xfrm>
        </p:spPr>
        <p:txBody>
          <a:bodyPr/>
          <a:lstStyle/>
          <a:p>
            <a:pPr lvl="1">
              <a:lnSpc>
                <a:spcPct val="90000"/>
              </a:lnSpc>
              <a:spcBef>
                <a:spcPct val="50000"/>
              </a:spcBef>
            </a:pPr>
            <a:r>
              <a:rPr lang="en-US" dirty="0">
                <a:solidFill>
                  <a:srgbClr val="000000"/>
                </a:solidFill>
              </a:rPr>
              <a:t>your account number</a:t>
            </a:r>
          </a:p>
          <a:p>
            <a:pPr lvl="1">
              <a:lnSpc>
                <a:spcPct val="90000"/>
              </a:lnSpc>
              <a:spcBef>
                <a:spcPct val="50000"/>
              </a:spcBef>
            </a:pPr>
            <a:r>
              <a:rPr lang="en-US" dirty="0">
                <a:solidFill>
                  <a:srgbClr val="000000"/>
                </a:solidFill>
              </a:rPr>
              <a:t>balance owed, monthly payments, payment due date, amount and date last paid</a:t>
            </a:r>
          </a:p>
          <a:p>
            <a:pPr lvl="1">
              <a:lnSpc>
                <a:spcPct val="90000"/>
              </a:lnSpc>
              <a:spcBef>
                <a:spcPct val="50000"/>
              </a:spcBef>
            </a:pPr>
            <a:r>
              <a:rPr lang="en-US" dirty="0">
                <a:solidFill>
                  <a:srgbClr val="000000"/>
                </a:solidFill>
              </a:rPr>
              <a:t>attorney or collection agency address and phone number</a:t>
            </a:r>
          </a:p>
          <a:p>
            <a:pPr lvl="1">
              <a:lnSpc>
                <a:spcPct val="90000"/>
              </a:lnSpc>
              <a:spcBef>
                <a:spcPct val="50000"/>
              </a:spcBef>
            </a:pPr>
            <a:r>
              <a:rPr lang="en-US" dirty="0">
                <a:solidFill>
                  <a:srgbClr val="000000"/>
                </a:solidFill>
              </a:rPr>
              <a:t>type of legal action taken, such as garnishment or repossession </a:t>
            </a:r>
          </a:p>
          <a:p>
            <a:pPr lvl="1">
              <a:lnSpc>
                <a:spcPct val="90000"/>
              </a:lnSpc>
              <a:spcBef>
                <a:spcPct val="50000"/>
              </a:spcBef>
            </a:pPr>
            <a:r>
              <a:rPr lang="en-US" dirty="0">
                <a:solidFill>
                  <a:srgbClr val="000000"/>
                </a:solidFill>
              </a:rPr>
              <a:t>co-signature or collateral securing the loan </a:t>
            </a:r>
          </a:p>
          <a:p>
            <a:pPr lvl="1">
              <a:lnSpc>
                <a:spcPct val="90000"/>
              </a:lnSpc>
              <a:spcBef>
                <a:spcPct val="50000"/>
              </a:spcBef>
            </a:pPr>
            <a:r>
              <a:rPr lang="en-US" dirty="0">
                <a:solidFill>
                  <a:srgbClr val="000000"/>
                </a:solidFill>
              </a:rPr>
              <a:t>annual percentage rate of interest on each loan</a:t>
            </a:r>
            <a:r>
              <a:rPr lang="en-US" dirty="0"/>
              <a:t> </a:t>
            </a:r>
          </a:p>
        </p:txBody>
      </p:sp>
      <p:sp>
        <p:nvSpPr>
          <p:cNvPr id="377860" name="Rectangle 4"/>
          <p:cNvSpPr>
            <a:spLocks noGrp="1" noChangeArrowheads="1"/>
          </p:cNvSpPr>
          <p:nvPr>
            <p:ph type="title"/>
          </p:nvPr>
        </p:nvSpPr>
        <p:spPr>
          <a:xfrm>
            <a:off x="914400" y="533400"/>
            <a:ext cx="7772400" cy="838200"/>
          </a:xfrm>
        </p:spPr>
        <p:txBody>
          <a:bodyPr/>
          <a:lstStyle/>
          <a:p>
            <a:r>
              <a:rPr lang="en-US" dirty="0">
                <a:solidFill>
                  <a:srgbClr val="FF0000"/>
                </a:solidFill>
              </a:rPr>
              <a:t>List</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3" name="Rectangle 3"/>
          <p:cNvSpPr>
            <a:spLocks noGrp="1" noChangeArrowheads="1"/>
          </p:cNvSpPr>
          <p:nvPr>
            <p:ph type="body" idx="1"/>
          </p:nvPr>
        </p:nvSpPr>
        <p:spPr>
          <a:xfrm>
            <a:off x="838200" y="1371600"/>
            <a:ext cx="7493000" cy="4724400"/>
          </a:xfrm>
        </p:spPr>
        <p:txBody>
          <a:bodyPr>
            <a:normAutofit lnSpcReduction="10000"/>
          </a:bodyPr>
          <a:lstStyle/>
          <a:p>
            <a:pPr>
              <a:lnSpc>
                <a:spcPct val="90000"/>
              </a:lnSpc>
              <a:buFontTx/>
              <a:buNone/>
            </a:pPr>
            <a:r>
              <a:rPr lang="en-US" sz="2800" dirty="0">
                <a:solidFill>
                  <a:srgbClr val="000000"/>
                </a:solidFill>
              </a:rPr>
              <a:t>Set up a plan for paying your debts. Figure out how you can repay each creditor and how long it will take to repay the debt</a:t>
            </a:r>
          </a:p>
          <a:p>
            <a:pPr>
              <a:lnSpc>
                <a:spcPct val="90000"/>
              </a:lnSpc>
              <a:buFontTx/>
              <a:buNone/>
            </a:pPr>
            <a:r>
              <a:rPr lang="en-US" sz="2800" dirty="0">
                <a:solidFill>
                  <a:srgbClr val="000000"/>
                </a:solidFill>
              </a:rPr>
              <a:t>The following options may help you decide when and how much you can repay:</a:t>
            </a:r>
            <a:br>
              <a:rPr lang="en-US" sz="2800" dirty="0">
                <a:solidFill>
                  <a:srgbClr val="000000"/>
                </a:solidFill>
              </a:rPr>
            </a:br>
            <a:endParaRPr lang="en-US" sz="900" dirty="0">
              <a:solidFill>
                <a:srgbClr val="000000"/>
              </a:solidFill>
            </a:endParaRPr>
          </a:p>
          <a:p>
            <a:pPr lvl="1">
              <a:lnSpc>
                <a:spcPct val="90000"/>
              </a:lnSpc>
            </a:pPr>
            <a:r>
              <a:rPr lang="en-US" dirty="0">
                <a:solidFill>
                  <a:srgbClr val="000000"/>
                </a:solidFill>
              </a:rPr>
              <a:t>Analyze your income and expense worksheet, looking for ways to reduce current expenses or increase income.</a:t>
            </a:r>
            <a:r>
              <a:rPr lang="en-US" sz="3600" dirty="0">
                <a:solidFill>
                  <a:srgbClr val="000000"/>
                </a:solidFill>
              </a:rPr>
              <a:t> </a:t>
            </a:r>
            <a:br>
              <a:rPr lang="en-US" sz="3600" dirty="0">
                <a:solidFill>
                  <a:srgbClr val="000000"/>
                </a:solidFill>
              </a:rPr>
            </a:br>
            <a:endParaRPr lang="en-US" sz="1200" dirty="0">
              <a:solidFill>
                <a:srgbClr val="000000"/>
              </a:solidFill>
            </a:endParaRPr>
          </a:p>
          <a:p>
            <a:pPr lvl="1">
              <a:lnSpc>
                <a:spcPct val="90000"/>
              </a:lnSpc>
            </a:pPr>
            <a:r>
              <a:rPr lang="en-US" dirty="0">
                <a:solidFill>
                  <a:srgbClr val="000000"/>
                </a:solidFill>
              </a:rPr>
              <a:t>Consider selling assets such as stocks, bonds, jewelry, antiques.</a:t>
            </a:r>
          </a:p>
        </p:txBody>
      </p:sp>
      <p:sp>
        <p:nvSpPr>
          <p:cNvPr id="378885" name="Rectangle 5"/>
          <p:cNvSpPr>
            <a:spLocks noChangeArrowheads="1"/>
          </p:cNvSpPr>
          <p:nvPr>
            <p:ph type="title"/>
          </p:nvPr>
        </p:nvSpPr>
        <p:spPr>
          <a:xfrm>
            <a:off x="990600" y="457200"/>
            <a:ext cx="7696200" cy="838200"/>
          </a:xfrm>
          <a:noFill/>
          <a:ln/>
        </p:spPr>
        <p:txBody>
          <a:bodyPr anchor="b"/>
          <a:lstStyle/>
          <a:p>
            <a:pPr>
              <a:spcBef>
                <a:spcPct val="20000"/>
              </a:spcBef>
            </a:pPr>
            <a:r>
              <a:rPr lang="en-US" b="1" dirty="0">
                <a:solidFill>
                  <a:srgbClr val="FF0000"/>
                </a:solidFill>
              </a:rPr>
              <a:t>Income &amp; Expenses</a:t>
            </a:r>
            <a:endParaRPr lang="en-US" sz="5400" b="1" dirty="0">
              <a:solidFill>
                <a:srgbClr val="FF0000"/>
              </a:solidFill>
            </a:endParaRP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30</TotalTime>
  <Words>782</Words>
  <Application>Microsoft Office PowerPoint</Application>
  <PresentationFormat>On-screen Show (4:3)</PresentationFormat>
  <Paragraphs>56</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Aspect</vt:lpstr>
      <vt:lpstr>Microsoft Clip Gallery</vt:lpstr>
      <vt:lpstr>GETTING OUT OF DEBT MINI-LESSON</vt:lpstr>
      <vt:lpstr>INTRODUCTION</vt:lpstr>
      <vt:lpstr>OBJECTIVES</vt:lpstr>
      <vt:lpstr>Danger Signals Of Too Much Debt</vt:lpstr>
      <vt:lpstr>Danger Signals</vt:lpstr>
      <vt:lpstr>HOW TO GET OUT OF FINANCIAL TROUBLE </vt:lpstr>
      <vt:lpstr>Slide 7</vt:lpstr>
      <vt:lpstr>List</vt:lpstr>
      <vt:lpstr>Income &amp; Expenses</vt:lpstr>
      <vt:lpstr>Prioritize Debts</vt:lpstr>
      <vt:lpstr>Inform Your Creditors </vt:lpstr>
      <vt:lpstr>Smaller Payments</vt:lpstr>
      <vt:lpstr>LOAN CONSOLIDATION</vt:lpstr>
      <vt:lpstr>Credit Counselors</vt:lpstr>
      <vt:lpstr>FINANCIAL RECOVERY</vt:lpstr>
    </vt:vector>
  </TitlesOfParts>
  <Company>Sampson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OUT OF DEBT MINI-LESSON</dc:title>
  <dc:creator>SCS</dc:creator>
  <cp:lastModifiedBy>SCS</cp:lastModifiedBy>
  <cp:revision>4</cp:revision>
  <dcterms:created xsi:type="dcterms:W3CDTF">2013-02-01T13:14:57Z</dcterms:created>
  <dcterms:modified xsi:type="dcterms:W3CDTF">2013-02-01T13:45:36Z</dcterms:modified>
</cp:coreProperties>
</file>