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5"/>
  </p:notesMasterIdLst>
  <p:handoutMasterIdLst>
    <p:handoutMasterId r:id="rId26"/>
  </p:handoutMasterIdLst>
  <p:sldIdLst>
    <p:sldId id="256" r:id="rId2"/>
    <p:sldId id="288" r:id="rId3"/>
    <p:sldId id="272" r:id="rId4"/>
    <p:sldId id="259" r:id="rId5"/>
    <p:sldId id="260" r:id="rId6"/>
    <p:sldId id="273" r:id="rId7"/>
    <p:sldId id="285" r:id="rId8"/>
    <p:sldId id="275" r:id="rId9"/>
    <p:sldId id="306" r:id="rId10"/>
    <p:sldId id="307" r:id="rId11"/>
    <p:sldId id="308" r:id="rId12"/>
    <p:sldId id="277" r:id="rId13"/>
    <p:sldId id="278" r:id="rId14"/>
    <p:sldId id="309" r:id="rId15"/>
    <p:sldId id="298" r:id="rId16"/>
    <p:sldId id="299" r:id="rId17"/>
    <p:sldId id="300" r:id="rId18"/>
    <p:sldId id="267" r:id="rId19"/>
    <p:sldId id="268" r:id="rId20"/>
    <p:sldId id="301" r:id="rId21"/>
    <p:sldId id="302" r:id="rId22"/>
    <p:sldId id="287" r:id="rId23"/>
    <p:sldId id="305" r:id="rId24"/>
  </p:sldIdLst>
  <p:sldSz cx="9144000" cy="6858000" type="screen4x3"/>
  <p:notesSz cx="6858000" cy="9117013"/>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00"/>
    <a:srgbClr val="FFFF00"/>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511" autoAdjust="0"/>
  </p:normalViewPr>
  <p:slideViewPr>
    <p:cSldViewPr>
      <p:cViewPr>
        <p:scale>
          <a:sx n="66" d="100"/>
          <a:sy n="66" d="100"/>
        </p:scale>
        <p:origin x="-63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661400"/>
            <a:ext cx="2971800" cy="45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22533" name="Rectangle 5"/>
          <p:cNvSpPr>
            <a:spLocks noGrp="1" noChangeArrowheads="1"/>
          </p:cNvSpPr>
          <p:nvPr>
            <p:ph type="sldNum" sz="quarter" idx="3"/>
          </p:nvPr>
        </p:nvSpPr>
        <p:spPr bwMode="auto">
          <a:xfrm>
            <a:off x="3886200" y="8661400"/>
            <a:ext cx="2971800" cy="45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994D5A5-6D75-4ECC-AF01-06AB48A959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23555" name="Rectangle 3"/>
          <p:cNvSpPr>
            <a:spLocks noGrp="1" noChangeArrowheads="1"/>
          </p:cNvSpPr>
          <p:nvPr>
            <p:ph type="dt" idx="1"/>
          </p:nvPr>
        </p:nvSpPr>
        <p:spPr bwMode="auto">
          <a:xfrm>
            <a:off x="3886200" y="0"/>
            <a:ext cx="2971800" cy="45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5604" name="Rectangle 4"/>
          <p:cNvSpPr>
            <a:spLocks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914400" y="4330700"/>
            <a:ext cx="5029200" cy="4102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61400"/>
            <a:ext cx="2971800" cy="45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23559" name="Rectangle 7"/>
          <p:cNvSpPr>
            <a:spLocks noGrp="1" noChangeArrowheads="1"/>
          </p:cNvSpPr>
          <p:nvPr>
            <p:ph type="sldNum" sz="quarter" idx="5"/>
          </p:nvPr>
        </p:nvSpPr>
        <p:spPr bwMode="auto">
          <a:xfrm>
            <a:off x="3886200" y="8661400"/>
            <a:ext cx="2971800" cy="455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39FFA45-1943-4BB6-9BF5-379D5FCDDB7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99E67CAC-2B01-44CF-B977-5B4C451C5A13}" type="slidenum">
              <a:rPr lang="en-US" smtClean="0"/>
              <a:pPr/>
              <a:t>1</a:t>
            </a:fld>
            <a:endParaRPr lang="en-US" smtClean="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EEECDACC-60C0-49CB-AA89-5E984AC7F97F}" type="slidenum">
              <a:rPr lang="en-US" smtClean="0"/>
              <a:pPr/>
              <a:t>12</a:t>
            </a:fld>
            <a:endParaRPr lang="en-US" smtClean="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B2939B0C-8BCF-4954-8AA2-4FDD0145D3A6}" type="slidenum">
              <a:rPr lang="en-US" smtClean="0"/>
              <a:pPr/>
              <a:t>13</a:t>
            </a:fld>
            <a:endParaRPr lang="en-US" smtClean="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2EB0721A-CE66-4F0C-89AD-E32EA257748E}" type="slidenum">
              <a:rPr lang="en-US" smtClean="0"/>
              <a:pPr/>
              <a:t>18</a:t>
            </a:fld>
            <a:endParaRPr lang="en-US" smtClean="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A1CFBB46-E9A5-45FD-9791-10D458432657}" type="slidenum">
              <a:rPr lang="en-US" smtClean="0"/>
              <a:pPr/>
              <a:t>19</a:t>
            </a:fld>
            <a:endParaRPr lang="en-US" smtClean="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71E1C298-AF1D-4CF8-9B9B-6C66DBEC6276}" type="slidenum">
              <a:rPr lang="en-US" smtClean="0"/>
              <a:pPr/>
              <a:t>22</a:t>
            </a:fld>
            <a:endParaRPr lang="en-US"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42FC3543-9D07-48EC-8F89-7B8FA6AC7748}" type="slidenum">
              <a:rPr lang="en-US" smtClean="0"/>
              <a:pPr/>
              <a:t>2</a:t>
            </a:fld>
            <a:endParaRPr lang="en-US" smtClean="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45745E64-11C8-4EF8-A827-28CE289B500F}" type="slidenum">
              <a:rPr lang="en-US" smtClean="0"/>
              <a:pPr/>
              <a:t>3</a:t>
            </a:fld>
            <a:endParaRPr lang="en-US" smtClean="0"/>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smtClean="0"/>
              <a:t>Discussion Topics:</a:t>
            </a:r>
          </a:p>
          <a:p>
            <a:pPr eaLnBrk="1" hangingPunct="1"/>
            <a:r>
              <a:rPr lang="en-US" smtClean="0"/>
              <a:t>Ask people to give their answers to What are Credit Cards? Before giving the “formal” definition.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CA8AD383-CC3A-4AB6-941F-87F181635662}" type="slidenum">
              <a:rPr lang="en-US" smtClean="0"/>
              <a:pPr/>
              <a:t>4</a:t>
            </a:fld>
            <a:endParaRPr lang="en-US"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smtClean="0"/>
              <a:t>Discussion Topic:</a:t>
            </a:r>
          </a:p>
          <a:p>
            <a:pPr eaLnBrk="1" hangingPunct="1"/>
            <a:r>
              <a:rPr lang="en-US" smtClean="0"/>
              <a:t>What other reasons can the students come up with for having a credit card, or ask them for their ideas before presenting the ones on the slide.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0CD38F46-A50B-42F7-9A0C-6EAB36204D6D}" type="slidenum">
              <a:rPr lang="en-US" smtClean="0"/>
              <a:pPr/>
              <a:t>5</a:t>
            </a:fld>
            <a:endParaRPr lang="en-US"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smtClean="0"/>
              <a:t>Discussion Topic:</a:t>
            </a:r>
          </a:p>
          <a:p>
            <a:pPr eaLnBrk="1" hangingPunct="1"/>
            <a:r>
              <a:rPr lang="en-US" smtClean="0"/>
              <a:t>What other reasons can the students come up with for not having a credit card, or ask them for their ideas before presenting the ones on the slide. </a:t>
            </a:r>
          </a:p>
          <a:p>
            <a:pPr eaLnBrk="1" hangingPunct="1"/>
            <a:endParaRPr lang="en-US" smtClean="0"/>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EE7A3188-57A7-48C7-A687-1F0118EB55D2}" type="slidenum">
              <a:rPr lang="en-US" smtClean="0"/>
              <a:pPr/>
              <a:t>6</a:t>
            </a:fld>
            <a:endParaRPr lang="en-US"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9C0BE9AF-85EB-49D1-846A-FECDD208A818}" type="slidenum">
              <a:rPr lang="en-US" smtClean="0"/>
              <a:pPr/>
              <a:t>7</a:t>
            </a:fld>
            <a:endParaRPr lang="en-US" smtClean="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FCF9AAAE-F445-4BCE-9E6A-54F3A603A818}" type="slidenum">
              <a:rPr lang="en-US" smtClean="0"/>
              <a:pPr/>
              <a:t>8</a:t>
            </a:fld>
            <a:endParaRPr lang="en-US" smtClean="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F9FE98A2-61E4-4E38-BCEB-C6DAD0994603}" type="slidenum">
              <a:rPr lang="en-US" smtClean="0"/>
              <a:pPr/>
              <a:t>9</a:t>
            </a:fld>
            <a:endParaRPr lang="en-US" smtClean="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smtClean="0"/>
              <a:t>Schumer box source: www.onecreditguide.com/Basics/Fine-Print.htm</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C32D-24B6-4A40-AFA4-6D0757A274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E66ACD-0E5E-4C2D-BA42-39C0D6ED8E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919D39-D424-4370-9BAF-EE3230A069C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2281F1-36D7-4898-8FB0-7DA59EA4A65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75E3252-30B2-4EFC-A978-ACB3162EC8E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AF2777-B611-456D-9A10-5E6396CC3BA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B54B8F-6EBF-4977-B0B8-F6992DFE505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714141-FDCA-4AF0-817C-C96322404EA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A1C0D0-9631-4A6C-B087-3B66443AEF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2F315A-BC2E-4567-A8B4-19B4D378C1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4493AE-EDFF-41BF-BC45-CA6836594E7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4FA6ED-9745-4D03-B9DD-7C279F51C4B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FB6209-A211-40A7-B497-AF549312D3F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0EEED1-A29B-48FE-AF8B-100A66F8DE9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D03BBF-E10E-4C99-A398-AFAD221272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DF8D1C-5C21-4CEF-933F-8F3FC1540A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8000"/>
            </a:gs>
            <a:gs pos="50000">
              <a:schemeClr val="bg1"/>
            </a:gs>
            <a:gs pos="100000">
              <a:srgbClr val="008000"/>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83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en-US"/>
          </a:p>
        </p:txBody>
      </p:sp>
      <p:sp>
        <p:nvSpPr>
          <p:cNvPr id="2283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2283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30A4BC8-84A5-4375-9980-A3D507575F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Copperplate Gothic Bold" pitchFamily="34" charset="0"/>
        </a:defRPr>
      </a:lvl2pPr>
      <a:lvl3pPr algn="ctr" rtl="0" eaLnBrk="0" fontAlgn="base" hangingPunct="0">
        <a:spcBef>
          <a:spcPct val="0"/>
        </a:spcBef>
        <a:spcAft>
          <a:spcPct val="0"/>
        </a:spcAft>
        <a:defRPr sz="3200">
          <a:solidFill>
            <a:schemeClr val="tx2"/>
          </a:solidFill>
          <a:latin typeface="Copperplate Gothic Bold" pitchFamily="34" charset="0"/>
        </a:defRPr>
      </a:lvl3pPr>
      <a:lvl4pPr algn="ctr" rtl="0" eaLnBrk="0" fontAlgn="base" hangingPunct="0">
        <a:spcBef>
          <a:spcPct val="0"/>
        </a:spcBef>
        <a:spcAft>
          <a:spcPct val="0"/>
        </a:spcAft>
        <a:defRPr sz="3200">
          <a:solidFill>
            <a:schemeClr val="tx2"/>
          </a:solidFill>
          <a:latin typeface="Copperplate Gothic Bold" pitchFamily="34" charset="0"/>
        </a:defRPr>
      </a:lvl4pPr>
      <a:lvl5pPr algn="ctr" rtl="0" eaLnBrk="0" fontAlgn="base" hangingPunct="0">
        <a:spcBef>
          <a:spcPct val="0"/>
        </a:spcBef>
        <a:spcAft>
          <a:spcPct val="0"/>
        </a:spcAft>
        <a:defRPr sz="3200">
          <a:solidFill>
            <a:schemeClr val="tx2"/>
          </a:solidFill>
          <a:latin typeface="Copperplate Gothic Bold" pitchFamily="34" charset="0"/>
        </a:defRPr>
      </a:lvl5pPr>
      <a:lvl6pPr marL="457200" algn="ctr" rtl="0" fontAlgn="base">
        <a:spcBef>
          <a:spcPct val="0"/>
        </a:spcBef>
        <a:spcAft>
          <a:spcPct val="0"/>
        </a:spcAft>
        <a:defRPr sz="3200">
          <a:solidFill>
            <a:schemeClr val="tx2"/>
          </a:solidFill>
          <a:latin typeface="Copperplate Gothic Bold" pitchFamily="34" charset="0"/>
        </a:defRPr>
      </a:lvl6pPr>
      <a:lvl7pPr marL="914400" algn="ctr" rtl="0" fontAlgn="base">
        <a:spcBef>
          <a:spcPct val="0"/>
        </a:spcBef>
        <a:spcAft>
          <a:spcPct val="0"/>
        </a:spcAft>
        <a:defRPr sz="3200">
          <a:solidFill>
            <a:schemeClr val="tx2"/>
          </a:solidFill>
          <a:latin typeface="Copperplate Gothic Bold" pitchFamily="34" charset="0"/>
        </a:defRPr>
      </a:lvl7pPr>
      <a:lvl8pPr marL="1371600" algn="ctr" rtl="0" fontAlgn="base">
        <a:spcBef>
          <a:spcPct val="0"/>
        </a:spcBef>
        <a:spcAft>
          <a:spcPct val="0"/>
        </a:spcAft>
        <a:defRPr sz="3200">
          <a:solidFill>
            <a:schemeClr val="tx2"/>
          </a:solidFill>
          <a:latin typeface="Copperplate Gothic Bold" pitchFamily="34" charset="0"/>
        </a:defRPr>
      </a:lvl8pPr>
      <a:lvl9pPr marL="1828800" algn="ctr" rtl="0" fontAlgn="base">
        <a:spcBef>
          <a:spcPct val="0"/>
        </a:spcBef>
        <a:spcAft>
          <a:spcPct val="0"/>
        </a:spcAft>
        <a:defRPr sz="3200">
          <a:solidFill>
            <a:schemeClr val="tx2"/>
          </a:solidFill>
          <a:latin typeface="Copperplate Gothic Bold" pitchFamily="34" charset="0"/>
        </a:defRPr>
      </a:lvl9pPr>
    </p:titleStyle>
    <p:bodyStyle>
      <a:lvl1pPr marL="342900" indent="-342900" algn="l" rtl="0" eaLnBrk="0" fontAlgn="base" hangingPunct="0">
        <a:spcBef>
          <a:spcPct val="20000"/>
        </a:spcBef>
        <a:spcAft>
          <a:spcPct val="0"/>
        </a:spcAft>
        <a:buFont typeface="Pristina" pitchFamily="66"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Perpetua" pitchFamily="18" charset="0"/>
        <a:buChar char="¢"/>
        <a:defRPr sz="2800">
          <a:solidFill>
            <a:schemeClr val="tx1"/>
          </a:solidFill>
          <a:latin typeface="+mn-lt"/>
        </a:defRPr>
      </a:lvl2pPr>
      <a:lvl3pPr marL="1143000" indent="-228600" algn="l" rtl="0" eaLnBrk="0" fontAlgn="base" hangingPunct="0">
        <a:spcBef>
          <a:spcPct val="20000"/>
        </a:spcBef>
        <a:spcAft>
          <a:spcPct val="0"/>
        </a:spcAft>
        <a:buFont typeface="Pristina" pitchFamily="66" charset="0"/>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٠"/>
        <a:defRPr sz="2000">
          <a:solidFill>
            <a:schemeClr val="tx1"/>
          </a:solidFill>
          <a:latin typeface="+mn-lt"/>
        </a:defRPr>
      </a:lvl5pPr>
      <a:lvl6pPr marL="2514600" indent="-228600" algn="l" rtl="0" fontAlgn="base">
        <a:spcBef>
          <a:spcPct val="20000"/>
        </a:spcBef>
        <a:spcAft>
          <a:spcPct val="0"/>
        </a:spcAft>
        <a:buFont typeface="Arial" charset="0"/>
        <a:buChar char="٠"/>
        <a:defRPr sz="2000">
          <a:solidFill>
            <a:schemeClr val="tx1"/>
          </a:solidFill>
          <a:latin typeface="+mn-lt"/>
        </a:defRPr>
      </a:lvl6pPr>
      <a:lvl7pPr marL="2971800" indent="-228600" algn="l" rtl="0" fontAlgn="base">
        <a:spcBef>
          <a:spcPct val="20000"/>
        </a:spcBef>
        <a:spcAft>
          <a:spcPct val="0"/>
        </a:spcAft>
        <a:buFont typeface="Arial" charset="0"/>
        <a:buChar char="٠"/>
        <a:defRPr sz="2000">
          <a:solidFill>
            <a:schemeClr val="tx1"/>
          </a:solidFill>
          <a:latin typeface="+mn-lt"/>
        </a:defRPr>
      </a:lvl7pPr>
      <a:lvl8pPr marL="3429000" indent="-228600" algn="l" rtl="0" fontAlgn="base">
        <a:spcBef>
          <a:spcPct val="20000"/>
        </a:spcBef>
        <a:spcAft>
          <a:spcPct val="0"/>
        </a:spcAft>
        <a:buFont typeface="Arial" charset="0"/>
        <a:buChar char="٠"/>
        <a:defRPr sz="2000">
          <a:solidFill>
            <a:schemeClr val="tx1"/>
          </a:solidFill>
          <a:latin typeface="+mn-lt"/>
        </a:defRPr>
      </a:lvl8pPr>
      <a:lvl9pPr marL="3886200" indent="-228600" algn="l" rtl="0" fontAlgn="base">
        <a:spcBef>
          <a:spcPct val="20000"/>
        </a:spcBef>
        <a:spcAft>
          <a:spcPct val="0"/>
        </a:spcAft>
        <a:buFont typeface="Arial" charset="0"/>
        <a:buChar char="٠"/>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524000"/>
            <a:ext cx="8534400" cy="1506538"/>
          </a:xfrm>
        </p:spPr>
        <p:txBody>
          <a:bodyPr/>
          <a:lstStyle/>
          <a:p>
            <a:pPr eaLnBrk="1" hangingPunct="1"/>
            <a:r>
              <a:rPr lang="en-US" sz="6600" smtClean="0"/>
              <a:t>Credit Cards 101</a:t>
            </a:r>
          </a:p>
        </p:txBody>
      </p:sp>
      <p:pic>
        <p:nvPicPr>
          <p:cNvPr id="2052" name="Picture 4" descr="Cards1"/>
          <p:cNvPicPr>
            <a:picLocks noChangeAspect="1" noChangeArrowheads="1"/>
          </p:cNvPicPr>
          <p:nvPr/>
        </p:nvPicPr>
        <p:blipFill>
          <a:blip r:embed="rId3" cstate="print">
            <a:clrChange>
              <a:clrFrom>
                <a:srgbClr val="FBF9FA"/>
              </a:clrFrom>
              <a:clrTo>
                <a:srgbClr val="FBF9FA">
                  <a:alpha val="0"/>
                </a:srgbClr>
              </a:clrTo>
            </a:clrChange>
          </a:blip>
          <a:srcRect/>
          <a:stretch>
            <a:fillRect/>
          </a:stretch>
        </p:blipFill>
        <p:spPr bwMode="auto">
          <a:xfrm>
            <a:off x="2590800" y="3352800"/>
            <a:ext cx="3886200" cy="149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0"/>
                                        </p:tgtEl>
                                        <p:attrNameLst>
                                          <p:attrName>ppt_w</p:attrName>
                                        </p:attrNameLst>
                                      </p:cBhvr>
                                      <p:tavLst>
                                        <p:tav tm="0">
                                          <p:val>
                                            <p:strVal val="#ppt_w*.05"/>
                                          </p:val>
                                        </p:tav>
                                        <p:tav tm="100000">
                                          <p:val>
                                            <p:strVal val="#ppt_w"/>
                                          </p:val>
                                        </p:tav>
                                      </p:tavLst>
                                    </p:anim>
                                    <p:anim calcmode="lin" valueType="num">
                                      <p:cBhvr>
                                        <p:cTn id="10" dur="1000" fill="hold"/>
                                        <p:tgtEl>
                                          <p:spTgt spid="205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0"/>
                                        </p:tgtEl>
                                      </p:cBhvr>
                                    </p:animEffect>
                                  </p:childTnLst>
                                </p:cTn>
                              </p:par>
                            </p:childTnLst>
                          </p:cTn>
                        </p:par>
                        <p:par>
                          <p:cTn id="15" fill="hold" nodeType="afterGroup">
                            <p:stCondLst>
                              <p:cond delay="1000"/>
                            </p:stCondLst>
                            <p:childTnLst>
                              <p:par>
                                <p:cTn id="16" presetID="4" presetClass="entr" presetSubtype="32" fill="hold" nodeType="afterEffect">
                                  <p:stCondLst>
                                    <p:cond delay="100"/>
                                  </p:stCondLst>
                                  <p:childTnLst>
                                    <p:set>
                                      <p:cBhvr>
                                        <p:cTn id="17" dur="1" fill="hold">
                                          <p:stCondLst>
                                            <p:cond delay="0"/>
                                          </p:stCondLst>
                                        </p:cTn>
                                        <p:tgtEl>
                                          <p:spTgt spid="2052"/>
                                        </p:tgtEl>
                                        <p:attrNameLst>
                                          <p:attrName>style.visibility</p:attrName>
                                        </p:attrNameLst>
                                      </p:cBhvr>
                                      <p:to>
                                        <p:strVal val="visible"/>
                                      </p:to>
                                    </p:set>
                                    <p:animEffect transition="in" filter="box(out)">
                                      <p:cBhvr>
                                        <p:cTn id="18"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3954" name="Rectangle 2"/>
          <p:cNvSpPr>
            <a:spLocks noGrp="1" noChangeArrowheads="1"/>
          </p:cNvSpPr>
          <p:nvPr>
            <p:ph type="body" sz="half" idx="1"/>
          </p:nvPr>
        </p:nvSpPr>
        <p:spPr>
          <a:xfrm>
            <a:off x="533400" y="4343400"/>
            <a:ext cx="8153400" cy="1828800"/>
          </a:xfrm>
        </p:spPr>
        <p:txBody>
          <a:bodyPr/>
          <a:lstStyle/>
          <a:p>
            <a:pPr eaLnBrk="1" hangingPunct="1"/>
            <a:r>
              <a:rPr lang="en-US" sz="2800" b="1" smtClean="0">
                <a:solidFill>
                  <a:srgbClr val="336600"/>
                </a:solidFill>
              </a:rPr>
              <a:t>Annual Percentage Rate (APR)</a:t>
            </a:r>
            <a:r>
              <a:rPr lang="en-US" sz="2800" smtClean="0"/>
              <a:t>: interest rate charged for amount borrowed in terms of percentage per year</a:t>
            </a:r>
          </a:p>
          <a:p>
            <a:pPr eaLnBrk="1" hangingPunct="1"/>
            <a:r>
              <a:rPr lang="en-US" sz="2800" b="1" smtClean="0">
                <a:solidFill>
                  <a:srgbClr val="336600"/>
                </a:solidFill>
              </a:rPr>
              <a:t>Grace Period</a:t>
            </a:r>
            <a:r>
              <a:rPr lang="en-US" sz="2800" smtClean="0"/>
              <a:t>: amount of time allowed before finance charges (interest or cost of credit) are applied</a:t>
            </a:r>
          </a:p>
        </p:txBody>
      </p:sp>
      <p:graphicFrame>
        <p:nvGraphicFramePr>
          <p:cNvPr id="253955" name="Group 3"/>
          <p:cNvGraphicFramePr>
            <a:graphicFrameLocks noGrp="1"/>
          </p:cNvGraphicFramePr>
          <p:nvPr>
            <p:ph sz="half" idx="2"/>
          </p:nvPr>
        </p:nvGraphicFramePr>
        <p:xfrm>
          <a:off x="609600" y="1517650"/>
          <a:ext cx="8077200" cy="2530475"/>
        </p:xfrm>
        <a:graphic>
          <a:graphicData uri="http://schemas.openxmlformats.org/drawingml/2006/table">
            <a:tbl>
              <a:tblPr/>
              <a:tblGrid>
                <a:gridCol w="1147763"/>
                <a:gridCol w="1152525"/>
                <a:gridCol w="1174750"/>
                <a:gridCol w="1108075"/>
                <a:gridCol w="1193800"/>
                <a:gridCol w="1152525"/>
                <a:gridCol w="1147762"/>
              </a:tblGrid>
              <a:tr h="1158531">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chemeClr val="tx1"/>
                          </a:solidFill>
                          <a:effectLst/>
                          <a:latin typeface="Garamond" pitchFamily="18" charset="0"/>
                        </a:rPr>
                        <a:t>Annual        Percentage Rate for       Purchases</a:t>
                      </a: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Grace Period for Purchases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1" i="0" u="none" strike="noStrike" cap="none" normalizeH="0" baseline="0" smtClean="0">
                        <a:ln>
                          <a:noFill/>
                        </a:ln>
                        <a:solidFill>
                          <a:srgbClr val="000000"/>
                        </a:solidFill>
                        <a:effectLst/>
                        <a:latin typeface="Garamond" pitchFamily="18" charset="0"/>
                      </a:endParaRP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Minimum    Finance Charges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Balance       Calculation Method for Purchases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Annual Fees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1" i="0" u="none" strike="noStrike" cap="none" normalizeH="0" baseline="0" smtClean="0">
                        <a:ln>
                          <a:noFill/>
                        </a:ln>
                        <a:solidFill>
                          <a:srgbClr val="000000"/>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Transaction Fees for Cash Advances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Late Payment Fees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371944">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rgbClr val="336600"/>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chemeClr val="tx1"/>
                          </a:solidFill>
                          <a:effectLst/>
                          <a:latin typeface="Garamond" pitchFamily="18" charset="0"/>
                        </a:rPr>
                        <a:t>19.9%</a:t>
                      </a: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336600"/>
                          </a:solidFill>
                          <a:effectLst/>
                          <a:latin typeface="Garamond" pitchFamily="18" charset="0"/>
                        </a:rPr>
                        <a:t> </a:t>
                      </a: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Not less than </a:t>
                      </a:r>
                      <a:endParaRPr kumimoji="0" lang="en-US" sz="1400" b="1"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25 days</a:t>
                      </a:r>
                      <a:endParaRPr kumimoji="0" lang="en-US" sz="1400" b="1"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rgbClr val="000000"/>
                        </a:solidFill>
                        <a:effectLst/>
                        <a:latin typeface="Garamond" pitchFamily="18" charset="0"/>
                      </a:endParaRP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$.50 when a  finance charge at a periodic rate is charged</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Average daily balance method (including new purchases)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$20 per year</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2% with a   minimum fee of $3</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rgbClr val="000000"/>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$29</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3981" name="Rectangle 29"/>
          <p:cNvSpPr>
            <a:spLocks noGrp="1" noChangeArrowheads="1"/>
          </p:cNvSpPr>
          <p:nvPr>
            <p:ph type="title"/>
          </p:nvPr>
        </p:nvSpPr>
        <p:spPr>
          <a:xfrm>
            <a:off x="457200" y="228600"/>
            <a:ext cx="8229600" cy="1143000"/>
          </a:xfrm>
          <a:noFill/>
        </p:spPr>
        <p:txBody>
          <a:bodyPr/>
          <a:lstStyle/>
          <a:p>
            <a:pPr eaLnBrk="1" hangingPunct="1"/>
            <a:r>
              <a:rPr lang="en-US" smtClean="0"/>
              <a:t>A Schumer Box and Credit Card Terms Explained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53981"/>
                                        </p:tgtEl>
                                        <p:attrNameLst>
                                          <p:attrName>style.visibility</p:attrName>
                                        </p:attrNameLst>
                                      </p:cBhvr>
                                      <p:to>
                                        <p:strVal val="visible"/>
                                      </p:to>
                                    </p:set>
                                    <p:anim calcmode="lin" valueType="num">
                                      <p:cBhvr>
                                        <p:cTn id="7" dur="500" decel="50000" fill="hold">
                                          <p:stCondLst>
                                            <p:cond delay="0"/>
                                          </p:stCondLst>
                                        </p:cTn>
                                        <p:tgtEl>
                                          <p:spTgt spid="25398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5398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53981"/>
                                        </p:tgtEl>
                                        <p:attrNameLst>
                                          <p:attrName>ppt_w</p:attrName>
                                        </p:attrNameLst>
                                      </p:cBhvr>
                                      <p:tavLst>
                                        <p:tav tm="0">
                                          <p:val>
                                            <p:strVal val="#ppt_w*.05"/>
                                          </p:val>
                                        </p:tav>
                                        <p:tav tm="100000">
                                          <p:val>
                                            <p:strVal val="#ppt_w"/>
                                          </p:val>
                                        </p:tav>
                                      </p:tavLst>
                                    </p:anim>
                                    <p:anim calcmode="lin" valueType="num">
                                      <p:cBhvr>
                                        <p:cTn id="10" dur="1000" fill="hold"/>
                                        <p:tgtEl>
                                          <p:spTgt spid="25398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5398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5398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5398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53981"/>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253955"/>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3954">
                                            <p:txEl>
                                              <p:pRg st="0" end="0"/>
                                            </p:txEl>
                                          </p:spTgt>
                                        </p:tgtEl>
                                        <p:attrNameLst>
                                          <p:attrName>style.visibility</p:attrName>
                                        </p:attrNameLst>
                                      </p:cBhvr>
                                      <p:to>
                                        <p:strVal val="visible"/>
                                      </p:to>
                                    </p:set>
                                    <p:animEffect transition="in" filter="wipe(left)">
                                      <p:cBhvr>
                                        <p:cTn id="22" dur="500"/>
                                        <p:tgtEl>
                                          <p:spTgt spid="25395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3954">
                                            <p:txEl>
                                              <p:pRg st="1" end="1"/>
                                            </p:txEl>
                                          </p:spTgt>
                                        </p:tgtEl>
                                        <p:attrNameLst>
                                          <p:attrName>style.visibility</p:attrName>
                                        </p:attrNameLst>
                                      </p:cBhvr>
                                      <p:to>
                                        <p:strVal val="visible"/>
                                      </p:to>
                                    </p:set>
                                    <p:animEffect transition="in" filter="wipe(left)">
                                      <p:cBhvr>
                                        <p:cTn id="27" dur="500"/>
                                        <p:tgtEl>
                                          <p:spTgt spid="2539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build="p"/>
      <p:bldP spid="25398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noChangeArrowheads="1"/>
          </p:cNvSpPr>
          <p:nvPr>
            <p:ph type="body" sz="half" idx="2"/>
          </p:nvPr>
        </p:nvSpPr>
        <p:spPr>
          <a:xfrm>
            <a:off x="457200" y="4343400"/>
            <a:ext cx="8229600" cy="1852613"/>
          </a:xfrm>
        </p:spPr>
        <p:txBody>
          <a:bodyPr/>
          <a:lstStyle/>
          <a:p>
            <a:pPr eaLnBrk="1" hangingPunct="1"/>
            <a:r>
              <a:rPr lang="en-US" sz="2800" b="1" smtClean="0">
                <a:solidFill>
                  <a:srgbClr val="336600"/>
                </a:solidFill>
              </a:rPr>
              <a:t>Minimum Finance Charge</a:t>
            </a:r>
            <a:r>
              <a:rPr lang="en-US" sz="2800" smtClean="0"/>
              <a:t>: minimum amount charged for card use</a:t>
            </a:r>
          </a:p>
          <a:p>
            <a:pPr eaLnBrk="1" hangingPunct="1"/>
            <a:r>
              <a:rPr lang="en-US" sz="2800" b="1" smtClean="0">
                <a:solidFill>
                  <a:srgbClr val="336600"/>
                </a:solidFill>
              </a:rPr>
              <a:t>Balance Calculation Method</a:t>
            </a:r>
            <a:r>
              <a:rPr lang="en-US" sz="2800" smtClean="0"/>
              <a:t>: method used to determine balance including finance charges</a:t>
            </a:r>
            <a:endParaRPr lang="en-US" sz="2800" smtClean="0">
              <a:solidFill>
                <a:srgbClr val="336600"/>
              </a:solidFill>
            </a:endParaRPr>
          </a:p>
        </p:txBody>
      </p:sp>
      <p:graphicFrame>
        <p:nvGraphicFramePr>
          <p:cNvPr id="254979" name="Group 3"/>
          <p:cNvGraphicFramePr>
            <a:graphicFrameLocks noGrp="1"/>
          </p:cNvGraphicFramePr>
          <p:nvPr>
            <p:ph sz="half" idx="1"/>
          </p:nvPr>
        </p:nvGraphicFramePr>
        <p:xfrm>
          <a:off x="457200" y="1447800"/>
          <a:ext cx="8229600" cy="2743200"/>
        </p:xfrm>
        <a:graphic>
          <a:graphicData uri="http://schemas.openxmlformats.org/drawingml/2006/table">
            <a:tbl>
              <a:tblPr/>
              <a:tblGrid>
                <a:gridCol w="1171575"/>
                <a:gridCol w="1173163"/>
                <a:gridCol w="1196975"/>
                <a:gridCol w="1127125"/>
                <a:gridCol w="1216025"/>
                <a:gridCol w="1173162"/>
                <a:gridCol w="1171575"/>
              </a:tblGrid>
              <a:tr h="755650">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Annual        Percentage Rate for       Purchases</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Grace Period for Purchases</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1" i="0" u="none" strike="noStrike" cap="none" normalizeH="0" baseline="0" smtClean="0">
                        <a:ln>
                          <a:noFill/>
                        </a:ln>
                        <a:solidFill>
                          <a:srgbClr val="000000"/>
                        </a:solidFill>
                        <a:effectLst/>
                        <a:latin typeface="Garamond" pitchFamily="18" charset="0"/>
                      </a:endParaRP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Minimum    Finance Charges</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Balance       Calculation Method for Purchases</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Annual Fees</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1" i="0" u="none" strike="noStrike" cap="none" normalizeH="0" baseline="0" smtClean="0">
                        <a:ln>
                          <a:noFill/>
                        </a:ln>
                        <a:solidFill>
                          <a:srgbClr val="000000"/>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Transaction Fees for Cash Advances</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Late Payment Fees</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30338">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19.9%</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Not less than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25 days</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rgbClr val="000000"/>
                        </a:solidFill>
                        <a:effectLst/>
                        <a:latin typeface="Garamond" pitchFamily="18" charset="0"/>
                      </a:endParaRP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$.50 when a  finance charge at a periodic rate is charged</a:t>
                      </a:r>
                      <a:endParaRPr kumimoji="0" lang="en-US" sz="1400" b="1"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Average daily balance method (including new purchases)</a:t>
                      </a:r>
                      <a:endParaRPr kumimoji="0" lang="en-US" sz="1400" b="1"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$20 per year</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2% with a   minimum fee of $3</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rgbClr val="000000"/>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$29</a:t>
                      </a:r>
                      <a:endParaRPr kumimoji="0" lang="en-US" sz="1400" b="0" i="0" u="none" strike="noStrike" cap="none" normalizeH="0" baseline="0" smtClean="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5005" name="Rectangle 29"/>
          <p:cNvSpPr>
            <a:spLocks noGrp="1" noChangeArrowheads="1"/>
          </p:cNvSpPr>
          <p:nvPr>
            <p:ph type="title"/>
          </p:nvPr>
        </p:nvSpPr>
        <p:spPr>
          <a:xfrm>
            <a:off x="457200" y="76200"/>
            <a:ext cx="8229600" cy="1143000"/>
          </a:xfrm>
          <a:noFill/>
        </p:spPr>
        <p:txBody>
          <a:bodyPr/>
          <a:lstStyle/>
          <a:p>
            <a:pPr eaLnBrk="1" hangingPunct="1"/>
            <a:r>
              <a:rPr lang="en-US" smtClean="0"/>
              <a:t>A Schumer Box and Credit Card Terms Explained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55005"/>
                                        </p:tgtEl>
                                        <p:attrNameLst>
                                          <p:attrName>style.visibility</p:attrName>
                                        </p:attrNameLst>
                                      </p:cBhvr>
                                      <p:to>
                                        <p:strVal val="visible"/>
                                      </p:to>
                                    </p:set>
                                    <p:anim calcmode="lin" valueType="num">
                                      <p:cBhvr>
                                        <p:cTn id="7" dur="500" decel="50000" fill="hold">
                                          <p:stCondLst>
                                            <p:cond delay="0"/>
                                          </p:stCondLst>
                                        </p:cTn>
                                        <p:tgtEl>
                                          <p:spTgt spid="25500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5500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55005"/>
                                        </p:tgtEl>
                                        <p:attrNameLst>
                                          <p:attrName>ppt_w</p:attrName>
                                        </p:attrNameLst>
                                      </p:cBhvr>
                                      <p:tavLst>
                                        <p:tav tm="0">
                                          <p:val>
                                            <p:strVal val="#ppt_w*.05"/>
                                          </p:val>
                                        </p:tav>
                                        <p:tav tm="100000">
                                          <p:val>
                                            <p:strVal val="#ppt_w"/>
                                          </p:val>
                                        </p:tav>
                                      </p:tavLst>
                                    </p:anim>
                                    <p:anim calcmode="lin" valueType="num">
                                      <p:cBhvr>
                                        <p:cTn id="10" dur="1000" fill="hold"/>
                                        <p:tgtEl>
                                          <p:spTgt spid="25500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5500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5500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5500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55005"/>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254979"/>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54978">
                                            <p:txEl>
                                              <p:pRg st="0" end="0"/>
                                            </p:txEl>
                                          </p:spTgt>
                                        </p:tgtEl>
                                        <p:attrNameLst>
                                          <p:attrName>style.visibility</p:attrName>
                                        </p:attrNameLst>
                                      </p:cBhvr>
                                      <p:to>
                                        <p:strVal val="visible"/>
                                      </p:to>
                                    </p:set>
                                    <p:animEffect transition="in" filter="wipe(down)">
                                      <p:cBhvr>
                                        <p:cTn id="22" dur="500"/>
                                        <p:tgtEl>
                                          <p:spTgt spid="25497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54978">
                                            <p:txEl>
                                              <p:pRg st="1" end="1"/>
                                            </p:txEl>
                                          </p:spTgt>
                                        </p:tgtEl>
                                        <p:attrNameLst>
                                          <p:attrName>style.visibility</p:attrName>
                                        </p:attrNameLst>
                                      </p:cBhvr>
                                      <p:to>
                                        <p:strVal val="visible"/>
                                      </p:to>
                                    </p:set>
                                    <p:animEffect transition="in" filter="wipe(down)">
                                      <p:cBhvr>
                                        <p:cTn id="27" dur="500"/>
                                        <p:tgtEl>
                                          <p:spTgt spid="2549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build="p"/>
      <p:bldP spid="25500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600200" y="274638"/>
            <a:ext cx="7086600" cy="1143000"/>
          </a:xfrm>
        </p:spPr>
        <p:txBody>
          <a:bodyPr/>
          <a:lstStyle/>
          <a:p>
            <a:pPr eaLnBrk="1" hangingPunct="1"/>
            <a:r>
              <a:rPr lang="en-US" sz="2800" smtClean="0"/>
              <a:t>Balance Calculation Methods</a:t>
            </a:r>
            <a:endParaRPr lang="en-US" sz="1600" smtClean="0"/>
          </a:p>
        </p:txBody>
      </p:sp>
      <p:sp>
        <p:nvSpPr>
          <p:cNvPr id="53251" name="Rectangle 3"/>
          <p:cNvSpPr>
            <a:spLocks noGrp="1" noChangeArrowheads="1"/>
          </p:cNvSpPr>
          <p:nvPr>
            <p:ph type="body" sz="half" idx="1"/>
          </p:nvPr>
        </p:nvSpPr>
        <p:spPr>
          <a:xfrm>
            <a:off x="609600" y="1752600"/>
            <a:ext cx="7924800" cy="4419600"/>
          </a:xfrm>
        </p:spPr>
        <p:txBody>
          <a:bodyPr/>
          <a:lstStyle/>
          <a:p>
            <a:pPr eaLnBrk="1" hangingPunct="1">
              <a:lnSpc>
                <a:spcPct val="80000"/>
              </a:lnSpc>
              <a:buFont typeface="Pristina" pitchFamily="66" charset="0"/>
              <a:buNone/>
              <a:defRPr/>
            </a:pPr>
            <a:r>
              <a:rPr lang="en-US" sz="2800" b="1" u="sng" smtClean="0">
                <a:effectLst>
                  <a:outerShdw blurRad="38100" dist="38100" dir="2700000" algn="tl">
                    <a:srgbClr val="FFFFFF"/>
                  </a:outerShdw>
                </a:effectLst>
              </a:rPr>
              <a:t>Creditors use a number of ways to determine how</a:t>
            </a:r>
          </a:p>
          <a:p>
            <a:pPr eaLnBrk="1" hangingPunct="1">
              <a:lnSpc>
                <a:spcPct val="80000"/>
              </a:lnSpc>
              <a:buFont typeface="Pristina" pitchFamily="66" charset="0"/>
              <a:buNone/>
              <a:defRPr/>
            </a:pPr>
            <a:r>
              <a:rPr lang="en-US" sz="2800" b="1" u="sng" smtClean="0">
                <a:effectLst>
                  <a:outerShdw blurRad="38100" dist="38100" dir="2700000" algn="tl">
                    <a:srgbClr val="FFFFFF"/>
                  </a:outerShdw>
                </a:effectLst>
              </a:rPr>
              <a:t>interest, often called finance charges, accumulate</a:t>
            </a:r>
          </a:p>
          <a:p>
            <a:pPr eaLnBrk="1" hangingPunct="1">
              <a:defRPr/>
            </a:pPr>
            <a:r>
              <a:rPr lang="en-US" sz="2400" i="1" smtClean="0"/>
              <a:t>Average Daily Balance Method</a:t>
            </a:r>
            <a:r>
              <a:rPr lang="en-US" sz="2400" smtClean="0"/>
              <a:t> (including new purchases with</a:t>
            </a:r>
            <a:br>
              <a:rPr lang="en-US" sz="2400" smtClean="0"/>
            </a:br>
            <a:r>
              <a:rPr lang="en-US" sz="2400" smtClean="0"/>
              <a:t>a grace period)</a:t>
            </a:r>
          </a:p>
          <a:p>
            <a:pPr lvl="1" eaLnBrk="1" hangingPunct="1">
              <a:defRPr/>
            </a:pPr>
            <a:r>
              <a:rPr lang="en-US" sz="2200" smtClean="0"/>
              <a:t>If the balance is not zero, interest is applied to new purchases</a:t>
            </a:r>
            <a:br>
              <a:rPr lang="en-US" sz="2200" smtClean="0"/>
            </a:br>
            <a:r>
              <a:rPr lang="en-US" sz="2200" smtClean="0"/>
              <a:t>when they are made, if balance is zero, a grace period is allowed before interest is charged</a:t>
            </a:r>
          </a:p>
          <a:p>
            <a:pPr eaLnBrk="1" hangingPunct="1">
              <a:defRPr/>
            </a:pPr>
            <a:r>
              <a:rPr lang="en-US" sz="2400" i="1" smtClean="0"/>
              <a:t>Average Daily Balance Method</a:t>
            </a:r>
            <a:r>
              <a:rPr lang="en-US" sz="2400" smtClean="0"/>
              <a:t> (including new purchases with</a:t>
            </a:r>
            <a:br>
              <a:rPr lang="en-US" sz="2400" smtClean="0"/>
            </a:br>
            <a:r>
              <a:rPr lang="en-US" sz="2400" smtClean="0"/>
              <a:t>no grace period)</a:t>
            </a:r>
          </a:p>
          <a:p>
            <a:pPr lvl="1" eaLnBrk="1" hangingPunct="1">
              <a:defRPr/>
            </a:pPr>
            <a:r>
              <a:rPr lang="en-US" sz="2200" smtClean="0"/>
              <a:t>Regardless of the previous month’s balance, interest is applied</a:t>
            </a:r>
            <a:br>
              <a:rPr lang="en-US" sz="2200" smtClean="0"/>
            </a:br>
            <a:r>
              <a:rPr lang="en-US" sz="2200" smtClean="0"/>
              <a:t>to new purchases as they are made</a:t>
            </a:r>
          </a:p>
        </p:txBody>
      </p:sp>
      <p:pic>
        <p:nvPicPr>
          <p:cNvPr id="53260" name="Picture 12" descr="cgztjqiu[1]"/>
          <p:cNvPicPr>
            <a:picLocks noGrp="1" noChangeAspect="1" noChangeArrowheads="1"/>
          </p:cNvPicPr>
          <p:nvPr>
            <p:ph sz="quarter" idx="2"/>
          </p:nvPr>
        </p:nvPicPr>
        <p:blipFill>
          <a:blip r:embed="rId3" cstate="print"/>
          <a:srcRect/>
          <a:stretch>
            <a:fillRect/>
          </a:stretch>
        </p:blipFill>
        <p:spPr>
          <a:xfrm>
            <a:off x="304800" y="228600"/>
            <a:ext cx="1376363" cy="139541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500" decel="50000" fill="hold">
                                          <p:stCondLst>
                                            <p:cond delay="0"/>
                                          </p:stCondLst>
                                        </p:cTn>
                                        <p:tgtEl>
                                          <p:spTgt spid="5325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325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3250"/>
                                        </p:tgtEl>
                                        <p:attrNameLst>
                                          <p:attrName>ppt_w</p:attrName>
                                        </p:attrNameLst>
                                      </p:cBhvr>
                                      <p:tavLst>
                                        <p:tav tm="0">
                                          <p:val>
                                            <p:strVal val="#ppt_w*.05"/>
                                          </p:val>
                                        </p:tav>
                                        <p:tav tm="100000">
                                          <p:val>
                                            <p:strVal val="#ppt_w"/>
                                          </p:val>
                                        </p:tav>
                                      </p:tavLst>
                                    </p:anim>
                                    <p:anim calcmode="lin" valueType="num">
                                      <p:cBhvr>
                                        <p:cTn id="10" dur="1000" fill="hold"/>
                                        <p:tgtEl>
                                          <p:spTgt spid="5325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325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325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325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3250"/>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5326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53251">
                                            <p:txEl>
                                              <p:pRg st="0" end="0"/>
                                            </p:txEl>
                                          </p:spTgt>
                                        </p:tgtEl>
                                        <p:attrNameLst>
                                          <p:attrName>style.visibility</p:attrName>
                                        </p:attrNameLst>
                                      </p:cBhvr>
                                      <p:to>
                                        <p:strVal val="visible"/>
                                      </p:to>
                                    </p:set>
                                    <p:anim calcmode="lin" valueType="num">
                                      <p:cBhvr additive="base">
                                        <p:cTn id="22"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3251">
                                            <p:txEl>
                                              <p:pRg st="0" end="0"/>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3251">
                                            <p:txEl>
                                              <p:pRg st="1" end="1"/>
                                            </p:txEl>
                                          </p:spTgt>
                                        </p:tgtEl>
                                        <p:attrNameLst>
                                          <p:attrName>style.visibility</p:attrName>
                                        </p:attrNameLst>
                                      </p:cBhvr>
                                      <p:to>
                                        <p:strVal val="visible"/>
                                      </p:to>
                                    </p:set>
                                    <p:anim calcmode="lin" valueType="num">
                                      <p:cBhvr additive="base">
                                        <p:cTn id="26"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7" presetClass="entr" presetSubtype="0" fill="hold" nodeType="clickEffect">
                                  <p:stCondLst>
                                    <p:cond delay="0"/>
                                  </p:stCondLst>
                                  <p:childTnLst>
                                    <p:set>
                                      <p:cBhvr>
                                        <p:cTn id="31" dur="1" fill="hold">
                                          <p:stCondLst>
                                            <p:cond delay="0"/>
                                          </p:stCondLst>
                                        </p:cTn>
                                        <p:tgtEl>
                                          <p:spTgt spid="53251">
                                            <p:txEl>
                                              <p:pRg st="2" end="2"/>
                                            </p:txEl>
                                          </p:spTgt>
                                        </p:tgtEl>
                                        <p:attrNameLst>
                                          <p:attrName>style.visibility</p:attrName>
                                        </p:attrNameLst>
                                      </p:cBhvr>
                                      <p:to>
                                        <p:strVal val="visible"/>
                                      </p:to>
                                    </p:set>
                                    <p:animEffect transition="in" filter="fade">
                                      <p:cBhvr>
                                        <p:cTn id="32" dur="1000"/>
                                        <p:tgtEl>
                                          <p:spTgt spid="53251">
                                            <p:txEl>
                                              <p:pRg st="2" end="2"/>
                                            </p:txEl>
                                          </p:spTgt>
                                        </p:tgtEl>
                                      </p:cBhvr>
                                    </p:animEffect>
                                    <p:anim calcmode="lin" valueType="num">
                                      <p:cBhvr>
                                        <p:cTn id="33" dur="10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53251">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3251">
                                            <p:txEl>
                                              <p:pRg st="2" end="2"/>
                                            </p:txEl>
                                          </p:spTgt>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53251">
                                            <p:txEl>
                                              <p:pRg st="3" end="3"/>
                                            </p:txEl>
                                          </p:spTgt>
                                        </p:tgtEl>
                                        <p:attrNameLst>
                                          <p:attrName>style.visibility</p:attrName>
                                        </p:attrNameLst>
                                      </p:cBhvr>
                                      <p:to>
                                        <p:strVal val="visible"/>
                                      </p:to>
                                    </p:set>
                                    <p:animEffect transition="in" filter="fade">
                                      <p:cBhvr>
                                        <p:cTn id="38" dur="1000"/>
                                        <p:tgtEl>
                                          <p:spTgt spid="53251">
                                            <p:txEl>
                                              <p:pRg st="3" end="3"/>
                                            </p:txEl>
                                          </p:spTgt>
                                        </p:tgtEl>
                                      </p:cBhvr>
                                    </p:animEffect>
                                    <p:anim calcmode="lin" valueType="num">
                                      <p:cBhvr>
                                        <p:cTn id="39" dur="10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53251">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325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nodeType="clickEffect">
                                  <p:stCondLst>
                                    <p:cond delay="0"/>
                                  </p:stCondLst>
                                  <p:childTnLst>
                                    <p:set>
                                      <p:cBhvr>
                                        <p:cTn id="45" dur="1" fill="hold">
                                          <p:stCondLst>
                                            <p:cond delay="0"/>
                                          </p:stCondLst>
                                        </p:cTn>
                                        <p:tgtEl>
                                          <p:spTgt spid="53251">
                                            <p:txEl>
                                              <p:pRg st="4" end="4"/>
                                            </p:txEl>
                                          </p:spTgt>
                                        </p:tgtEl>
                                        <p:attrNameLst>
                                          <p:attrName>style.visibility</p:attrName>
                                        </p:attrNameLst>
                                      </p:cBhvr>
                                      <p:to>
                                        <p:strVal val="visible"/>
                                      </p:to>
                                    </p:set>
                                    <p:animEffect transition="in" filter="fade">
                                      <p:cBhvr>
                                        <p:cTn id="46" dur="1000"/>
                                        <p:tgtEl>
                                          <p:spTgt spid="53251">
                                            <p:txEl>
                                              <p:pRg st="4" end="4"/>
                                            </p:txEl>
                                          </p:spTgt>
                                        </p:tgtEl>
                                      </p:cBhvr>
                                    </p:animEffect>
                                    <p:anim calcmode="lin" valueType="num">
                                      <p:cBhvr>
                                        <p:cTn id="47" dur="10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53251">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53251">
                                            <p:txEl>
                                              <p:pRg st="4" end="4"/>
                                            </p:txEl>
                                          </p:spTgt>
                                        </p:tgtEl>
                                        <p:attrNameLst>
                                          <p:attrName>ppt_y</p:attrName>
                                        </p:attrNameLst>
                                      </p:cBhvr>
                                      <p:tavLst>
                                        <p:tav tm="0">
                                          <p:val>
                                            <p:strVal val="#ppt_y-.03"/>
                                          </p:val>
                                        </p:tav>
                                        <p:tav tm="100000">
                                          <p:val>
                                            <p:strVal val="#ppt_y"/>
                                          </p:val>
                                        </p:tav>
                                      </p:tavLst>
                                    </p:anim>
                                  </p:childTnLst>
                                </p:cTn>
                              </p:par>
                              <p:par>
                                <p:cTn id="50" presetID="37" presetClass="entr" presetSubtype="0" fill="hold" nodeType="withEffect">
                                  <p:stCondLst>
                                    <p:cond delay="0"/>
                                  </p:stCondLst>
                                  <p:childTnLst>
                                    <p:set>
                                      <p:cBhvr>
                                        <p:cTn id="51" dur="1" fill="hold">
                                          <p:stCondLst>
                                            <p:cond delay="0"/>
                                          </p:stCondLst>
                                        </p:cTn>
                                        <p:tgtEl>
                                          <p:spTgt spid="53251">
                                            <p:txEl>
                                              <p:pRg st="5" end="5"/>
                                            </p:txEl>
                                          </p:spTgt>
                                        </p:tgtEl>
                                        <p:attrNameLst>
                                          <p:attrName>style.visibility</p:attrName>
                                        </p:attrNameLst>
                                      </p:cBhvr>
                                      <p:to>
                                        <p:strVal val="visible"/>
                                      </p:to>
                                    </p:set>
                                    <p:animEffect transition="in" filter="fade">
                                      <p:cBhvr>
                                        <p:cTn id="52" dur="1000"/>
                                        <p:tgtEl>
                                          <p:spTgt spid="53251">
                                            <p:txEl>
                                              <p:pRg st="5" end="5"/>
                                            </p:txEl>
                                          </p:spTgt>
                                        </p:tgtEl>
                                      </p:cBhvr>
                                    </p:animEffect>
                                    <p:anim calcmode="lin" valueType="num">
                                      <p:cBhvr>
                                        <p:cTn id="53" dur="10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53251">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53251">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905000" y="381000"/>
            <a:ext cx="6781800" cy="952500"/>
          </a:xfrm>
        </p:spPr>
        <p:txBody>
          <a:bodyPr/>
          <a:lstStyle/>
          <a:p>
            <a:pPr eaLnBrk="1" hangingPunct="1"/>
            <a:r>
              <a:rPr lang="en-US" sz="2800" smtClean="0"/>
              <a:t>Balance Calculation Methods </a:t>
            </a:r>
            <a:r>
              <a:rPr lang="en-US" sz="1600" smtClean="0"/>
              <a:t>(continued)</a:t>
            </a:r>
          </a:p>
        </p:txBody>
      </p:sp>
      <p:sp>
        <p:nvSpPr>
          <p:cNvPr id="54275" name="Rectangle 3"/>
          <p:cNvSpPr>
            <a:spLocks noGrp="1" noChangeArrowheads="1"/>
          </p:cNvSpPr>
          <p:nvPr>
            <p:ph type="body" sz="half" idx="1"/>
          </p:nvPr>
        </p:nvSpPr>
        <p:spPr>
          <a:xfrm>
            <a:off x="533400" y="1905000"/>
            <a:ext cx="8001000" cy="4419600"/>
          </a:xfrm>
        </p:spPr>
        <p:txBody>
          <a:bodyPr/>
          <a:lstStyle/>
          <a:p>
            <a:pPr eaLnBrk="1" hangingPunct="1"/>
            <a:r>
              <a:rPr lang="en-US" sz="2400" i="1" smtClean="0"/>
              <a:t>Previous Balance Method</a:t>
            </a:r>
          </a:p>
          <a:p>
            <a:pPr lvl="1" eaLnBrk="1" hangingPunct="1"/>
            <a:r>
              <a:rPr lang="en-US" sz="2200" smtClean="0"/>
              <a:t>Interest is only paid on the previous balance, not on purchases</a:t>
            </a:r>
            <a:br>
              <a:rPr lang="en-US" sz="2200" smtClean="0"/>
            </a:br>
            <a:r>
              <a:rPr lang="en-US" sz="2200" smtClean="0"/>
              <a:t>made since the last payment</a:t>
            </a:r>
          </a:p>
          <a:p>
            <a:pPr eaLnBrk="1" hangingPunct="1"/>
            <a:r>
              <a:rPr lang="en-US" sz="2400" i="1" smtClean="0"/>
              <a:t>Two-cycle Average Daily Balance</a:t>
            </a:r>
            <a:r>
              <a:rPr lang="en-US" sz="2400" smtClean="0"/>
              <a:t> (including new purchases)</a:t>
            </a:r>
          </a:p>
          <a:p>
            <a:pPr lvl="1" eaLnBrk="1" hangingPunct="1"/>
            <a:r>
              <a:rPr lang="en-US" sz="2200" smtClean="0"/>
              <a:t>This method should be </a:t>
            </a:r>
            <a:r>
              <a:rPr lang="en-US" sz="2200" b="1" smtClean="0">
                <a:solidFill>
                  <a:srgbClr val="FF0000"/>
                </a:solidFill>
              </a:rPr>
              <a:t>avoided</a:t>
            </a:r>
            <a:r>
              <a:rPr lang="en-US" sz="2200" smtClean="0"/>
              <a:t> by consumers!  </a:t>
            </a:r>
          </a:p>
          <a:p>
            <a:pPr lvl="1" eaLnBrk="1" hangingPunct="1"/>
            <a:r>
              <a:rPr lang="en-US" sz="2200" smtClean="0"/>
              <a:t>The interest is paid on the current balance as well as the previous month’s balance, this leads to double finance charges </a:t>
            </a:r>
          </a:p>
          <a:p>
            <a:pPr lvl="1" eaLnBrk="1" hangingPunct="1"/>
            <a:r>
              <a:rPr lang="en-US" sz="2200" smtClean="0"/>
              <a:t>A zero-balance must be held for two months in order to avoid</a:t>
            </a:r>
            <a:br>
              <a:rPr lang="en-US" sz="2200" smtClean="0"/>
            </a:br>
            <a:r>
              <a:rPr lang="en-US" sz="2200" smtClean="0"/>
              <a:t>charges</a:t>
            </a:r>
          </a:p>
        </p:txBody>
      </p:sp>
      <p:pic>
        <p:nvPicPr>
          <p:cNvPr id="54276" name="Picture 4" descr="cgztjqiu[1]"/>
          <p:cNvPicPr>
            <a:picLocks noChangeAspect="1" noChangeArrowheads="1"/>
          </p:cNvPicPr>
          <p:nvPr>
            <p:ph sz="half" idx="2"/>
          </p:nvPr>
        </p:nvPicPr>
        <p:blipFill>
          <a:blip r:embed="rId3" cstate="print"/>
          <a:srcRect/>
          <a:stretch>
            <a:fillRect/>
          </a:stretch>
        </p:blipFill>
        <p:spPr>
          <a:xfrm>
            <a:off x="304800" y="228600"/>
            <a:ext cx="1352550" cy="13716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500" decel="50000" fill="hold">
                                          <p:stCondLst>
                                            <p:cond delay="0"/>
                                          </p:stCondLst>
                                        </p:cTn>
                                        <p:tgtEl>
                                          <p:spTgt spid="5427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427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4274"/>
                                        </p:tgtEl>
                                        <p:attrNameLst>
                                          <p:attrName>ppt_w</p:attrName>
                                        </p:attrNameLst>
                                      </p:cBhvr>
                                      <p:tavLst>
                                        <p:tav tm="0">
                                          <p:val>
                                            <p:strVal val="#ppt_w*.05"/>
                                          </p:val>
                                        </p:tav>
                                        <p:tav tm="100000">
                                          <p:val>
                                            <p:strVal val="#ppt_w"/>
                                          </p:val>
                                        </p:tav>
                                      </p:tavLst>
                                    </p:anim>
                                    <p:anim calcmode="lin" valueType="num">
                                      <p:cBhvr>
                                        <p:cTn id="10" dur="1000" fill="hold"/>
                                        <p:tgtEl>
                                          <p:spTgt spid="5427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427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427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427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4274"/>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5427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54275">
                                            <p:txEl>
                                              <p:pRg st="0" end="0"/>
                                            </p:txEl>
                                          </p:spTgt>
                                        </p:tgtEl>
                                        <p:attrNameLst>
                                          <p:attrName>style.visibility</p:attrName>
                                        </p:attrNameLst>
                                      </p:cBhvr>
                                      <p:to>
                                        <p:strVal val="visible"/>
                                      </p:to>
                                    </p:set>
                                    <p:animEffect transition="in" filter="fade">
                                      <p:cBhvr>
                                        <p:cTn id="22" dur="1000"/>
                                        <p:tgtEl>
                                          <p:spTgt spid="54275">
                                            <p:txEl>
                                              <p:pRg st="0" end="0"/>
                                            </p:txEl>
                                          </p:spTgt>
                                        </p:tgtEl>
                                      </p:cBhvr>
                                    </p:animEffect>
                                    <p:anim calcmode="lin" valueType="num">
                                      <p:cBhvr>
                                        <p:cTn id="23" dur="1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54275">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4275">
                                            <p:txEl>
                                              <p:pRg st="0" end="0"/>
                                            </p:txEl>
                                          </p:spTgt>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54275">
                                            <p:txEl>
                                              <p:pRg st="1" end="1"/>
                                            </p:txEl>
                                          </p:spTgt>
                                        </p:tgtEl>
                                        <p:attrNameLst>
                                          <p:attrName>style.visibility</p:attrName>
                                        </p:attrNameLst>
                                      </p:cBhvr>
                                      <p:to>
                                        <p:strVal val="visible"/>
                                      </p:to>
                                    </p:set>
                                    <p:animEffect transition="in" filter="fade">
                                      <p:cBhvr>
                                        <p:cTn id="28" dur="1000"/>
                                        <p:tgtEl>
                                          <p:spTgt spid="54275">
                                            <p:txEl>
                                              <p:pRg st="1" end="1"/>
                                            </p:txEl>
                                          </p:spTgt>
                                        </p:tgtEl>
                                      </p:cBhvr>
                                    </p:animEffect>
                                    <p:anim calcmode="lin" valueType="num">
                                      <p:cBhvr>
                                        <p:cTn id="29"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54275">
                                            <p:txEl>
                                              <p:pRg st="1" end="1"/>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5427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54275">
                                            <p:txEl>
                                              <p:pRg st="2" end="2"/>
                                            </p:txEl>
                                          </p:spTgt>
                                        </p:tgtEl>
                                        <p:attrNameLst>
                                          <p:attrName>style.visibility</p:attrName>
                                        </p:attrNameLst>
                                      </p:cBhvr>
                                      <p:to>
                                        <p:strVal val="visible"/>
                                      </p:to>
                                    </p:set>
                                    <p:animEffect transition="in" filter="fade">
                                      <p:cBhvr>
                                        <p:cTn id="36" dur="1000"/>
                                        <p:tgtEl>
                                          <p:spTgt spid="54275">
                                            <p:txEl>
                                              <p:pRg st="2" end="2"/>
                                            </p:txEl>
                                          </p:spTgt>
                                        </p:tgtEl>
                                      </p:cBhvr>
                                    </p:animEffect>
                                    <p:anim calcmode="lin" valueType="num">
                                      <p:cBhvr>
                                        <p:cTn id="37"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54275">
                                            <p:txEl>
                                              <p:pRg st="2" end="2"/>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54275">
                                            <p:txEl>
                                              <p:pRg st="2" end="2"/>
                                            </p:txEl>
                                          </p:spTgt>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54275">
                                            <p:txEl>
                                              <p:pRg st="3" end="3"/>
                                            </p:txEl>
                                          </p:spTgt>
                                        </p:tgtEl>
                                        <p:attrNameLst>
                                          <p:attrName>style.visibility</p:attrName>
                                        </p:attrNameLst>
                                      </p:cBhvr>
                                      <p:to>
                                        <p:strVal val="visible"/>
                                      </p:to>
                                    </p:set>
                                    <p:animEffect transition="in" filter="fade">
                                      <p:cBhvr>
                                        <p:cTn id="42" dur="1000"/>
                                        <p:tgtEl>
                                          <p:spTgt spid="54275">
                                            <p:txEl>
                                              <p:pRg st="3" end="3"/>
                                            </p:txEl>
                                          </p:spTgt>
                                        </p:tgtEl>
                                      </p:cBhvr>
                                    </p:animEffect>
                                    <p:anim calcmode="lin" valueType="num">
                                      <p:cBhvr>
                                        <p:cTn id="43" dur="10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54275">
                                            <p:txEl>
                                              <p:pRg st="3" end="3"/>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4275">
                                            <p:txEl>
                                              <p:pRg st="3" end="3"/>
                                            </p:txEl>
                                          </p:spTgt>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54275">
                                            <p:txEl>
                                              <p:pRg st="4" end="4"/>
                                            </p:txEl>
                                          </p:spTgt>
                                        </p:tgtEl>
                                        <p:attrNameLst>
                                          <p:attrName>style.visibility</p:attrName>
                                        </p:attrNameLst>
                                      </p:cBhvr>
                                      <p:to>
                                        <p:strVal val="visible"/>
                                      </p:to>
                                    </p:set>
                                    <p:animEffect transition="in" filter="fade">
                                      <p:cBhvr>
                                        <p:cTn id="48" dur="1000"/>
                                        <p:tgtEl>
                                          <p:spTgt spid="54275">
                                            <p:txEl>
                                              <p:pRg st="4" end="4"/>
                                            </p:txEl>
                                          </p:spTgt>
                                        </p:tgtEl>
                                      </p:cBhvr>
                                    </p:animEffect>
                                    <p:anim calcmode="lin" valueType="num">
                                      <p:cBhvr>
                                        <p:cTn id="49" dur="10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54275">
                                            <p:txEl>
                                              <p:pRg st="4" end="4"/>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54275">
                                            <p:txEl>
                                              <p:pRg st="4" end="4"/>
                                            </p:txEl>
                                          </p:spTgt>
                                        </p:tgtEl>
                                        <p:attrNameLst>
                                          <p:attrName>ppt_y</p:attrName>
                                        </p:attrNameLst>
                                      </p:cBhvr>
                                      <p:tavLst>
                                        <p:tav tm="0">
                                          <p:val>
                                            <p:strVal val="#ppt_y-.03"/>
                                          </p:val>
                                        </p:tav>
                                        <p:tav tm="100000">
                                          <p:val>
                                            <p:strVal val="#ppt_y"/>
                                          </p:val>
                                        </p:tav>
                                      </p:tavLst>
                                    </p:anim>
                                  </p:childTnLst>
                                </p:cTn>
                              </p:par>
                              <p:par>
                                <p:cTn id="52" presetID="37" presetClass="entr" presetSubtype="0" fill="hold" grpId="0" nodeType="withEffect">
                                  <p:stCondLst>
                                    <p:cond delay="0"/>
                                  </p:stCondLst>
                                  <p:childTnLst>
                                    <p:set>
                                      <p:cBhvr>
                                        <p:cTn id="53" dur="1" fill="hold">
                                          <p:stCondLst>
                                            <p:cond delay="0"/>
                                          </p:stCondLst>
                                        </p:cTn>
                                        <p:tgtEl>
                                          <p:spTgt spid="54275">
                                            <p:txEl>
                                              <p:pRg st="5" end="5"/>
                                            </p:txEl>
                                          </p:spTgt>
                                        </p:tgtEl>
                                        <p:attrNameLst>
                                          <p:attrName>style.visibility</p:attrName>
                                        </p:attrNameLst>
                                      </p:cBhvr>
                                      <p:to>
                                        <p:strVal val="visible"/>
                                      </p:to>
                                    </p:set>
                                    <p:animEffect transition="in" filter="fade">
                                      <p:cBhvr>
                                        <p:cTn id="54" dur="1000"/>
                                        <p:tgtEl>
                                          <p:spTgt spid="54275">
                                            <p:txEl>
                                              <p:pRg st="5" end="5"/>
                                            </p:txEl>
                                          </p:spTgt>
                                        </p:tgtEl>
                                      </p:cBhvr>
                                    </p:animEffect>
                                    <p:anim calcmode="lin" valueType="num">
                                      <p:cBhvr>
                                        <p:cTn id="55" dur="1000" fill="hold"/>
                                        <p:tgtEl>
                                          <p:spTgt spid="54275">
                                            <p:txEl>
                                              <p:pRg st="5" end="5"/>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54275">
                                            <p:txEl>
                                              <p:pRg st="5" end="5"/>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5427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02" name="Rectangle 2"/>
          <p:cNvSpPr>
            <a:spLocks noGrp="1" noChangeArrowheads="1"/>
          </p:cNvSpPr>
          <p:nvPr>
            <p:ph type="body" sz="half" idx="2"/>
          </p:nvPr>
        </p:nvSpPr>
        <p:spPr>
          <a:xfrm>
            <a:off x="457200" y="4191000"/>
            <a:ext cx="8458200" cy="2286000"/>
          </a:xfrm>
        </p:spPr>
        <p:txBody>
          <a:bodyPr/>
          <a:lstStyle/>
          <a:p>
            <a:pPr eaLnBrk="1" hangingPunct="1"/>
            <a:r>
              <a:rPr lang="en-US" sz="2800" b="1" smtClean="0">
                <a:solidFill>
                  <a:srgbClr val="336600"/>
                </a:solidFill>
              </a:rPr>
              <a:t>Annual Fees</a:t>
            </a:r>
            <a:r>
              <a:rPr lang="en-US" sz="2800" smtClean="0"/>
              <a:t>: yearly charge for credit card ownership</a:t>
            </a:r>
          </a:p>
          <a:p>
            <a:pPr eaLnBrk="1" hangingPunct="1"/>
            <a:r>
              <a:rPr lang="en-US" sz="2800" b="1" smtClean="0">
                <a:solidFill>
                  <a:srgbClr val="336600"/>
                </a:solidFill>
              </a:rPr>
              <a:t>Cash Advance Transaction Fees</a:t>
            </a:r>
            <a:r>
              <a:rPr lang="en-US" sz="2800" smtClean="0"/>
              <a:t>: cash withdrawal fees</a:t>
            </a:r>
            <a:endParaRPr lang="en-US" sz="2800" smtClean="0">
              <a:solidFill>
                <a:srgbClr val="336600"/>
              </a:solidFill>
            </a:endParaRPr>
          </a:p>
          <a:p>
            <a:pPr eaLnBrk="1" hangingPunct="1"/>
            <a:r>
              <a:rPr lang="en-US" sz="2800" b="1" smtClean="0">
                <a:solidFill>
                  <a:srgbClr val="336600"/>
                </a:solidFill>
              </a:rPr>
              <a:t>Late Payment Fees</a:t>
            </a:r>
            <a:r>
              <a:rPr lang="en-US" sz="2800" smtClean="0"/>
              <a:t>: penalty fee for payments not made by the due date</a:t>
            </a:r>
            <a:endParaRPr lang="en-US" sz="2800" smtClean="0">
              <a:solidFill>
                <a:srgbClr val="336600"/>
              </a:solidFill>
            </a:endParaRPr>
          </a:p>
        </p:txBody>
      </p:sp>
      <p:graphicFrame>
        <p:nvGraphicFramePr>
          <p:cNvPr id="256003" name="Group 3"/>
          <p:cNvGraphicFramePr>
            <a:graphicFrameLocks noGrp="1"/>
          </p:cNvGraphicFramePr>
          <p:nvPr>
            <p:ph sz="half" idx="1"/>
          </p:nvPr>
        </p:nvGraphicFramePr>
        <p:xfrm>
          <a:off x="457200" y="1295400"/>
          <a:ext cx="8229600" cy="2589213"/>
        </p:xfrm>
        <a:graphic>
          <a:graphicData uri="http://schemas.openxmlformats.org/drawingml/2006/table">
            <a:tbl>
              <a:tblPr/>
              <a:tblGrid>
                <a:gridCol w="1171575"/>
                <a:gridCol w="1173163"/>
                <a:gridCol w="1196975"/>
                <a:gridCol w="1127125"/>
                <a:gridCol w="1216025"/>
                <a:gridCol w="1173162"/>
                <a:gridCol w="1171575"/>
              </a:tblGrid>
              <a:tr h="1158524">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Annual        Percentage Rate for       Purchases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Grace Period for Purchases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1" i="0" u="none" strike="noStrike" cap="none" normalizeH="0" baseline="0" smtClean="0">
                        <a:ln>
                          <a:noFill/>
                        </a:ln>
                        <a:solidFill>
                          <a:srgbClr val="000000"/>
                        </a:solidFill>
                        <a:effectLst/>
                        <a:latin typeface="Garamond" pitchFamily="18" charset="0"/>
                      </a:endParaRP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Minimum    Finance Charges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Balance       Calculation Method for Purchases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Annual Fees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1" i="0" u="none" strike="noStrike" cap="none" normalizeH="0" baseline="0" smtClean="0">
                        <a:ln>
                          <a:noFill/>
                        </a:ln>
                        <a:solidFill>
                          <a:srgbClr val="000000"/>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Transaction Fees for Cash Advances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Late Payment Fees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r h="1430689">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19.9%</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Not less than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25 days</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rgbClr val="000000"/>
                        </a:solidFill>
                        <a:effectLst/>
                        <a:latin typeface="Garamond" pitchFamily="18" charset="0"/>
                      </a:endParaRPr>
                    </a:p>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$.50 when a  finance charge at a periodic rate is charged</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Average daily balance method (including new purchases)</a:t>
                      </a:r>
                      <a:endParaRPr kumimoji="0" lang="en-US" sz="1400" b="0"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$20 per year</a:t>
                      </a:r>
                      <a:endParaRPr kumimoji="0" lang="en-US" sz="1400" b="1"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2% with a   minimum fee of $3</a:t>
                      </a:r>
                      <a:endParaRPr kumimoji="0" lang="en-US" sz="1400" b="1"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Pristina" pitchFamily="66" charset="0"/>
                        <a:buNone/>
                        <a:tabLst/>
                      </a:pPr>
                      <a:r>
                        <a:rPr kumimoji="0" lang="en-US" sz="1400" b="0" i="0" u="none" strike="noStrike" cap="none" normalizeH="0" baseline="0" smtClean="0">
                          <a:ln>
                            <a:noFill/>
                          </a:ln>
                          <a:solidFill>
                            <a:srgbClr val="000000"/>
                          </a:solidFill>
                          <a:effectLst/>
                          <a:latin typeface="Garamond" pitchFamily="18" charset="0"/>
                        </a:rPr>
                        <a:t> </a:t>
                      </a:r>
                      <a:endParaRPr kumimoji="0" lang="en-US" sz="1400" b="0" i="0" u="none" strike="noStrike" cap="none" normalizeH="0" baseline="0" smtClean="0">
                        <a:ln>
                          <a:noFill/>
                        </a:ln>
                        <a:solidFill>
                          <a:schemeClr val="tx1"/>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endParaRPr kumimoji="0" lang="en-US" sz="1400" b="0" i="0" u="none" strike="noStrike" cap="none" normalizeH="0" baseline="0" smtClean="0">
                        <a:ln>
                          <a:noFill/>
                        </a:ln>
                        <a:solidFill>
                          <a:srgbClr val="000000"/>
                        </a:solidFill>
                        <a:effectLst/>
                        <a:latin typeface="Garamond" pitchFamily="18" charset="0"/>
                      </a:endParaRPr>
                    </a:p>
                    <a:p>
                      <a:pPr marL="0" marR="0" lvl="0" indent="0" algn="ctr" defTabSz="914400" rtl="0" eaLnBrk="0" fontAlgn="base" latinLnBrk="0" hangingPunct="0">
                        <a:lnSpc>
                          <a:spcPct val="100000"/>
                        </a:lnSpc>
                        <a:spcBef>
                          <a:spcPct val="0"/>
                        </a:spcBef>
                        <a:spcAft>
                          <a:spcPct val="0"/>
                        </a:spcAft>
                        <a:buClrTx/>
                        <a:buSzTx/>
                        <a:buFont typeface="Pristina" pitchFamily="66" charset="0"/>
                        <a:buNone/>
                        <a:tabLst/>
                      </a:pPr>
                      <a:r>
                        <a:rPr kumimoji="0" lang="en-US" sz="1400" b="1" i="0" u="none" strike="noStrike" cap="none" normalizeH="0" baseline="0" smtClean="0">
                          <a:ln>
                            <a:noFill/>
                          </a:ln>
                          <a:solidFill>
                            <a:srgbClr val="000000"/>
                          </a:solidFill>
                          <a:effectLst/>
                          <a:latin typeface="Garamond" pitchFamily="18" charset="0"/>
                        </a:rPr>
                        <a:t>$29</a:t>
                      </a:r>
                      <a:endParaRPr kumimoji="0" lang="en-US" sz="1400" b="1" i="0" u="none" strike="noStrike" cap="none" normalizeH="0" baseline="0" smtClean="0">
                        <a:ln>
                          <a:noFill/>
                        </a:ln>
                        <a:solidFill>
                          <a:schemeClr val="tx1"/>
                        </a:solidFill>
                        <a:effectLst/>
                        <a:latin typeface="Garamond" pitchFamily="18" charset="0"/>
                      </a:endParaRPr>
                    </a:p>
                  </a:txBody>
                  <a:tcPr marT="45731" marB="4573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256029" name="Rectangle 29"/>
          <p:cNvSpPr>
            <a:spLocks noGrp="1" noChangeArrowheads="1"/>
          </p:cNvSpPr>
          <p:nvPr>
            <p:ph type="title"/>
          </p:nvPr>
        </p:nvSpPr>
        <p:spPr>
          <a:xfrm>
            <a:off x="457200" y="76200"/>
            <a:ext cx="8229600" cy="1143000"/>
          </a:xfrm>
          <a:noFill/>
        </p:spPr>
        <p:txBody>
          <a:bodyPr/>
          <a:lstStyle/>
          <a:p>
            <a:pPr eaLnBrk="1" hangingPunct="1"/>
            <a:r>
              <a:rPr lang="en-US" smtClean="0"/>
              <a:t>A Schumer Box and Credit Card Terms Explained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56029"/>
                                        </p:tgtEl>
                                        <p:attrNameLst>
                                          <p:attrName>style.visibility</p:attrName>
                                        </p:attrNameLst>
                                      </p:cBhvr>
                                      <p:to>
                                        <p:strVal val="visible"/>
                                      </p:to>
                                    </p:set>
                                    <p:anim calcmode="lin" valueType="num">
                                      <p:cBhvr>
                                        <p:cTn id="7" dur="500" decel="50000" fill="hold">
                                          <p:stCondLst>
                                            <p:cond delay="0"/>
                                          </p:stCondLst>
                                        </p:cTn>
                                        <p:tgtEl>
                                          <p:spTgt spid="25602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5602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56029"/>
                                        </p:tgtEl>
                                        <p:attrNameLst>
                                          <p:attrName>ppt_w</p:attrName>
                                        </p:attrNameLst>
                                      </p:cBhvr>
                                      <p:tavLst>
                                        <p:tav tm="0">
                                          <p:val>
                                            <p:strVal val="#ppt_w*.05"/>
                                          </p:val>
                                        </p:tav>
                                        <p:tav tm="100000">
                                          <p:val>
                                            <p:strVal val="#ppt_w"/>
                                          </p:val>
                                        </p:tav>
                                      </p:tavLst>
                                    </p:anim>
                                    <p:anim calcmode="lin" valueType="num">
                                      <p:cBhvr>
                                        <p:cTn id="10" dur="1000" fill="hold"/>
                                        <p:tgtEl>
                                          <p:spTgt spid="25602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5602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5602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5602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56029"/>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25600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02">
                                            <p:txEl>
                                              <p:pRg st="0" end="0"/>
                                            </p:txEl>
                                          </p:spTgt>
                                        </p:tgtEl>
                                        <p:attrNameLst>
                                          <p:attrName>style.visibility</p:attrName>
                                        </p:attrNameLst>
                                      </p:cBhvr>
                                      <p:to>
                                        <p:strVal val="visible"/>
                                      </p:to>
                                    </p:set>
                                    <p:animEffect transition="in" filter="wipe(left)">
                                      <p:cBhvr>
                                        <p:cTn id="22" dur="500"/>
                                        <p:tgtEl>
                                          <p:spTgt spid="25600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6002">
                                            <p:txEl>
                                              <p:pRg st="1" end="1"/>
                                            </p:txEl>
                                          </p:spTgt>
                                        </p:tgtEl>
                                        <p:attrNameLst>
                                          <p:attrName>style.visibility</p:attrName>
                                        </p:attrNameLst>
                                      </p:cBhvr>
                                      <p:to>
                                        <p:strVal val="visible"/>
                                      </p:to>
                                    </p:set>
                                    <p:animEffect transition="in" filter="wipe(left)">
                                      <p:cBhvr>
                                        <p:cTn id="27" dur="500"/>
                                        <p:tgtEl>
                                          <p:spTgt spid="256002">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6002">
                                            <p:txEl>
                                              <p:pRg st="2" end="2"/>
                                            </p:txEl>
                                          </p:spTgt>
                                        </p:tgtEl>
                                        <p:attrNameLst>
                                          <p:attrName>style.visibility</p:attrName>
                                        </p:attrNameLst>
                                      </p:cBhvr>
                                      <p:to>
                                        <p:strVal val="visible"/>
                                      </p:to>
                                    </p:set>
                                    <p:animEffect transition="in" filter="wipe(left)">
                                      <p:cBhvr>
                                        <p:cTn id="32" dur="500"/>
                                        <p:tgtEl>
                                          <p:spTgt spid="2560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2" grpId="0" build="p"/>
      <p:bldP spid="2560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914400" y="609600"/>
            <a:ext cx="6477000" cy="685800"/>
          </a:xfrm>
          <a:noFill/>
        </p:spPr>
        <p:txBody>
          <a:bodyPr/>
          <a:lstStyle/>
          <a:p>
            <a:pPr algn="l" eaLnBrk="1" hangingPunct="1"/>
            <a:r>
              <a:rPr lang="en-US" smtClean="0"/>
              <a:t>Opening a Credit Account</a:t>
            </a:r>
          </a:p>
        </p:txBody>
      </p:sp>
      <p:sp>
        <p:nvSpPr>
          <p:cNvPr id="221187" name="Rectangle 3"/>
          <p:cNvSpPr>
            <a:spLocks noGrp="1" noChangeArrowheads="1"/>
          </p:cNvSpPr>
          <p:nvPr>
            <p:ph type="body" idx="1"/>
          </p:nvPr>
        </p:nvSpPr>
        <p:spPr>
          <a:xfrm>
            <a:off x="457200" y="1524000"/>
            <a:ext cx="8229600" cy="3581400"/>
          </a:xfrm>
        </p:spPr>
        <p:txBody>
          <a:bodyPr/>
          <a:lstStyle/>
          <a:p>
            <a:pPr marL="609600" indent="-609600" eaLnBrk="1" hangingPunct="1">
              <a:buFontTx/>
              <a:buAutoNum type="arabicPeriod"/>
            </a:pPr>
            <a:r>
              <a:rPr lang="en-US" sz="2800" smtClean="0"/>
              <a:t>Applicant completes a credit application</a:t>
            </a:r>
          </a:p>
          <a:p>
            <a:pPr marL="609600" indent="-609600" eaLnBrk="1" hangingPunct="1">
              <a:buFontTx/>
              <a:buAutoNum type="arabicPeriod"/>
            </a:pPr>
            <a:r>
              <a:rPr lang="en-US" sz="2800" smtClean="0"/>
              <a:t>Lender conducts a credit investigation</a:t>
            </a:r>
          </a:p>
          <a:p>
            <a:pPr marL="609600" indent="-609600" eaLnBrk="1" hangingPunct="1">
              <a:buFontTx/>
              <a:buAutoNum type="arabicPeriod"/>
            </a:pPr>
            <a:r>
              <a:rPr lang="en-US" sz="2800" smtClean="0"/>
              <a:t>Applicant is given a credit rating</a:t>
            </a:r>
          </a:p>
          <a:p>
            <a:pPr marL="609600" indent="-609600" eaLnBrk="1" hangingPunct="1">
              <a:buFontTx/>
              <a:buAutoNum type="arabicPeriod"/>
            </a:pPr>
            <a:r>
              <a:rPr lang="en-US" sz="2800" smtClean="0"/>
              <a:t>Lender accepts or denies the credit request</a:t>
            </a:r>
          </a:p>
          <a:p>
            <a:pPr marL="609600" indent="-609600" eaLnBrk="1" hangingPunct="1">
              <a:buFontTx/>
              <a:buAutoNum type="arabicPeriod"/>
            </a:pPr>
            <a:r>
              <a:rPr lang="en-US" sz="2800" smtClean="0"/>
              <a:t>If accepted, applicant evaluates the credit card details (USE THE SCHUMER BOX!)</a:t>
            </a:r>
          </a:p>
          <a:p>
            <a:pPr marL="609600" indent="-609600" eaLnBrk="1" hangingPunct="1">
              <a:buFontTx/>
              <a:buAutoNum type="arabicPeriod"/>
            </a:pPr>
            <a:r>
              <a:rPr lang="en-US" sz="2800" smtClean="0"/>
              <a:t>Applicant accepts or refuses credit terms</a:t>
            </a:r>
          </a:p>
        </p:txBody>
      </p:sp>
      <p:pic>
        <p:nvPicPr>
          <p:cNvPr id="221196" name="Picture 12" descr="MCBD06699_0000[1]"/>
          <p:cNvPicPr>
            <a:picLocks noChangeAspect="1" noChangeArrowheads="1"/>
          </p:cNvPicPr>
          <p:nvPr/>
        </p:nvPicPr>
        <p:blipFill>
          <a:blip r:embed="rId2" cstate="print"/>
          <a:srcRect/>
          <a:stretch>
            <a:fillRect/>
          </a:stretch>
        </p:blipFill>
        <p:spPr bwMode="auto">
          <a:xfrm>
            <a:off x="7010400" y="4800600"/>
            <a:ext cx="1939925" cy="1831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21186"/>
                                        </p:tgtEl>
                                        <p:attrNameLst>
                                          <p:attrName>style.visibility</p:attrName>
                                        </p:attrNameLst>
                                      </p:cBhvr>
                                      <p:to>
                                        <p:strVal val="visible"/>
                                      </p:to>
                                    </p:set>
                                    <p:anim calcmode="lin" valueType="num">
                                      <p:cBhvr>
                                        <p:cTn id="7" dur="500" decel="50000" fill="hold">
                                          <p:stCondLst>
                                            <p:cond delay="0"/>
                                          </p:stCondLst>
                                        </p:cTn>
                                        <p:tgtEl>
                                          <p:spTgt spid="22118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118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1186"/>
                                        </p:tgtEl>
                                        <p:attrNameLst>
                                          <p:attrName>ppt_w</p:attrName>
                                        </p:attrNameLst>
                                      </p:cBhvr>
                                      <p:tavLst>
                                        <p:tav tm="0">
                                          <p:val>
                                            <p:strVal val="#ppt_w*.05"/>
                                          </p:val>
                                        </p:tav>
                                        <p:tav tm="100000">
                                          <p:val>
                                            <p:strVal val="#ppt_w"/>
                                          </p:val>
                                        </p:tav>
                                      </p:tavLst>
                                    </p:anim>
                                    <p:anim calcmode="lin" valueType="num">
                                      <p:cBhvr>
                                        <p:cTn id="10" dur="1000" fill="hold"/>
                                        <p:tgtEl>
                                          <p:spTgt spid="22118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118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118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118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1186"/>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22119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221187">
                                            <p:txEl>
                                              <p:pRg st="0" end="0"/>
                                            </p:txEl>
                                          </p:spTgt>
                                        </p:tgtEl>
                                        <p:attrNameLst>
                                          <p:attrName>style.visibility</p:attrName>
                                        </p:attrNameLst>
                                      </p:cBhvr>
                                      <p:to>
                                        <p:strVal val="visible"/>
                                      </p:to>
                                    </p:set>
                                    <p:animEffect transition="in" filter="fade">
                                      <p:cBhvr>
                                        <p:cTn id="22" dur="1000"/>
                                        <p:tgtEl>
                                          <p:spTgt spid="221187">
                                            <p:txEl>
                                              <p:pRg st="0" end="0"/>
                                            </p:txEl>
                                          </p:spTgt>
                                        </p:tgtEl>
                                      </p:cBhvr>
                                    </p:animEffect>
                                    <p:anim calcmode="lin" valueType="num">
                                      <p:cBhvr>
                                        <p:cTn id="23" dur="1000" fill="hold"/>
                                        <p:tgtEl>
                                          <p:spTgt spid="221187">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221187">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211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221187">
                                            <p:txEl>
                                              <p:pRg st="1" end="1"/>
                                            </p:txEl>
                                          </p:spTgt>
                                        </p:tgtEl>
                                        <p:attrNameLst>
                                          <p:attrName>style.visibility</p:attrName>
                                        </p:attrNameLst>
                                      </p:cBhvr>
                                      <p:to>
                                        <p:strVal val="visible"/>
                                      </p:to>
                                    </p:set>
                                    <p:animEffect transition="in" filter="fade">
                                      <p:cBhvr>
                                        <p:cTn id="30" dur="1000"/>
                                        <p:tgtEl>
                                          <p:spTgt spid="221187">
                                            <p:txEl>
                                              <p:pRg st="1" end="1"/>
                                            </p:txEl>
                                          </p:spTgt>
                                        </p:tgtEl>
                                      </p:cBhvr>
                                    </p:animEffect>
                                    <p:anim calcmode="lin" valueType="num">
                                      <p:cBhvr>
                                        <p:cTn id="31" dur="1000" fill="hold"/>
                                        <p:tgtEl>
                                          <p:spTgt spid="221187">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21187">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211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221187">
                                            <p:txEl>
                                              <p:pRg st="2" end="2"/>
                                            </p:txEl>
                                          </p:spTgt>
                                        </p:tgtEl>
                                        <p:attrNameLst>
                                          <p:attrName>style.visibility</p:attrName>
                                        </p:attrNameLst>
                                      </p:cBhvr>
                                      <p:to>
                                        <p:strVal val="visible"/>
                                      </p:to>
                                    </p:set>
                                    <p:animEffect transition="in" filter="fade">
                                      <p:cBhvr>
                                        <p:cTn id="38" dur="1000"/>
                                        <p:tgtEl>
                                          <p:spTgt spid="221187">
                                            <p:txEl>
                                              <p:pRg st="2" end="2"/>
                                            </p:txEl>
                                          </p:spTgt>
                                        </p:tgtEl>
                                      </p:cBhvr>
                                    </p:animEffect>
                                    <p:anim calcmode="lin" valueType="num">
                                      <p:cBhvr>
                                        <p:cTn id="39" dur="1000" fill="hold"/>
                                        <p:tgtEl>
                                          <p:spTgt spid="221187">
                                            <p:txEl>
                                              <p:pRg st="2" end="2"/>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221187">
                                            <p:txEl>
                                              <p:pRg st="2" end="2"/>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2118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221187">
                                            <p:txEl>
                                              <p:pRg st="3" end="3"/>
                                            </p:txEl>
                                          </p:spTgt>
                                        </p:tgtEl>
                                        <p:attrNameLst>
                                          <p:attrName>style.visibility</p:attrName>
                                        </p:attrNameLst>
                                      </p:cBhvr>
                                      <p:to>
                                        <p:strVal val="visible"/>
                                      </p:to>
                                    </p:set>
                                    <p:animEffect transition="in" filter="fade">
                                      <p:cBhvr>
                                        <p:cTn id="46" dur="1000"/>
                                        <p:tgtEl>
                                          <p:spTgt spid="221187">
                                            <p:txEl>
                                              <p:pRg st="3" end="3"/>
                                            </p:txEl>
                                          </p:spTgt>
                                        </p:tgtEl>
                                      </p:cBhvr>
                                    </p:animEffect>
                                    <p:anim calcmode="lin" valueType="num">
                                      <p:cBhvr>
                                        <p:cTn id="47" dur="1000" fill="hold"/>
                                        <p:tgtEl>
                                          <p:spTgt spid="221187">
                                            <p:txEl>
                                              <p:pRg st="3" end="3"/>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221187">
                                            <p:txEl>
                                              <p:pRg st="3" end="3"/>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2118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221187">
                                            <p:txEl>
                                              <p:pRg st="4" end="4"/>
                                            </p:txEl>
                                          </p:spTgt>
                                        </p:tgtEl>
                                        <p:attrNameLst>
                                          <p:attrName>style.visibility</p:attrName>
                                        </p:attrNameLst>
                                      </p:cBhvr>
                                      <p:to>
                                        <p:strVal val="visible"/>
                                      </p:to>
                                    </p:set>
                                    <p:animEffect transition="in" filter="fade">
                                      <p:cBhvr>
                                        <p:cTn id="54" dur="1000"/>
                                        <p:tgtEl>
                                          <p:spTgt spid="221187">
                                            <p:txEl>
                                              <p:pRg st="4" end="4"/>
                                            </p:txEl>
                                          </p:spTgt>
                                        </p:tgtEl>
                                      </p:cBhvr>
                                    </p:animEffect>
                                    <p:anim calcmode="lin" valueType="num">
                                      <p:cBhvr>
                                        <p:cTn id="55" dur="1000" fill="hold"/>
                                        <p:tgtEl>
                                          <p:spTgt spid="221187">
                                            <p:txEl>
                                              <p:pRg st="4" end="4"/>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221187">
                                            <p:txEl>
                                              <p:pRg st="4" end="4"/>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2118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37" presetClass="entr" presetSubtype="0" fill="hold" grpId="0" nodeType="clickEffect">
                                  <p:stCondLst>
                                    <p:cond delay="0"/>
                                  </p:stCondLst>
                                  <p:childTnLst>
                                    <p:set>
                                      <p:cBhvr>
                                        <p:cTn id="61" dur="1" fill="hold">
                                          <p:stCondLst>
                                            <p:cond delay="0"/>
                                          </p:stCondLst>
                                        </p:cTn>
                                        <p:tgtEl>
                                          <p:spTgt spid="221187">
                                            <p:txEl>
                                              <p:pRg st="5" end="5"/>
                                            </p:txEl>
                                          </p:spTgt>
                                        </p:tgtEl>
                                        <p:attrNameLst>
                                          <p:attrName>style.visibility</p:attrName>
                                        </p:attrNameLst>
                                      </p:cBhvr>
                                      <p:to>
                                        <p:strVal val="visible"/>
                                      </p:to>
                                    </p:set>
                                    <p:animEffect transition="in" filter="fade">
                                      <p:cBhvr>
                                        <p:cTn id="62" dur="1000"/>
                                        <p:tgtEl>
                                          <p:spTgt spid="221187">
                                            <p:txEl>
                                              <p:pRg st="5" end="5"/>
                                            </p:txEl>
                                          </p:spTgt>
                                        </p:tgtEl>
                                      </p:cBhvr>
                                    </p:animEffect>
                                    <p:anim calcmode="lin" valueType="num">
                                      <p:cBhvr>
                                        <p:cTn id="63" dur="1000" fill="hold"/>
                                        <p:tgtEl>
                                          <p:spTgt spid="221187">
                                            <p:txEl>
                                              <p:pRg st="5" end="5"/>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221187">
                                            <p:txEl>
                                              <p:pRg st="5" end="5"/>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22118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P spid="2211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914400" y="609600"/>
            <a:ext cx="6477000" cy="685800"/>
          </a:xfrm>
          <a:noFill/>
        </p:spPr>
        <p:txBody>
          <a:bodyPr/>
          <a:lstStyle/>
          <a:p>
            <a:pPr algn="l" eaLnBrk="1" hangingPunct="1"/>
            <a:r>
              <a:rPr lang="en-US" smtClean="0"/>
              <a:t>Understanding the Bill</a:t>
            </a:r>
          </a:p>
        </p:txBody>
      </p:sp>
      <p:sp>
        <p:nvSpPr>
          <p:cNvPr id="222211" name="Rectangle 3"/>
          <p:cNvSpPr>
            <a:spLocks noGrp="1" noChangeArrowheads="1"/>
          </p:cNvSpPr>
          <p:nvPr>
            <p:ph type="body" idx="1"/>
          </p:nvPr>
        </p:nvSpPr>
        <p:spPr>
          <a:xfrm>
            <a:off x="304800" y="1524000"/>
            <a:ext cx="8458200" cy="4724400"/>
          </a:xfrm>
        </p:spPr>
        <p:txBody>
          <a:bodyPr/>
          <a:lstStyle/>
          <a:p>
            <a:pPr eaLnBrk="1" hangingPunct="1">
              <a:lnSpc>
                <a:spcPct val="90000"/>
              </a:lnSpc>
            </a:pPr>
            <a:r>
              <a:rPr lang="en-US" sz="2800" b="1" smtClean="0">
                <a:solidFill>
                  <a:srgbClr val="336600"/>
                </a:solidFill>
              </a:rPr>
              <a:t>Minimum Payment Due:</a:t>
            </a:r>
            <a:r>
              <a:rPr lang="en-US" sz="2800" smtClean="0"/>
              <a:t> minimum amount to be paid  </a:t>
            </a:r>
          </a:p>
          <a:p>
            <a:pPr lvl="1" eaLnBrk="1" hangingPunct="1">
              <a:lnSpc>
                <a:spcPct val="90000"/>
              </a:lnSpc>
            </a:pPr>
            <a:r>
              <a:rPr lang="en-US" sz="2400" smtClean="0"/>
              <a:t>If this amount is paid and a balance is left on the account, additional finance charges will be included in the following month’s balance</a:t>
            </a:r>
          </a:p>
          <a:p>
            <a:pPr eaLnBrk="1" hangingPunct="1">
              <a:lnSpc>
                <a:spcPct val="90000"/>
              </a:lnSpc>
            </a:pPr>
            <a:r>
              <a:rPr lang="en-US" sz="2800" b="1" smtClean="0">
                <a:solidFill>
                  <a:srgbClr val="336600"/>
                </a:solidFill>
              </a:rPr>
              <a:t>Past Due Amount</a:t>
            </a:r>
            <a:r>
              <a:rPr lang="en-US" sz="2800" smtClean="0"/>
              <a:t>: the previous amount due which was not paid before the due date</a:t>
            </a:r>
          </a:p>
          <a:p>
            <a:pPr eaLnBrk="1" hangingPunct="1">
              <a:lnSpc>
                <a:spcPct val="90000"/>
              </a:lnSpc>
            </a:pPr>
            <a:r>
              <a:rPr lang="en-US" sz="2800" b="1" smtClean="0">
                <a:solidFill>
                  <a:srgbClr val="336600"/>
                </a:solidFill>
              </a:rPr>
              <a:t>Due Date</a:t>
            </a:r>
            <a:r>
              <a:rPr lang="en-US" sz="2800" smtClean="0"/>
              <a:t>: the day by which the company requires a payment to be made</a:t>
            </a:r>
          </a:p>
          <a:p>
            <a:pPr eaLnBrk="1" hangingPunct="1">
              <a:lnSpc>
                <a:spcPct val="90000"/>
              </a:lnSpc>
            </a:pPr>
            <a:r>
              <a:rPr lang="en-US" sz="2800" b="1" smtClean="0">
                <a:solidFill>
                  <a:srgbClr val="336600"/>
                </a:solidFill>
              </a:rPr>
              <a:t>New Balance</a:t>
            </a:r>
            <a:r>
              <a:rPr lang="en-US" sz="2800" smtClean="0">
                <a:solidFill>
                  <a:srgbClr val="336600"/>
                </a:solidFill>
              </a:rPr>
              <a:t>:</a:t>
            </a:r>
            <a:r>
              <a:rPr lang="en-US" sz="2800" smtClean="0"/>
              <a:t> the total amount owed on a credit card </a:t>
            </a:r>
            <a:endParaRPr lang="en-US" sz="2800" smtClean="0">
              <a:solidFill>
                <a:srgbClr val="336600"/>
              </a:solidFill>
            </a:endParaRPr>
          </a:p>
        </p:txBody>
      </p:sp>
      <p:pic>
        <p:nvPicPr>
          <p:cNvPr id="222212" name="Picture 4" descr="MCj02934600000[1]"/>
          <p:cNvPicPr>
            <a:picLocks noChangeAspect="1" noChangeArrowheads="1"/>
          </p:cNvPicPr>
          <p:nvPr/>
        </p:nvPicPr>
        <p:blipFill>
          <a:blip r:embed="rId2" cstate="print"/>
          <a:srcRect/>
          <a:stretch>
            <a:fillRect/>
          </a:stretch>
        </p:blipFill>
        <p:spPr bwMode="auto">
          <a:xfrm>
            <a:off x="6629400" y="5486400"/>
            <a:ext cx="2114550" cy="1044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22210"/>
                                        </p:tgtEl>
                                        <p:attrNameLst>
                                          <p:attrName>style.visibility</p:attrName>
                                        </p:attrNameLst>
                                      </p:cBhvr>
                                      <p:to>
                                        <p:strVal val="visible"/>
                                      </p:to>
                                    </p:set>
                                    <p:anim calcmode="lin" valueType="num">
                                      <p:cBhvr>
                                        <p:cTn id="7" dur="500" decel="50000" fill="hold">
                                          <p:stCondLst>
                                            <p:cond delay="0"/>
                                          </p:stCondLst>
                                        </p:cTn>
                                        <p:tgtEl>
                                          <p:spTgt spid="2222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22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2210"/>
                                        </p:tgtEl>
                                        <p:attrNameLst>
                                          <p:attrName>ppt_w</p:attrName>
                                        </p:attrNameLst>
                                      </p:cBhvr>
                                      <p:tavLst>
                                        <p:tav tm="0">
                                          <p:val>
                                            <p:strVal val="#ppt_w*.05"/>
                                          </p:val>
                                        </p:tav>
                                        <p:tav tm="100000">
                                          <p:val>
                                            <p:strVal val="#ppt_w"/>
                                          </p:val>
                                        </p:tav>
                                      </p:tavLst>
                                    </p:anim>
                                    <p:anim calcmode="lin" valueType="num">
                                      <p:cBhvr>
                                        <p:cTn id="10" dur="1000" fill="hold"/>
                                        <p:tgtEl>
                                          <p:spTgt spid="2222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22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22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22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2210"/>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22221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222211">
                                            <p:txEl>
                                              <p:pRg st="0" end="0"/>
                                            </p:txEl>
                                          </p:spTgt>
                                        </p:tgtEl>
                                        <p:attrNameLst>
                                          <p:attrName>style.visibility</p:attrName>
                                        </p:attrNameLst>
                                      </p:cBhvr>
                                      <p:to>
                                        <p:strVal val="visible"/>
                                      </p:to>
                                    </p:set>
                                    <p:animEffect transition="in" filter="fade">
                                      <p:cBhvr>
                                        <p:cTn id="22" dur="1000"/>
                                        <p:tgtEl>
                                          <p:spTgt spid="222211">
                                            <p:txEl>
                                              <p:pRg st="0" end="0"/>
                                            </p:txEl>
                                          </p:spTgt>
                                        </p:tgtEl>
                                      </p:cBhvr>
                                    </p:animEffect>
                                    <p:anim calcmode="lin" valueType="num">
                                      <p:cBhvr>
                                        <p:cTn id="23" dur="1000" fill="hold"/>
                                        <p:tgtEl>
                                          <p:spTgt spid="222211">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222211">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22211">
                                            <p:txEl>
                                              <p:pRg st="0" end="0"/>
                                            </p:txEl>
                                          </p:spTgt>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222211">
                                            <p:txEl>
                                              <p:pRg st="1" end="1"/>
                                            </p:txEl>
                                          </p:spTgt>
                                        </p:tgtEl>
                                        <p:attrNameLst>
                                          <p:attrName>style.visibility</p:attrName>
                                        </p:attrNameLst>
                                      </p:cBhvr>
                                      <p:to>
                                        <p:strVal val="visible"/>
                                      </p:to>
                                    </p:set>
                                    <p:animEffect transition="in" filter="fade">
                                      <p:cBhvr>
                                        <p:cTn id="28" dur="1000"/>
                                        <p:tgtEl>
                                          <p:spTgt spid="222211">
                                            <p:txEl>
                                              <p:pRg st="1" end="1"/>
                                            </p:txEl>
                                          </p:spTgt>
                                        </p:tgtEl>
                                      </p:cBhvr>
                                    </p:animEffect>
                                    <p:anim calcmode="lin" valueType="num">
                                      <p:cBhvr>
                                        <p:cTn id="29" dur="1000" fill="hold"/>
                                        <p:tgtEl>
                                          <p:spTgt spid="222211">
                                            <p:txEl>
                                              <p:pRg st="1" end="1"/>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222211">
                                            <p:txEl>
                                              <p:pRg st="1" end="1"/>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222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222211">
                                            <p:txEl>
                                              <p:pRg st="2" end="2"/>
                                            </p:txEl>
                                          </p:spTgt>
                                        </p:tgtEl>
                                        <p:attrNameLst>
                                          <p:attrName>style.visibility</p:attrName>
                                        </p:attrNameLst>
                                      </p:cBhvr>
                                      <p:to>
                                        <p:strVal val="visible"/>
                                      </p:to>
                                    </p:set>
                                    <p:animEffect transition="in" filter="fade">
                                      <p:cBhvr>
                                        <p:cTn id="36" dur="1000"/>
                                        <p:tgtEl>
                                          <p:spTgt spid="222211">
                                            <p:txEl>
                                              <p:pRg st="2" end="2"/>
                                            </p:txEl>
                                          </p:spTgt>
                                        </p:tgtEl>
                                      </p:cBhvr>
                                    </p:animEffect>
                                    <p:anim calcmode="lin" valueType="num">
                                      <p:cBhvr>
                                        <p:cTn id="37" dur="1000" fill="hold"/>
                                        <p:tgtEl>
                                          <p:spTgt spid="222211">
                                            <p:txEl>
                                              <p:pRg st="2" end="2"/>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222211">
                                            <p:txEl>
                                              <p:pRg st="2" end="2"/>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22221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222211">
                                            <p:txEl>
                                              <p:pRg st="3" end="3"/>
                                            </p:txEl>
                                          </p:spTgt>
                                        </p:tgtEl>
                                        <p:attrNameLst>
                                          <p:attrName>style.visibility</p:attrName>
                                        </p:attrNameLst>
                                      </p:cBhvr>
                                      <p:to>
                                        <p:strVal val="visible"/>
                                      </p:to>
                                    </p:set>
                                    <p:animEffect transition="in" filter="fade">
                                      <p:cBhvr>
                                        <p:cTn id="44" dur="1000"/>
                                        <p:tgtEl>
                                          <p:spTgt spid="222211">
                                            <p:txEl>
                                              <p:pRg st="3" end="3"/>
                                            </p:txEl>
                                          </p:spTgt>
                                        </p:tgtEl>
                                      </p:cBhvr>
                                    </p:animEffect>
                                    <p:anim calcmode="lin" valueType="num">
                                      <p:cBhvr>
                                        <p:cTn id="45" dur="1000" fill="hold"/>
                                        <p:tgtEl>
                                          <p:spTgt spid="222211">
                                            <p:txEl>
                                              <p:pRg st="3" end="3"/>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222211">
                                            <p:txEl>
                                              <p:pRg st="3" end="3"/>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22221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222211">
                                            <p:txEl>
                                              <p:pRg st="4" end="4"/>
                                            </p:txEl>
                                          </p:spTgt>
                                        </p:tgtEl>
                                        <p:attrNameLst>
                                          <p:attrName>style.visibility</p:attrName>
                                        </p:attrNameLst>
                                      </p:cBhvr>
                                      <p:to>
                                        <p:strVal val="visible"/>
                                      </p:to>
                                    </p:set>
                                    <p:animEffect transition="in" filter="fade">
                                      <p:cBhvr>
                                        <p:cTn id="52" dur="1000"/>
                                        <p:tgtEl>
                                          <p:spTgt spid="222211">
                                            <p:txEl>
                                              <p:pRg st="4" end="4"/>
                                            </p:txEl>
                                          </p:spTgt>
                                        </p:tgtEl>
                                      </p:cBhvr>
                                    </p:animEffect>
                                    <p:anim calcmode="lin" valueType="num">
                                      <p:cBhvr>
                                        <p:cTn id="53" dur="1000" fill="hold"/>
                                        <p:tgtEl>
                                          <p:spTgt spid="222211">
                                            <p:txEl>
                                              <p:pRg st="4" end="4"/>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222211">
                                            <p:txEl>
                                              <p:pRg st="4" end="4"/>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22221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p:bldP spid="2222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914400" y="609600"/>
            <a:ext cx="7239000" cy="685800"/>
          </a:xfrm>
          <a:noFill/>
        </p:spPr>
        <p:txBody>
          <a:bodyPr/>
          <a:lstStyle/>
          <a:p>
            <a:pPr algn="l" eaLnBrk="1" hangingPunct="1"/>
            <a:r>
              <a:rPr lang="en-US" smtClean="0"/>
              <a:t>Understanding the Bill </a:t>
            </a:r>
            <a:r>
              <a:rPr lang="en-US" sz="1800" smtClean="0"/>
              <a:t>(continued)</a:t>
            </a:r>
          </a:p>
        </p:txBody>
      </p:sp>
      <p:sp>
        <p:nvSpPr>
          <p:cNvPr id="223235" name="Rectangle 3"/>
          <p:cNvSpPr>
            <a:spLocks noGrp="1" noChangeArrowheads="1"/>
          </p:cNvSpPr>
          <p:nvPr>
            <p:ph type="body" idx="1"/>
          </p:nvPr>
        </p:nvSpPr>
        <p:spPr>
          <a:xfrm>
            <a:off x="381000" y="1447800"/>
            <a:ext cx="8305800" cy="3733800"/>
          </a:xfrm>
        </p:spPr>
        <p:txBody>
          <a:bodyPr/>
          <a:lstStyle/>
          <a:p>
            <a:pPr eaLnBrk="1" hangingPunct="1"/>
            <a:r>
              <a:rPr lang="en-US" sz="2800" b="1" smtClean="0">
                <a:solidFill>
                  <a:srgbClr val="336600"/>
                </a:solidFill>
              </a:rPr>
              <a:t>Credit Line</a:t>
            </a:r>
            <a:r>
              <a:rPr lang="en-US" sz="2800" smtClean="0"/>
              <a:t>: the maximum amount of charges allowed to an account</a:t>
            </a:r>
          </a:p>
          <a:p>
            <a:pPr eaLnBrk="1" hangingPunct="1"/>
            <a:r>
              <a:rPr lang="en-US" sz="2800" b="1" smtClean="0">
                <a:solidFill>
                  <a:srgbClr val="336600"/>
                </a:solidFill>
              </a:rPr>
              <a:t>Closing Date</a:t>
            </a:r>
            <a:r>
              <a:rPr lang="en-US" sz="2800" smtClean="0"/>
              <a:t>: last day for transactions to be reported on the statement</a:t>
            </a:r>
          </a:p>
          <a:p>
            <a:pPr eaLnBrk="1" hangingPunct="1"/>
            <a:r>
              <a:rPr lang="en-US" sz="2800" b="1" smtClean="0">
                <a:solidFill>
                  <a:srgbClr val="336600"/>
                </a:solidFill>
              </a:rPr>
              <a:t>Charges, Payments, and Credits</a:t>
            </a:r>
            <a:r>
              <a:rPr lang="en-US" sz="2800" smtClean="0"/>
              <a:t>: the transactions which occur with the use of a credit card</a:t>
            </a:r>
          </a:p>
          <a:p>
            <a:pPr eaLnBrk="1" hangingPunct="1"/>
            <a:r>
              <a:rPr lang="en-US" sz="2800" b="1" smtClean="0">
                <a:solidFill>
                  <a:srgbClr val="336600"/>
                </a:solidFill>
              </a:rPr>
              <a:t>Finance Charge</a:t>
            </a:r>
            <a:r>
              <a:rPr lang="en-US" sz="2800" smtClean="0"/>
              <a:t>: charges assessed for credit card use</a:t>
            </a:r>
          </a:p>
        </p:txBody>
      </p:sp>
      <p:pic>
        <p:nvPicPr>
          <p:cNvPr id="223238" name="Picture 6" descr="MCj02934600000[1]"/>
          <p:cNvPicPr>
            <a:picLocks noChangeAspect="1" noChangeArrowheads="1"/>
          </p:cNvPicPr>
          <p:nvPr/>
        </p:nvPicPr>
        <p:blipFill>
          <a:blip r:embed="rId2" cstate="print"/>
          <a:srcRect/>
          <a:stretch>
            <a:fillRect/>
          </a:stretch>
        </p:blipFill>
        <p:spPr bwMode="auto">
          <a:xfrm>
            <a:off x="6629400" y="5486400"/>
            <a:ext cx="2114550" cy="1044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23234"/>
                                        </p:tgtEl>
                                        <p:attrNameLst>
                                          <p:attrName>style.visibility</p:attrName>
                                        </p:attrNameLst>
                                      </p:cBhvr>
                                      <p:to>
                                        <p:strVal val="visible"/>
                                      </p:to>
                                    </p:set>
                                    <p:anim calcmode="lin" valueType="num">
                                      <p:cBhvr>
                                        <p:cTn id="7" dur="500" decel="50000" fill="hold">
                                          <p:stCondLst>
                                            <p:cond delay="0"/>
                                          </p:stCondLst>
                                        </p:cTn>
                                        <p:tgtEl>
                                          <p:spTgt spid="22323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323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3234"/>
                                        </p:tgtEl>
                                        <p:attrNameLst>
                                          <p:attrName>ppt_w</p:attrName>
                                        </p:attrNameLst>
                                      </p:cBhvr>
                                      <p:tavLst>
                                        <p:tav tm="0">
                                          <p:val>
                                            <p:strVal val="#ppt_w*.05"/>
                                          </p:val>
                                        </p:tav>
                                        <p:tav tm="100000">
                                          <p:val>
                                            <p:strVal val="#ppt_w"/>
                                          </p:val>
                                        </p:tav>
                                      </p:tavLst>
                                    </p:anim>
                                    <p:anim calcmode="lin" valueType="num">
                                      <p:cBhvr>
                                        <p:cTn id="10" dur="1000" fill="hold"/>
                                        <p:tgtEl>
                                          <p:spTgt spid="22323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323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323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323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3234"/>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223238"/>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223235">
                                            <p:txEl>
                                              <p:pRg st="0" end="0"/>
                                            </p:txEl>
                                          </p:spTgt>
                                        </p:tgtEl>
                                        <p:attrNameLst>
                                          <p:attrName>style.visibility</p:attrName>
                                        </p:attrNameLst>
                                      </p:cBhvr>
                                      <p:to>
                                        <p:strVal val="visible"/>
                                      </p:to>
                                    </p:set>
                                    <p:animEffect transition="in" filter="fade">
                                      <p:cBhvr>
                                        <p:cTn id="22" dur="1000"/>
                                        <p:tgtEl>
                                          <p:spTgt spid="223235">
                                            <p:txEl>
                                              <p:pRg st="0" end="0"/>
                                            </p:txEl>
                                          </p:spTgt>
                                        </p:tgtEl>
                                      </p:cBhvr>
                                    </p:animEffect>
                                    <p:anim calcmode="lin" valueType="num">
                                      <p:cBhvr>
                                        <p:cTn id="23" dur="1000" fill="hold"/>
                                        <p:tgtEl>
                                          <p:spTgt spid="223235">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223235">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232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223235">
                                            <p:txEl>
                                              <p:pRg st="1" end="1"/>
                                            </p:txEl>
                                          </p:spTgt>
                                        </p:tgtEl>
                                        <p:attrNameLst>
                                          <p:attrName>style.visibility</p:attrName>
                                        </p:attrNameLst>
                                      </p:cBhvr>
                                      <p:to>
                                        <p:strVal val="visible"/>
                                      </p:to>
                                    </p:set>
                                    <p:animEffect transition="in" filter="fade">
                                      <p:cBhvr>
                                        <p:cTn id="30" dur="1000"/>
                                        <p:tgtEl>
                                          <p:spTgt spid="223235">
                                            <p:txEl>
                                              <p:pRg st="1" end="1"/>
                                            </p:txEl>
                                          </p:spTgt>
                                        </p:tgtEl>
                                      </p:cBhvr>
                                    </p:animEffect>
                                    <p:anim calcmode="lin" valueType="num">
                                      <p:cBhvr>
                                        <p:cTn id="31" dur="1000" fill="hold"/>
                                        <p:tgtEl>
                                          <p:spTgt spid="223235">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23235">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232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223235">
                                            <p:txEl>
                                              <p:pRg st="2" end="2"/>
                                            </p:txEl>
                                          </p:spTgt>
                                        </p:tgtEl>
                                        <p:attrNameLst>
                                          <p:attrName>style.visibility</p:attrName>
                                        </p:attrNameLst>
                                      </p:cBhvr>
                                      <p:to>
                                        <p:strVal val="visible"/>
                                      </p:to>
                                    </p:set>
                                    <p:animEffect transition="in" filter="fade">
                                      <p:cBhvr>
                                        <p:cTn id="38" dur="1000"/>
                                        <p:tgtEl>
                                          <p:spTgt spid="223235">
                                            <p:txEl>
                                              <p:pRg st="2" end="2"/>
                                            </p:txEl>
                                          </p:spTgt>
                                        </p:tgtEl>
                                      </p:cBhvr>
                                    </p:animEffect>
                                    <p:anim calcmode="lin" valueType="num">
                                      <p:cBhvr>
                                        <p:cTn id="39" dur="1000" fill="hold"/>
                                        <p:tgtEl>
                                          <p:spTgt spid="223235">
                                            <p:txEl>
                                              <p:pRg st="2" end="2"/>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223235">
                                            <p:txEl>
                                              <p:pRg st="2" end="2"/>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2323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223235">
                                            <p:txEl>
                                              <p:pRg st="3" end="3"/>
                                            </p:txEl>
                                          </p:spTgt>
                                        </p:tgtEl>
                                        <p:attrNameLst>
                                          <p:attrName>style.visibility</p:attrName>
                                        </p:attrNameLst>
                                      </p:cBhvr>
                                      <p:to>
                                        <p:strVal val="visible"/>
                                      </p:to>
                                    </p:set>
                                    <p:animEffect transition="in" filter="fade">
                                      <p:cBhvr>
                                        <p:cTn id="46" dur="1000"/>
                                        <p:tgtEl>
                                          <p:spTgt spid="223235">
                                            <p:txEl>
                                              <p:pRg st="3" end="3"/>
                                            </p:txEl>
                                          </p:spTgt>
                                        </p:tgtEl>
                                      </p:cBhvr>
                                    </p:animEffect>
                                    <p:anim calcmode="lin" valueType="num">
                                      <p:cBhvr>
                                        <p:cTn id="47" dur="1000" fill="hold"/>
                                        <p:tgtEl>
                                          <p:spTgt spid="223235">
                                            <p:txEl>
                                              <p:pRg st="3" end="3"/>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223235">
                                            <p:txEl>
                                              <p:pRg st="3" end="3"/>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2323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p:bldP spid="2232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Handling Disputes</a:t>
            </a:r>
          </a:p>
        </p:txBody>
      </p:sp>
      <p:sp>
        <p:nvSpPr>
          <p:cNvPr id="16387" name="Rectangle 3"/>
          <p:cNvSpPr>
            <a:spLocks noGrp="1" noChangeArrowheads="1"/>
          </p:cNvSpPr>
          <p:nvPr>
            <p:ph type="body" sz="half" idx="1"/>
          </p:nvPr>
        </p:nvSpPr>
        <p:spPr>
          <a:xfrm>
            <a:off x="533400" y="1219200"/>
            <a:ext cx="4419600" cy="4572000"/>
          </a:xfrm>
        </p:spPr>
        <p:txBody>
          <a:bodyPr/>
          <a:lstStyle/>
          <a:p>
            <a:pPr eaLnBrk="1" hangingPunct="1">
              <a:buFont typeface="Pristina" pitchFamily="66" charset="0"/>
              <a:buNone/>
            </a:pPr>
            <a:r>
              <a:rPr lang="en-US" smtClean="0"/>
              <a:t>Two Types of Disputes: </a:t>
            </a:r>
          </a:p>
          <a:p>
            <a:pPr eaLnBrk="1" hangingPunct="1">
              <a:buFont typeface="Pristina" pitchFamily="66" charset="0"/>
              <a:buNone/>
            </a:pPr>
            <a:r>
              <a:rPr lang="en-US" smtClean="0"/>
              <a:t>1. In the case of any unauthorized use of your card…</a:t>
            </a:r>
          </a:p>
          <a:p>
            <a:pPr lvl="1" eaLnBrk="1" hangingPunct="1"/>
            <a:r>
              <a:rPr lang="en-US" smtClean="0"/>
              <a:t>Liability Limited to $50</a:t>
            </a:r>
          </a:p>
          <a:p>
            <a:pPr lvl="1" eaLnBrk="1" hangingPunct="1"/>
            <a:r>
              <a:rPr lang="en-US" smtClean="0"/>
              <a:t>Must Notify Company </a:t>
            </a:r>
            <a:r>
              <a:rPr lang="en-US" b="1" smtClean="0"/>
              <a:t>ASAP</a:t>
            </a:r>
          </a:p>
          <a:p>
            <a:pPr lvl="1" eaLnBrk="1" hangingPunct="1"/>
            <a:r>
              <a:rPr lang="en-US" smtClean="0"/>
              <a:t>Phone </a:t>
            </a:r>
            <a:r>
              <a:rPr lang="en-US" b="1" smtClean="0"/>
              <a:t>AND</a:t>
            </a:r>
            <a:r>
              <a:rPr lang="en-US" smtClean="0"/>
              <a:t> Written Notice Required</a:t>
            </a:r>
          </a:p>
        </p:txBody>
      </p:sp>
      <p:pic>
        <p:nvPicPr>
          <p:cNvPr id="16393" name="Picture 9" descr="_ttu3mel[1]"/>
          <p:cNvPicPr>
            <a:picLocks noChangeAspect="1" noChangeArrowheads="1"/>
          </p:cNvPicPr>
          <p:nvPr>
            <p:ph sz="quarter" idx="3"/>
          </p:nvPr>
        </p:nvPicPr>
        <p:blipFill>
          <a:blip r:embed="rId3" cstate="print"/>
          <a:srcRect/>
          <a:stretch>
            <a:fillRect/>
          </a:stretch>
        </p:blipFill>
        <p:spPr>
          <a:xfrm>
            <a:off x="5715000" y="2133600"/>
            <a:ext cx="2713038" cy="32766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decel="50000" fill="hold">
                                          <p:stCondLst>
                                            <p:cond delay="0"/>
                                          </p:stCondLst>
                                        </p:cTn>
                                        <p:tgtEl>
                                          <p:spTgt spid="1638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638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6386"/>
                                        </p:tgtEl>
                                        <p:attrNameLst>
                                          <p:attrName>ppt_w</p:attrName>
                                        </p:attrNameLst>
                                      </p:cBhvr>
                                      <p:tavLst>
                                        <p:tav tm="0">
                                          <p:val>
                                            <p:strVal val="#ppt_w*.05"/>
                                          </p:val>
                                        </p:tav>
                                        <p:tav tm="100000">
                                          <p:val>
                                            <p:strVal val="#ppt_w"/>
                                          </p:val>
                                        </p:tav>
                                      </p:tavLst>
                                    </p:anim>
                                    <p:anim calcmode="lin" valueType="num">
                                      <p:cBhvr>
                                        <p:cTn id="10" dur="1000" fill="hold"/>
                                        <p:tgtEl>
                                          <p:spTgt spid="1638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638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638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638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6386"/>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1639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16387">
                                            <p:txEl>
                                              <p:pRg st="0" end="0"/>
                                            </p:txEl>
                                          </p:spTgt>
                                        </p:tgtEl>
                                        <p:attrNameLst>
                                          <p:attrName>style.visibility</p:attrName>
                                        </p:attrNameLst>
                                      </p:cBhvr>
                                      <p:to>
                                        <p:strVal val="visible"/>
                                      </p:to>
                                    </p:set>
                                    <p:animEffect transition="in" filter="fade">
                                      <p:cBhvr>
                                        <p:cTn id="22" dur="1000"/>
                                        <p:tgtEl>
                                          <p:spTgt spid="16387">
                                            <p:txEl>
                                              <p:pRg st="0" end="0"/>
                                            </p:txEl>
                                          </p:spTgt>
                                        </p:tgtEl>
                                      </p:cBhvr>
                                    </p:animEffect>
                                    <p:anim calcmode="lin" valueType="num">
                                      <p:cBhvr>
                                        <p:cTn id="23"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16387">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63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16387">
                                            <p:txEl>
                                              <p:pRg st="1" end="1"/>
                                            </p:txEl>
                                          </p:spTgt>
                                        </p:tgtEl>
                                        <p:attrNameLst>
                                          <p:attrName>style.visibility</p:attrName>
                                        </p:attrNameLst>
                                      </p:cBhvr>
                                      <p:to>
                                        <p:strVal val="visible"/>
                                      </p:to>
                                    </p:set>
                                    <p:animEffect transition="in" filter="fade">
                                      <p:cBhvr>
                                        <p:cTn id="30" dur="1000"/>
                                        <p:tgtEl>
                                          <p:spTgt spid="16387">
                                            <p:txEl>
                                              <p:pRg st="1" end="1"/>
                                            </p:txEl>
                                          </p:spTgt>
                                        </p:tgtEl>
                                      </p:cBhvr>
                                    </p:animEffect>
                                    <p:anim calcmode="lin" valueType="num">
                                      <p:cBhvr>
                                        <p:cTn id="31"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6387">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6387">
                                            <p:txEl>
                                              <p:pRg st="1" end="1"/>
                                            </p:txEl>
                                          </p:spTgt>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0"/>
                                  </p:stCondLst>
                                  <p:childTnLst>
                                    <p:set>
                                      <p:cBhvr>
                                        <p:cTn id="35" dur="1" fill="hold">
                                          <p:stCondLst>
                                            <p:cond delay="0"/>
                                          </p:stCondLst>
                                        </p:cTn>
                                        <p:tgtEl>
                                          <p:spTgt spid="16387">
                                            <p:txEl>
                                              <p:pRg st="2" end="2"/>
                                            </p:txEl>
                                          </p:spTgt>
                                        </p:tgtEl>
                                        <p:attrNameLst>
                                          <p:attrName>style.visibility</p:attrName>
                                        </p:attrNameLst>
                                      </p:cBhvr>
                                      <p:to>
                                        <p:strVal val="visible"/>
                                      </p:to>
                                    </p:set>
                                    <p:animEffect transition="in" filter="fade">
                                      <p:cBhvr>
                                        <p:cTn id="36" dur="1000"/>
                                        <p:tgtEl>
                                          <p:spTgt spid="16387">
                                            <p:txEl>
                                              <p:pRg st="2" end="2"/>
                                            </p:txEl>
                                          </p:spTgt>
                                        </p:tgtEl>
                                      </p:cBhvr>
                                    </p:animEffect>
                                    <p:anim calcmode="lin" valueType="num">
                                      <p:cBhvr>
                                        <p:cTn id="37"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16387">
                                            <p:txEl>
                                              <p:pRg st="2" end="2"/>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6387">
                                            <p:txEl>
                                              <p:pRg st="2" end="2"/>
                                            </p:txEl>
                                          </p:spTgt>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16387">
                                            <p:txEl>
                                              <p:pRg st="3" end="3"/>
                                            </p:txEl>
                                          </p:spTgt>
                                        </p:tgtEl>
                                        <p:attrNameLst>
                                          <p:attrName>style.visibility</p:attrName>
                                        </p:attrNameLst>
                                      </p:cBhvr>
                                      <p:to>
                                        <p:strVal val="visible"/>
                                      </p:to>
                                    </p:set>
                                    <p:animEffect transition="in" filter="fade">
                                      <p:cBhvr>
                                        <p:cTn id="42" dur="1000"/>
                                        <p:tgtEl>
                                          <p:spTgt spid="16387">
                                            <p:txEl>
                                              <p:pRg st="3" end="3"/>
                                            </p:txEl>
                                          </p:spTgt>
                                        </p:tgtEl>
                                      </p:cBhvr>
                                    </p:animEffect>
                                    <p:anim calcmode="lin" valueType="num">
                                      <p:cBhvr>
                                        <p:cTn id="43"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16387">
                                            <p:txEl>
                                              <p:pRg st="3" end="3"/>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6387">
                                            <p:txEl>
                                              <p:pRg st="3" end="3"/>
                                            </p:txEl>
                                          </p:spTgt>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16387">
                                            <p:txEl>
                                              <p:pRg st="4" end="4"/>
                                            </p:txEl>
                                          </p:spTgt>
                                        </p:tgtEl>
                                        <p:attrNameLst>
                                          <p:attrName>style.visibility</p:attrName>
                                        </p:attrNameLst>
                                      </p:cBhvr>
                                      <p:to>
                                        <p:strVal val="visible"/>
                                      </p:to>
                                    </p:set>
                                    <p:animEffect transition="in" filter="fade">
                                      <p:cBhvr>
                                        <p:cTn id="48" dur="1000"/>
                                        <p:tgtEl>
                                          <p:spTgt spid="16387">
                                            <p:txEl>
                                              <p:pRg st="4" end="4"/>
                                            </p:txEl>
                                          </p:spTgt>
                                        </p:tgtEl>
                                      </p:cBhvr>
                                    </p:animEffect>
                                    <p:anim calcmode="lin" valueType="num">
                                      <p:cBhvr>
                                        <p:cTn id="49"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16387">
                                            <p:txEl>
                                              <p:pRg st="4" end="4"/>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638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Handling Disputes </a:t>
            </a:r>
            <a:r>
              <a:rPr lang="en-US" sz="1600" smtClean="0"/>
              <a:t>(continued)</a:t>
            </a:r>
          </a:p>
        </p:txBody>
      </p:sp>
      <p:sp>
        <p:nvSpPr>
          <p:cNvPr id="17411" name="Rectangle 3"/>
          <p:cNvSpPr>
            <a:spLocks noGrp="1" noChangeArrowheads="1"/>
          </p:cNvSpPr>
          <p:nvPr>
            <p:ph type="body" sz="half" idx="1"/>
          </p:nvPr>
        </p:nvSpPr>
        <p:spPr>
          <a:xfrm>
            <a:off x="533400" y="1524000"/>
            <a:ext cx="4724400" cy="4495800"/>
          </a:xfrm>
        </p:spPr>
        <p:txBody>
          <a:bodyPr/>
          <a:lstStyle/>
          <a:p>
            <a:pPr eaLnBrk="1" hangingPunct="1">
              <a:buFont typeface="Pristina" pitchFamily="66" charset="0"/>
              <a:buNone/>
            </a:pPr>
            <a:r>
              <a:rPr lang="en-US" smtClean="0"/>
              <a:t>2. In the case of a billing error…</a:t>
            </a:r>
          </a:p>
          <a:p>
            <a:pPr lvl="1" eaLnBrk="1" hangingPunct="1"/>
            <a:r>
              <a:rPr lang="en-US" smtClean="0"/>
              <a:t>Notify Company Within</a:t>
            </a:r>
            <a:br>
              <a:rPr lang="en-US" smtClean="0"/>
            </a:br>
            <a:r>
              <a:rPr lang="en-US" smtClean="0"/>
              <a:t>60 Days</a:t>
            </a:r>
          </a:p>
          <a:p>
            <a:pPr lvl="1" eaLnBrk="1" hangingPunct="1"/>
            <a:r>
              <a:rPr lang="en-US" smtClean="0"/>
              <a:t>Letter must include</a:t>
            </a:r>
          </a:p>
          <a:p>
            <a:pPr lvl="2" eaLnBrk="1" hangingPunct="1"/>
            <a:r>
              <a:rPr lang="en-US" sz="2000" smtClean="0"/>
              <a:t>Name</a:t>
            </a:r>
          </a:p>
          <a:p>
            <a:pPr lvl="2" eaLnBrk="1" hangingPunct="1"/>
            <a:r>
              <a:rPr lang="en-US" sz="2000" smtClean="0"/>
              <a:t>Account</a:t>
            </a:r>
          </a:p>
          <a:p>
            <a:pPr lvl="2" eaLnBrk="1" hangingPunct="1"/>
            <a:r>
              <a:rPr lang="en-US" sz="2000" smtClean="0"/>
              <a:t>Dollar Amount Involved</a:t>
            </a:r>
          </a:p>
          <a:p>
            <a:pPr lvl="2" eaLnBrk="1" hangingPunct="1"/>
            <a:r>
              <a:rPr lang="en-US" sz="2000" smtClean="0"/>
              <a:t>Reason for Dispute</a:t>
            </a:r>
          </a:p>
          <a:p>
            <a:pPr lvl="2" eaLnBrk="1" hangingPunct="1"/>
            <a:r>
              <a:rPr lang="en-US" sz="2000" smtClean="0"/>
              <a:t>Any Other Clarifying Information</a:t>
            </a:r>
          </a:p>
        </p:txBody>
      </p:sp>
      <p:pic>
        <p:nvPicPr>
          <p:cNvPr id="17418" name="Picture 10" descr="mibluz20[1]"/>
          <p:cNvPicPr>
            <a:picLocks noChangeAspect="1" noChangeArrowheads="1"/>
          </p:cNvPicPr>
          <p:nvPr>
            <p:ph sz="quarter" idx="3"/>
          </p:nvPr>
        </p:nvPicPr>
        <p:blipFill>
          <a:blip r:embed="rId3" cstate="print"/>
          <a:srcRect/>
          <a:stretch>
            <a:fillRect/>
          </a:stretch>
        </p:blipFill>
        <p:spPr>
          <a:xfrm>
            <a:off x="5580063" y="2286000"/>
            <a:ext cx="2878137" cy="2932113"/>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decel="50000" fill="hold">
                                          <p:stCondLst>
                                            <p:cond delay="0"/>
                                          </p:stCondLst>
                                        </p:cTn>
                                        <p:tgtEl>
                                          <p:spTgt spid="174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4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410"/>
                                        </p:tgtEl>
                                        <p:attrNameLst>
                                          <p:attrName>ppt_w</p:attrName>
                                        </p:attrNameLst>
                                      </p:cBhvr>
                                      <p:tavLst>
                                        <p:tav tm="0">
                                          <p:val>
                                            <p:strVal val="#ppt_w*.05"/>
                                          </p:val>
                                        </p:tav>
                                        <p:tav tm="100000">
                                          <p:val>
                                            <p:strVal val="#ppt_w"/>
                                          </p:val>
                                        </p:tav>
                                      </p:tavLst>
                                    </p:anim>
                                    <p:anim calcmode="lin" valueType="num">
                                      <p:cBhvr>
                                        <p:cTn id="10" dur="1000" fill="hold"/>
                                        <p:tgtEl>
                                          <p:spTgt spid="174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4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4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4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410"/>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17418"/>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17411">
                                            <p:txEl>
                                              <p:pRg st="0" end="0"/>
                                            </p:txEl>
                                          </p:spTgt>
                                        </p:tgtEl>
                                        <p:attrNameLst>
                                          <p:attrName>style.visibility</p:attrName>
                                        </p:attrNameLst>
                                      </p:cBhvr>
                                      <p:to>
                                        <p:strVal val="visible"/>
                                      </p:to>
                                    </p:set>
                                    <p:animEffect transition="in" filter="fade">
                                      <p:cBhvr>
                                        <p:cTn id="22" dur="1000"/>
                                        <p:tgtEl>
                                          <p:spTgt spid="17411">
                                            <p:txEl>
                                              <p:pRg st="0" end="0"/>
                                            </p:txEl>
                                          </p:spTgt>
                                        </p:tgtEl>
                                      </p:cBhvr>
                                    </p:animEffect>
                                    <p:anim calcmode="lin" valueType="num">
                                      <p:cBhvr>
                                        <p:cTn id="23"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17411">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7411">
                                            <p:txEl>
                                              <p:pRg st="0" end="0"/>
                                            </p:txEl>
                                          </p:spTgt>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17411">
                                            <p:txEl>
                                              <p:pRg st="1" end="1"/>
                                            </p:txEl>
                                          </p:spTgt>
                                        </p:tgtEl>
                                        <p:attrNameLst>
                                          <p:attrName>style.visibility</p:attrName>
                                        </p:attrNameLst>
                                      </p:cBhvr>
                                      <p:to>
                                        <p:strVal val="visible"/>
                                      </p:to>
                                    </p:set>
                                    <p:animEffect transition="in" filter="fade">
                                      <p:cBhvr>
                                        <p:cTn id="28" dur="1000"/>
                                        <p:tgtEl>
                                          <p:spTgt spid="17411">
                                            <p:txEl>
                                              <p:pRg st="1" end="1"/>
                                            </p:txEl>
                                          </p:spTgt>
                                        </p:tgtEl>
                                      </p:cBhvr>
                                    </p:animEffect>
                                    <p:anim calcmode="lin" valueType="num">
                                      <p:cBhvr>
                                        <p:cTn id="29"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17411">
                                            <p:txEl>
                                              <p:pRg st="1" end="1"/>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7411">
                                            <p:txEl>
                                              <p:pRg st="1" end="1"/>
                                            </p:txEl>
                                          </p:spTgt>
                                        </p:tgtEl>
                                        <p:attrNameLst>
                                          <p:attrName>ppt_y</p:attrName>
                                        </p:attrNameLst>
                                      </p:cBhvr>
                                      <p:tavLst>
                                        <p:tav tm="0">
                                          <p:val>
                                            <p:strVal val="#ppt_y-.03"/>
                                          </p:val>
                                        </p:tav>
                                        <p:tav tm="100000">
                                          <p:val>
                                            <p:strVal val="#ppt_y"/>
                                          </p:val>
                                        </p:tav>
                                      </p:tavLst>
                                    </p:anim>
                                  </p:childTnLst>
                                </p:cTn>
                              </p:par>
                              <p:par>
                                <p:cTn id="32" presetID="37" presetClass="entr" presetSubtype="0" fill="hold" grpId="0" nodeType="withEffect">
                                  <p:stCondLst>
                                    <p:cond delay="0"/>
                                  </p:stCondLst>
                                  <p:childTnLst>
                                    <p:set>
                                      <p:cBhvr>
                                        <p:cTn id="33" dur="1" fill="hold">
                                          <p:stCondLst>
                                            <p:cond delay="0"/>
                                          </p:stCondLst>
                                        </p:cTn>
                                        <p:tgtEl>
                                          <p:spTgt spid="17411">
                                            <p:txEl>
                                              <p:pRg st="2" end="2"/>
                                            </p:txEl>
                                          </p:spTgt>
                                        </p:tgtEl>
                                        <p:attrNameLst>
                                          <p:attrName>style.visibility</p:attrName>
                                        </p:attrNameLst>
                                      </p:cBhvr>
                                      <p:to>
                                        <p:strVal val="visible"/>
                                      </p:to>
                                    </p:set>
                                    <p:animEffect transition="in" filter="fade">
                                      <p:cBhvr>
                                        <p:cTn id="34" dur="1000"/>
                                        <p:tgtEl>
                                          <p:spTgt spid="17411">
                                            <p:txEl>
                                              <p:pRg st="2" end="2"/>
                                            </p:txEl>
                                          </p:spTgt>
                                        </p:tgtEl>
                                      </p:cBhvr>
                                    </p:animEffect>
                                    <p:anim calcmode="lin" valueType="num">
                                      <p:cBhvr>
                                        <p:cTn id="35"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17411">
                                            <p:txEl>
                                              <p:pRg st="2" end="2"/>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7411">
                                            <p:txEl>
                                              <p:pRg st="2" end="2"/>
                                            </p:txEl>
                                          </p:spTgt>
                                        </p:tgtEl>
                                        <p:attrNameLst>
                                          <p:attrName>ppt_y</p:attrName>
                                        </p:attrNameLst>
                                      </p:cBhvr>
                                      <p:tavLst>
                                        <p:tav tm="0">
                                          <p:val>
                                            <p:strVal val="#ppt_y-.03"/>
                                          </p:val>
                                        </p:tav>
                                        <p:tav tm="100000">
                                          <p:val>
                                            <p:strVal val="#ppt_y"/>
                                          </p:val>
                                        </p:tav>
                                      </p:tavLst>
                                    </p:anim>
                                  </p:childTnLst>
                                </p:cTn>
                              </p:par>
                              <p:par>
                                <p:cTn id="38" presetID="37" presetClass="entr" presetSubtype="0" fill="hold" grpId="0" nodeType="withEffect">
                                  <p:stCondLst>
                                    <p:cond delay="0"/>
                                  </p:stCondLst>
                                  <p:childTnLst>
                                    <p:set>
                                      <p:cBhvr>
                                        <p:cTn id="39" dur="1" fill="hold">
                                          <p:stCondLst>
                                            <p:cond delay="0"/>
                                          </p:stCondLst>
                                        </p:cTn>
                                        <p:tgtEl>
                                          <p:spTgt spid="17411">
                                            <p:txEl>
                                              <p:pRg st="3" end="3"/>
                                            </p:txEl>
                                          </p:spTgt>
                                        </p:tgtEl>
                                        <p:attrNameLst>
                                          <p:attrName>style.visibility</p:attrName>
                                        </p:attrNameLst>
                                      </p:cBhvr>
                                      <p:to>
                                        <p:strVal val="visible"/>
                                      </p:to>
                                    </p:set>
                                    <p:animEffect transition="in" filter="fade">
                                      <p:cBhvr>
                                        <p:cTn id="40" dur="1000"/>
                                        <p:tgtEl>
                                          <p:spTgt spid="17411">
                                            <p:txEl>
                                              <p:pRg st="3" end="3"/>
                                            </p:txEl>
                                          </p:spTgt>
                                        </p:tgtEl>
                                      </p:cBhvr>
                                    </p:animEffect>
                                    <p:anim calcmode="lin" valueType="num">
                                      <p:cBhvr>
                                        <p:cTn id="41"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17411">
                                            <p:txEl>
                                              <p:pRg st="3" end="3"/>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7411">
                                            <p:txEl>
                                              <p:pRg st="3" end="3"/>
                                            </p:txEl>
                                          </p:spTgt>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7411">
                                            <p:txEl>
                                              <p:pRg st="4" end="4"/>
                                            </p:txEl>
                                          </p:spTgt>
                                        </p:tgtEl>
                                        <p:attrNameLst>
                                          <p:attrName>style.visibility</p:attrName>
                                        </p:attrNameLst>
                                      </p:cBhvr>
                                      <p:to>
                                        <p:strVal val="visible"/>
                                      </p:to>
                                    </p:set>
                                    <p:animEffect transition="in" filter="fade">
                                      <p:cBhvr>
                                        <p:cTn id="46" dur="1000"/>
                                        <p:tgtEl>
                                          <p:spTgt spid="17411">
                                            <p:txEl>
                                              <p:pRg st="4" end="4"/>
                                            </p:txEl>
                                          </p:spTgt>
                                        </p:tgtEl>
                                      </p:cBhvr>
                                    </p:animEffect>
                                    <p:anim calcmode="lin" valueType="num">
                                      <p:cBhvr>
                                        <p:cTn id="47"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17411">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7411">
                                            <p:txEl>
                                              <p:pRg st="4" end="4"/>
                                            </p:txEl>
                                          </p:spTgt>
                                        </p:tgtEl>
                                        <p:attrNameLst>
                                          <p:attrName>ppt_y</p:attrName>
                                        </p:attrNameLst>
                                      </p:cBhvr>
                                      <p:tavLst>
                                        <p:tav tm="0">
                                          <p:val>
                                            <p:strVal val="#ppt_y-.03"/>
                                          </p:val>
                                        </p:tav>
                                        <p:tav tm="100000">
                                          <p:val>
                                            <p:strVal val="#ppt_y"/>
                                          </p:val>
                                        </p:tav>
                                      </p:tavLst>
                                    </p:anim>
                                  </p:childTnLst>
                                </p:cTn>
                              </p:par>
                              <p:par>
                                <p:cTn id="50" presetID="37" presetClass="entr" presetSubtype="0" fill="hold" grpId="0" nodeType="withEffect">
                                  <p:stCondLst>
                                    <p:cond delay="0"/>
                                  </p:stCondLst>
                                  <p:childTnLst>
                                    <p:set>
                                      <p:cBhvr>
                                        <p:cTn id="51" dur="1" fill="hold">
                                          <p:stCondLst>
                                            <p:cond delay="0"/>
                                          </p:stCondLst>
                                        </p:cTn>
                                        <p:tgtEl>
                                          <p:spTgt spid="17411">
                                            <p:txEl>
                                              <p:pRg st="5" end="5"/>
                                            </p:txEl>
                                          </p:spTgt>
                                        </p:tgtEl>
                                        <p:attrNameLst>
                                          <p:attrName>style.visibility</p:attrName>
                                        </p:attrNameLst>
                                      </p:cBhvr>
                                      <p:to>
                                        <p:strVal val="visible"/>
                                      </p:to>
                                    </p:set>
                                    <p:animEffect transition="in" filter="fade">
                                      <p:cBhvr>
                                        <p:cTn id="52" dur="1000"/>
                                        <p:tgtEl>
                                          <p:spTgt spid="17411">
                                            <p:txEl>
                                              <p:pRg st="5" end="5"/>
                                            </p:txEl>
                                          </p:spTgt>
                                        </p:tgtEl>
                                      </p:cBhvr>
                                    </p:animEffect>
                                    <p:anim calcmode="lin" valueType="num">
                                      <p:cBhvr>
                                        <p:cTn id="53" dur="10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17411">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17411">
                                            <p:txEl>
                                              <p:pRg st="5" end="5"/>
                                            </p:txEl>
                                          </p:spTgt>
                                        </p:tgtEl>
                                        <p:attrNameLst>
                                          <p:attrName>ppt_y</p:attrName>
                                        </p:attrNameLst>
                                      </p:cBhvr>
                                      <p:tavLst>
                                        <p:tav tm="0">
                                          <p:val>
                                            <p:strVal val="#ppt_y-.03"/>
                                          </p:val>
                                        </p:tav>
                                        <p:tav tm="100000">
                                          <p:val>
                                            <p:strVal val="#ppt_y"/>
                                          </p:val>
                                        </p:tav>
                                      </p:tavLst>
                                    </p:anim>
                                  </p:childTnLst>
                                </p:cTn>
                              </p:par>
                              <p:par>
                                <p:cTn id="56" presetID="37" presetClass="entr" presetSubtype="0" fill="hold" grpId="0" nodeType="withEffect">
                                  <p:stCondLst>
                                    <p:cond delay="0"/>
                                  </p:stCondLst>
                                  <p:childTnLst>
                                    <p:set>
                                      <p:cBhvr>
                                        <p:cTn id="57" dur="1" fill="hold">
                                          <p:stCondLst>
                                            <p:cond delay="0"/>
                                          </p:stCondLst>
                                        </p:cTn>
                                        <p:tgtEl>
                                          <p:spTgt spid="17411">
                                            <p:txEl>
                                              <p:pRg st="6" end="6"/>
                                            </p:txEl>
                                          </p:spTgt>
                                        </p:tgtEl>
                                        <p:attrNameLst>
                                          <p:attrName>style.visibility</p:attrName>
                                        </p:attrNameLst>
                                      </p:cBhvr>
                                      <p:to>
                                        <p:strVal val="visible"/>
                                      </p:to>
                                    </p:set>
                                    <p:animEffect transition="in" filter="fade">
                                      <p:cBhvr>
                                        <p:cTn id="58" dur="1000"/>
                                        <p:tgtEl>
                                          <p:spTgt spid="17411">
                                            <p:txEl>
                                              <p:pRg st="6" end="6"/>
                                            </p:txEl>
                                          </p:spTgt>
                                        </p:tgtEl>
                                      </p:cBhvr>
                                    </p:animEffect>
                                    <p:anim calcmode="lin" valueType="num">
                                      <p:cBhvr>
                                        <p:cTn id="59" dur="10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p:cTn id="60" dur="900" decel="100000" fill="hold"/>
                                        <p:tgtEl>
                                          <p:spTgt spid="17411">
                                            <p:txEl>
                                              <p:pRg st="6" end="6"/>
                                            </p:txEl>
                                          </p:spTgt>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7411">
                                            <p:txEl>
                                              <p:pRg st="6" end="6"/>
                                            </p:txEl>
                                          </p:spTgt>
                                        </p:tgtEl>
                                        <p:attrNameLst>
                                          <p:attrName>ppt_y</p:attrName>
                                        </p:attrNameLst>
                                      </p:cBhvr>
                                      <p:tavLst>
                                        <p:tav tm="0">
                                          <p:val>
                                            <p:strVal val="#ppt_y-.03"/>
                                          </p:val>
                                        </p:tav>
                                        <p:tav tm="100000">
                                          <p:val>
                                            <p:strVal val="#ppt_y"/>
                                          </p:val>
                                        </p:tav>
                                      </p:tavLst>
                                    </p:anim>
                                  </p:childTnLst>
                                </p:cTn>
                              </p:par>
                              <p:par>
                                <p:cTn id="62" presetID="37" presetClass="entr" presetSubtype="0" fill="hold" grpId="0" nodeType="withEffect">
                                  <p:stCondLst>
                                    <p:cond delay="0"/>
                                  </p:stCondLst>
                                  <p:childTnLst>
                                    <p:set>
                                      <p:cBhvr>
                                        <p:cTn id="63" dur="1" fill="hold">
                                          <p:stCondLst>
                                            <p:cond delay="0"/>
                                          </p:stCondLst>
                                        </p:cTn>
                                        <p:tgtEl>
                                          <p:spTgt spid="17411">
                                            <p:txEl>
                                              <p:pRg st="7" end="7"/>
                                            </p:txEl>
                                          </p:spTgt>
                                        </p:tgtEl>
                                        <p:attrNameLst>
                                          <p:attrName>style.visibility</p:attrName>
                                        </p:attrNameLst>
                                      </p:cBhvr>
                                      <p:to>
                                        <p:strVal val="visible"/>
                                      </p:to>
                                    </p:set>
                                    <p:animEffect transition="in" filter="fade">
                                      <p:cBhvr>
                                        <p:cTn id="64" dur="1000"/>
                                        <p:tgtEl>
                                          <p:spTgt spid="17411">
                                            <p:txEl>
                                              <p:pRg st="7" end="7"/>
                                            </p:txEl>
                                          </p:spTgt>
                                        </p:tgtEl>
                                      </p:cBhvr>
                                    </p:animEffect>
                                    <p:anim calcmode="lin" valueType="num">
                                      <p:cBhvr>
                                        <p:cTn id="65" dur="10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p:cTn id="66" dur="900" decel="100000" fill="hold"/>
                                        <p:tgtEl>
                                          <p:spTgt spid="17411">
                                            <p:txEl>
                                              <p:pRg st="7" end="7"/>
                                            </p:txEl>
                                          </p:spTgt>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17411">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r>
              <a:rPr lang="en-US" smtClean="0"/>
              <a:t>Today’s Presentation</a:t>
            </a:r>
          </a:p>
        </p:txBody>
      </p:sp>
      <p:sp>
        <p:nvSpPr>
          <p:cNvPr id="178179" name="Rectangle 3"/>
          <p:cNvSpPr>
            <a:spLocks noGrp="1" noChangeArrowheads="1"/>
          </p:cNvSpPr>
          <p:nvPr>
            <p:ph type="body" sz="half" idx="1"/>
          </p:nvPr>
        </p:nvSpPr>
        <p:spPr>
          <a:xfrm>
            <a:off x="457200" y="1600200"/>
            <a:ext cx="7162800" cy="4525963"/>
          </a:xfrm>
        </p:spPr>
        <p:txBody>
          <a:bodyPr/>
          <a:lstStyle/>
          <a:p>
            <a:pPr eaLnBrk="1" hangingPunct="1"/>
            <a:r>
              <a:rPr lang="en-US" sz="2800" smtClean="0"/>
              <a:t>Introduction </a:t>
            </a:r>
          </a:p>
          <a:p>
            <a:pPr eaLnBrk="1" hangingPunct="1"/>
            <a:r>
              <a:rPr lang="en-US" sz="2800" smtClean="0"/>
              <a:t>Credit card basics and terminology</a:t>
            </a:r>
          </a:p>
          <a:p>
            <a:pPr eaLnBrk="1" hangingPunct="1"/>
            <a:r>
              <a:rPr lang="en-US" sz="2800" smtClean="0"/>
              <a:t>Obtaining a credit card</a:t>
            </a:r>
          </a:p>
          <a:p>
            <a:pPr eaLnBrk="1" hangingPunct="1"/>
            <a:r>
              <a:rPr lang="en-US" sz="2800" smtClean="0"/>
              <a:t>Extra information for you</a:t>
            </a:r>
          </a:p>
          <a:p>
            <a:pPr eaLnBrk="1" hangingPunct="1"/>
            <a:r>
              <a:rPr lang="en-US" sz="2800" smtClean="0"/>
              <a:t>How to handle disputes</a:t>
            </a:r>
          </a:p>
          <a:p>
            <a:pPr eaLnBrk="1" hangingPunct="1"/>
            <a:r>
              <a:rPr lang="en-US" sz="2800" smtClean="0"/>
              <a:t>Conclusion and activity</a:t>
            </a:r>
          </a:p>
          <a:p>
            <a:pPr algn="ctr" eaLnBrk="1" hangingPunct="1">
              <a:buFont typeface="Pristina" pitchFamily="66" charset="0"/>
              <a:buNone/>
            </a:pPr>
            <a:endParaRPr lang="en-US" sz="3600" smtClean="0"/>
          </a:p>
          <a:p>
            <a:pPr algn="ctr" eaLnBrk="1" hangingPunct="1">
              <a:buFont typeface="Pristina" pitchFamily="66" charset="0"/>
              <a:buNone/>
            </a:pPr>
            <a:r>
              <a:rPr lang="en-US" sz="3600" smtClean="0"/>
              <a:t>Please ask questions at any time.</a:t>
            </a:r>
            <a:r>
              <a:rPr lang="en-US" sz="2800" smtClean="0"/>
              <a:t>  </a:t>
            </a:r>
          </a:p>
          <a:p>
            <a:pPr eaLnBrk="1" hangingPunct="1"/>
            <a:endParaRPr lang="en-US" sz="2800" smtClean="0"/>
          </a:p>
        </p:txBody>
      </p:sp>
      <p:pic>
        <p:nvPicPr>
          <p:cNvPr id="178182" name="Picture 6" descr="MPPH01650J0000[1]"/>
          <p:cNvPicPr>
            <a:picLocks noChangeAspect="1" noChangeArrowheads="1"/>
          </p:cNvPicPr>
          <p:nvPr>
            <p:ph sz="quarter" idx="3"/>
          </p:nvPr>
        </p:nvPicPr>
        <p:blipFill>
          <a:blip r:embed="rId3" cstate="print"/>
          <a:srcRect/>
          <a:stretch>
            <a:fillRect/>
          </a:stretch>
        </p:blipFill>
        <p:spPr>
          <a:xfrm>
            <a:off x="6400800" y="2133600"/>
            <a:ext cx="1844675" cy="2797175"/>
          </a:xfrm>
          <a:noFill/>
          <a:ln w="28575">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78178"/>
                                        </p:tgtEl>
                                        <p:attrNameLst>
                                          <p:attrName>style.visibility</p:attrName>
                                        </p:attrNameLst>
                                      </p:cBhvr>
                                      <p:to>
                                        <p:strVal val="visible"/>
                                      </p:to>
                                    </p:set>
                                    <p:anim calcmode="lin" valueType="num">
                                      <p:cBhvr>
                                        <p:cTn id="7" dur="500" decel="50000" fill="hold">
                                          <p:stCondLst>
                                            <p:cond delay="0"/>
                                          </p:stCondLst>
                                        </p:cTn>
                                        <p:tgtEl>
                                          <p:spTgt spid="17817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817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8178"/>
                                        </p:tgtEl>
                                        <p:attrNameLst>
                                          <p:attrName>ppt_w</p:attrName>
                                        </p:attrNameLst>
                                      </p:cBhvr>
                                      <p:tavLst>
                                        <p:tav tm="0">
                                          <p:val>
                                            <p:strVal val="#ppt_w*.05"/>
                                          </p:val>
                                        </p:tav>
                                        <p:tav tm="100000">
                                          <p:val>
                                            <p:strVal val="#ppt_w"/>
                                          </p:val>
                                        </p:tav>
                                      </p:tavLst>
                                    </p:anim>
                                    <p:anim calcmode="lin" valueType="num">
                                      <p:cBhvr>
                                        <p:cTn id="10" dur="1000" fill="hold"/>
                                        <p:tgtEl>
                                          <p:spTgt spid="17817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817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817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817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8178"/>
                                        </p:tgtEl>
                                      </p:cBhvr>
                                    </p:animEffect>
                                  </p:childTnLst>
                                </p:cTn>
                              </p:par>
                              <p:par>
                                <p:cTn id="15" presetID="8" presetClass="entr" presetSubtype="32" fill="hold" nodeType="withEffect">
                                  <p:stCondLst>
                                    <p:cond delay="0"/>
                                  </p:stCondLst>
                                  <p:childTnLst>
                                    <p:set>
                                      <p:cBhvr>
                                        <p:cTn id="16" dur="1" fill="hold">
                                          <p:stCondLst>
                                            <p:cond delay="0"/>
                                          </p:stCondLst>
                                        </p:cTn>
                                        <p:tgtEl>
                                          <p:spTgt spid="178182"/>
                                        </p:tgtEl>
                                        <p:attrNameLst>
                                          <p:attrName>style.visibility</p:attrName>
                                        </p:attrNameLst>
                                      </p:cBhvr>
                                      <p:to>
                                        <p:strVal val="visible"/>
                                      </p:to>
                                    </p:set>
                                    <p:animEffect transition="in" filter="diamond(out)">
                                      <p:cBhvr>
                                        <p:cTn id="17" dur="2000"/>
                                        <p:tgtEl>
                                          <p:spTgt spid="1781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178179">
                                            <p:txEl>
                                              <p:pRg st="0" end="0"/>
                                            </p:txEl>
                                          </p:spTgt>
                                        </p:tgtEl>
                                        <p:attrNameLst>
                                          <p:attrName>style.visibility</p:attrName>
                                        </p:attrNameLst>
                                      </p:cBhvr>
                                      <p:to>
                                        <p:strVal val="visible"/>
                                      </p:to>
                                    </p:set>
                                    <p:animEffect transition="in" filter="fade">
                                      <p:cBhvr>
                                        <p:cTn id="22" dur="1000"/>
                                        <p:tgtEl>
                                          <p:spTgt spid="178179">
                                            <p:txEl>
                                              <p:pRg st="0" end="0"/>
                                            </p:txEl>
                                          </p:spTgt>
                                        </p:tgtEl>
                                      </p:cBhvr>
                                    </p:animEffect>
                                    <p:anim calcmode="lin" valueType="num">
                                      <p:cBhvr>
                                        <p:cTn id="23" dur="1000" fill="hold"/>
                                        <p:tgtEl>
                                          <p:spTgt spid="178179">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178179">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781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178179">
                                            <p:txEl>
                                              <p:pRg st="1" end="1"/>
                                            </p:txEl>
                                          </p:spTgt>
                                        </p:tgtEl>
                                        <p:attrNameLst>
                                          <p:attrName>style.visibility</p:attrName>
                                        </p:attrNameLst>
                                      </p:cBhvr>
                                      <p:to>
                                        <p:strVal val="visible"/>
                                      </p:to>
                                    </p:set>
                                    <p:animEffect transition="in" filter="fade">
                                      <p:cBhvr>
                                        <p:cTn id="30" dur="1000"/>
                                        <p:tgtEl>
                                          <p:spTgt spid="178179">
                                            <p:txEl>
                                              <p:pRg st="1" end="1"/>
                                            </p:txEl>
                                          </p:spTgt>
                                        </p:tgtEl>
                                      </p:cBhvr>
                                    </p:animEffect>
                                    <p:anim calcmode="lin" valueType="num">
                                      <p:cBhvr>
                                        <p:cTn id="31" dur="1000" fill="hold"/>
                                        <p:tgtEl>
                                          <p:spTgt spid="178179">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78179">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781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178179">
                                            <p:txEl>
                                              <p:pRg st="2" end="2"/>
                                            </p:txEl>
                                          </p:spTgt>
                                        </p:tgtEl>
                                        <p:attrNameLst>
                                          <p:attrName>style.visibility</p:attrName>
                                        </p:attrNameLst>
                                      </p:cBhvr>
                                      <p:to>
                                        <p:strVal val="visible"/>
                                      </p:to>
                                    </p:set>
                                    <p:animEffect transition="in" filter="fade">
                                      <p:cBhvr>
                                        <p:cTn id="38" dur="1000"/>
                                        <p:tgtEl>
                                          <p:spTgt spid="178179">
                                            <p:txEl>
                                              <p:pRg st="2" end="2"/>
                                            </p:txEl>
                                          </p:spTgt>
                                        </p:tgtEl>
                                      </p:cBhvr>
                                    </p:animEffect>
                                    <p:anim calcmode="lin" valueType="num">
                                      <p:cBhvr>
                                        <p:cTn id="39" dur="1000" fill="hold"/>
                                        <p:tgtEl>
                                          <p:spTgt spid="178179">
                                            <p:txEl>
                                              <p:pRg st="2" end="2"/>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178179">
                                            <p:txEl>
                                              <p:pRg st="2" end="2"/>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7817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178179">
                                            <p:txEl>
                                              <p:pRg st="3" end="3"/>
                                            </p:txEl>
                                          </p:spTgt>
                                        </p:tgtEl>
                                        <p:attrNameLst>
                                          <p:attrName>style.visibility</p:attrName>
                                        </p:attrNameLst>
                                      </p:cBhvr>
                                      <p:to>
                                        <p:strVal val="visible"/>
                                      </p:to>
                                    </p:set>
                                    <p:animEffect transition="in" filter="fade">
                                      <p:cBhvr>
                                        <p:cTn id="46" dur="1000"/>
                                        <p:tgtEl>
                                          <p:spTgt spid="178179">
                                            <p:txEl>
                                              <p:pRg st="3" end="3"/>
                                            </p:txEl>
                                          </p:spTgt>
                                        </p:tgtEl>
                                      </p:cBhvr>
                                    </p:animEffect>
                                    <p:anim calcmode="lin" valueType="num">
                                      <p:cBhvr>
                                        <p:cTn id="47" dur="1000" fill="hold"/>
                                        <p:tgtEl>
                                          <p:spTgt spid="178179">
                                            <p:txEl>
                                              <p:pRg st="3" end="3"/>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178179">
                                            <p:txEl>
                                              <p:pRg st="3" end="3"/>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7817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178179">
                                            <p:txEl>
                                              <p:pRg st="4" end="4"/>
                                            </p:txEl>
                                          </p:spTgt>
                                        </p:tgtEl>
                                        <p:attrNameLst>
                                          <p:attrName>style.visibility</p:attrName>
                                        </p:attrNameLst>
                                      </p:cBhvr>
                                      <p:to>
                                        <p:strVal val="visible"/>
                                      </p:to>
                                    </p:set>
                                    <p:animEffect transition="in" filter="fade">
                                      <p:cBhvr>
                                        <p:cTn id="54" dur="1000"/>
                                        <p:tgtEl>
                                          <p:spTgt spid="178179">
                                            <p:txEl>
                                              <p:pRg st="4" end="4"/>
                                            </p:txEl>
                                          </p:spTgt>
                                        </p:tgtEl>
                                      </p:cBhvr>
                                    </p:animEffect>
                                    <p:anim calcmode="lin" valueType="num">
                                      <p:cBhvr>
                                        <p:cTn id="55" dur="1000" fill="hold"/>
                                        <p:tgtEl>
                                          <p:spTgt spid="178179">
                                            <p:txEl>
                                              <p:pRg st="4" end="4"/>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178179">
                                            <p:txEl>
                                              <p:pRg st="4" end="4"/>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17817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37" presetClass="entr" presetSubtype="0" fill="hold" grpId="0" nodeType="clickEffect">
                                  <p:stCondLst>
                                    <p:cond delay="0"/>
                                  </p:stCondLst>
                                  <p:childTnLst>
                                    <p:set>
                                      <p:cBhvr>
                                        <p:cTn id="61" dur="1" fill="hold">
                                          <p:stCondLst>
                                            <p:cond delay="0"/>
                                          </p:stCondLst>
                                        </p:cTn>
                                        <p:tgtEl>
                                          <p:spTgt spid="178179">
                                            <p:txEl>
                                              <p:pRg st="5" end="5"/>
                                            </p:txEl>
                                          </p:spTgt>
                                        </p:tgtEl>
                                        <p:attrNameLst>
                                          <p:attrName>style.visibility</p:attrName>
                                        </p:attrNameLst>
                                      </p:cBhvr>
                                      <p:to>
                                        <p:strVal val="visible"/>
                                      </p:to>
                                    </p:set>
                                    <p:animEffect transition="in" filter="fade">
                                      <p:cBhvr>
                                        <p:cTn id="62" dur="1000"/>
                                        <p:tgtEl>
                                          <p:spTgt spid="178179">
                                            <p:txEl>
                                              <p:pRg st="5" end="5"/>
                                            </p:txEl>
                                          </p:spTgt>
                                        </p:tgtEl>
                                      </p:cBhvr>
                                    </p:animEffect>
                                    <p:anim calcmode="lin" valueType="num">
                                      <p:cBhvr>
                                        <p:cTn id="63" dur="1000" fill="hold"/>
                                        <p:tgtEl>
                                          <p:spTgt spid="178179">
                                            <p:txEl>
                                              <p:pRg st="5" end="5"/>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178179">
                                            <p:txEl>
                                              <p:pRg st="5" end="5"/>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17817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37" presetClass="entr" presetSubtype="0" fill="hold" grpId="0" nodeType="clickEffect">
                                  <p:stCondLst>
                                    <p:cond delay="0"/>
                                  </p:stCondLst>
                                  <p:childTnLst>
                                    <p:set>
                                      <p:cBhvr>
                                        <p:cTn id="69" dur="1" fill="hold">
                                          <p:stCondLst>
                                            <p:cond delay="0"/>
                                          </p:stCondLst>
                                        </p:cTn>
                                        <p:tgtEl>
                                          <p:spTgt spid="178179">
                                            <p:txEl>
                                              <p:pRg st="7" end="7"/>
                                            </p:txEl>
                                          </p:spTgt>
                                        </p:tgtEl>
                                        <p:attrNameLst>
                                          <p:attrName>style.visibility</p:attrName>
                                        </p:attrNameLst>
                                      </p:cBhvr>
                                      <p:to>
                                        <p:strVal val="visible"/>
                                      </p:to>
                                    </p:set>
                                    <p:animEffect transition="in" filter="fade">
                                      <p:cBhvr>
                                        <p:cTn id="70" dur="1000"/>
                                        <p:tgtEl>
                                          <p:spTgt spid="178179">
                                            <p:txEl>
                                              <p:pRg st="7" end="7"/>
                                            </p:txEl>
                                          </p:spTgt>
                                        </p:tgtEl>
                                      </p:cBhvr>
                                    </p:animEffect>
                                    <p:anim calcmode="lin" valueType="num">
                                      <p:cBhvr>
                                        <p:cTn id="71" dur="1000" fill="hold"/>
                                        <p:tgtEl>
                                          <p:spTgt spid="178179">
                                            <p:txEl>
                                              <p:pRg st="7" end="7"/>
                                            </p:txEl>
                                          </p:spTgt>
                                        </p:tgtEl>
                                        <p:attrNameLst>
                                          <p:attrName>ppt_x</p:attrName>
                                        </p:attrNameLst>
                                      </p:cBhvr>
                                      <p:tavLst>
                                        <p:tav tm="0">
                                          <p:val>
                                            <p:strVal val="#ppt_x"/>
                                          </p:val>
                                        </p:tav>
                                        <p:tav tm="100000">
                                          <p:val>
                                            <p:strVal val="#ppt_x"/>
                                          </p:val>
                                        </p:tav>
                                      </p:tavLst>
                                    </p:anim>
                                    <p:anim calcmode="lin" valueType="num">
                                      <p:cBhvr>
                                        <p:cTn id="72" dur="900" decel="100000" fill="hold"/>
                                        <p:tgtEl>
                                          <p:spTgt spid="178179">
                                            <p:txEl>
                                              <p:pRg st="7" end="7"/>
                                            </p:txEl>
                                          </p:spTgt>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178179">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p:bldP spid="1781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914400" y="609600"/>
            <a:ext cx="7239000" cy="685800"/>
          </a:xfrm>
          <a:noFill/>
        </p:spPr>
        <p:txBody>
          <a:bodyPr/>
          <a:lstStyle/>
          <a:p>
            <a:pPr algn="l" eaLnBrk="1" hangingPunct="1"/>
            <a:r>
              <a:rPr lang="en-US" smtClean="0"/>
              <a:t>Using a Credit Card Properly </a:t>
            </a:r>
          </a:p>
        </p:txBody>
      </p:sp>
      <p:sp>
        <p:nvSpPr>
          <p:cNvPr id="224259" name="Rectangle 3"/>
          <p:cNvSpPr>
            <a:spLocks noGrp="1" noChangeArrowheads="1"/>
          </p:cNvSpPr>
          <p:nvPr>
            <p:ph type="body" idx="1"/>
          </p:nvPr>
        </p:nvSpPr>
        <p:spPr>
          <a:xfrm>
            <a:off x="457200" y="1600200"/>
            <a:ext cx="8229600" cy="3505200"/>
          </a:xfrm>
        </p:spPr>
        <p:txBody>
          <a:bodyPr/>
          <a:lstStyle/>
          <a:p>
            <a:pPr eaLnBrk="1" hangingPunct="1"/>
            <a:r>
              <a:rPr lang="en-US" smtClean="0"/>
              <a:t>Only use when there is no doubt about ability to pay-off the charges at the end of the billing cycle  </a:t>
            </a:r>
          </a:p>
          <a:p>
            <a:pPr eaLnBrk="1" hangingPunct="1"/>
            <a:r>
              <a:rPr lang="en-US" smtClean="0"/>
              <a:t>Record all expenses and keep receipts </a:t>
            </a:r>
          </a:p>
          <a:p>
            <a:pPr eaLnBrk="1" hangingPunct="1"/>
            <a:r>
              <a:rPr lang="en-US" smtClean="0"/>
              <a:t>Check credit statement for errors </a:t>
            </a:r>
          </a:p>
          <a:p>
            <a:pPr eaLnBrk="1" hangingPunct="1"/>
            <a:r>
              <a:rPr lang="en-US" smtClean="0"/>
              <a:t>Always pay off balance completely and timely  </a:t>
            </a:r>
          </a:p>
        </p:txBody>
      </p:sp>
      <p:pic>
        <p:nvPicPr>
          <p:cNvPr id="224270" name="Picture 14" descr="MCBD19803_0000[1]"/>
          <p:cNvPicPr>
            <a:picLocks noChangeAspect="1" noChangeArrowheads="1"/>
          </p:cNvPicPr>
          <p:nvPr/>
        </p:nvPicPr>
        <p:blipFill>
          <a:blip r:embed="rId2" cstate="print"/>
          <a:srcRect/>
          <a:stretch>
            <a:fillRect/>
          </a:stretch>
        </p:blipFill>
        <p:spPr bwMode="auto">
          <a:xfrm>
            <a:off x="7162800" y="4495800"/>
            <a:ext cx="1749425" cy="2151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24258"/>
                                        </p:tgtEl>
                                        <p:attrNameLst>
                                          <p:attrName>style.visibility</p:attrName>
                                        </p:attrNameLst>
                                      </p:cBhvr>
                                      <p:to>
                                        <p:strVal val="visible"/>
                                      </p:to>
                                    </p:set>
                                    <p:anim calcmode="lin" valueType="num">
                                      <p:cBhvr>
                                        <p:cTn id="7" dur="500" decel="50000" fill="hold">
                                          <p:stCondLst>
                                            <p:cond delay="0"/>
                                          </p:stCondLst>
                                        </p:cTn>
                                        <p:tgtEl>
                                          <p:spTgt spid="22425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425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4258"/>
                                        </p:tgtEl>
                                        <p:attrNameLst>
                                          <p:attrName>ppt_w</p:attrName>
                                        </p:attrNameLst>
                                      </p:cBhvr>
                                      <p:tavLst>
                                        <p:tav tm="0">
                                          <p:val>
                                            <p:strVal val="#ppt_w*.05"/>
                                          </p:val>
                                        </p:tav>
                                        <p:tav tm="100000">
                                          <p:val>
                                            <p:strVal val="#ppt_w"/>
                                          </p:val>
                                        </p:tav>
                                      </p:tavLst>
                                    </p:anim>
                                    <p:anim calcmode="lin" valueType="num">
                                      <p:cBhvr>
                                        <p:cTn id="10" dur="1000" fill="hold"/>
                                        <p:tgtEl>
                                          <p:spTgt spid="22425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425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425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425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4258"/>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22427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224259">
                                            <p:txEl>
                                              <p:pRg st="0" end="0"/>
                                            </p:txEl>
                                          </p:spTgt>
                                        </p:tgtEl>
                                        <p:attrNameLst>
                                          <p:attrName>style.visibility</p:attrName>
                                        </p:attrNameLst>
                                      </p:cBhvr>
                                      <p:to>
                                        <p:strVal val="visible"/>
                                      </p:to>
                                    </p:set>
                                    <p:animEffect transition="in" filter="fade">
                                      <p:cBhvr>
                                        <p:cTn id="22" dur="1000"/>
                                        <p:tgtEl>
                                          <p:spTgt spid="224259">
                                            <p:txEl>
                                              <p:pRg st="0" end="0"/>
                                            </p:txEl>
                                          </p:spTgt>
                                        </p:tgtEl>
                                      </p:cBhvr>
                                    </p:animEffect>
                                    <p:anim calcmode="lin" valueType="num">
                                      <p:cBhvr>
                                        <p:cTn id="23" dur="1000" fill="hold"/>
                                        <p:tgtEl>
                                          <p:spTgt spid="224259">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224259">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2425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224259">
                                            <p:txEl>
                                              <p:pRg st="1" end="1"/>
                                            </p:txEl>
                                          </p:spTgt>
                                        </p:tgtEl>
                                        <p:attrNameLst>
                                          <p:attrName>style.visibility</p:attrName>
                                        </p:attrNameLst>
                                      </p:cBhvr>
                                      <p:to>
                                        <p:strVal val="visible"/>
                                      </p:to>
                                    </p:set>
                                    <p:animEffect transition="in" filter="fade">
                                      <p:cBhvr>
                                        <p:cTn id="30" dur="1000"/>
                                        <p:tgtEl>
                                          <p:spTgt spid="224259">
                                            <p:txEl>
                                              <p:pRg st="1" end="1"/>
                                            </p:txEl>
                                          </p:spTgt>
                                        </p:tgtEl>
                                      </p:cBhvr>
                                    </p:animEffect>
                                    <p:anim calcmode="lin" valueType="num">
                                      <p:cBhvr>
                                        <p:cTn id="31" dur="1000" fill="hold"/>
                                        <p:tgtEl>
                                          <p:spTgt spid="224259">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24259">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2425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224259">
                                            <p:txEl>
                                              <p:pRg st="2" end="2"/>
                                            </p:txEl>
                                          </p:spTgt>
                                        </p:tgtEl>
                                        <p:attrNameLst>
                                          <p:attrName>style.visibility</p:attrName>
                                        </p:attrNameLst>
                                      </p:cBhvr>
                                      <p:to>
                                        <p:strVal val="visible"/>
                                      </p:to>
                                    </p:set>
                                    <p:animEffect transition="in" filter="fade">
                                      <p:cBhvr>
                                        <p:cTn id="38" dur="1000"/>
                                        <p:tgtEl>
                                          <p:spTgt spid="224259">
                                            <p:txEl>
                                              <p:pRg st="2" end="2"/>
                                            </p:txEl>
                                          </p:spTgt>
                                        </p:tgtEl>
                                      </p:cBhvr>
                                    </p:animEffect>
                                    <p:anim calcmode="lin" valueType="num">
                                      <p:cBhvr>
                                        <p:cTn id="39" dur="1000" fill="hold"/>
                                        <p:tgtEl>
                                          <p:spTgt spid="224259">
                                            <p:txEl>
                                              <p:pRg st="2" end="2"/>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224259">
                                            <p:txEl>
                                              <p:pRg st="2" end="2"/>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2425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224259">
                                            <p:txEl>
                                              <p:pRg st="3" end="3"/>
                                            </p:txEl>
                                          </p:spTgt>
                                        </p:tgtEl>
                                        <p:attrNameLst>
                                          <p:attrName>style.visibility</p:attrName>
                                        </p:attrNameLst>
                                      </p:cBhvr>
                                      <p:to>
                                        <p:strVal val="visible"/>
                                      </p:to>
                                    </p:set>
                                    <p:animEffect transition="in" filter="fade">
                                      <p:cBhvr>
                                        <p:cTn id="46" dur="1000"/>
                                        <p:tgtEl>
                                          <p:spTgt spid="224259">
                                            <p:txEl>
                                              <p:pRg st="3" end="3"/>
                                            </p:txEl>
                                          </p:spTgt>
                                        </p:tgtEl>
                                      </p:cBhvr>
                                    </p:animEffect>
                                    <p:anim calcmode="lin" valueType="num">
                                      <p:cBhvr>
                                        <p:cTn id="47" dur="1000" fill="hold"/>
                                        <p:tgtEl>
                                          <p:spTgt spid="224259">
                                            <p:txEl>
                                              <p:pRg st="3" end="3"/>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224259">
                                            <p:txEl>
                                              <p:pRg st="3" end="3"/>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2425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P spid="22425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3" name="Rectangle 3"/>
          <p:cNvSpPr>
            <a:spLocks noGrp="1" noChangeArrowheads="1"/>
          </p:cNvSpPr>
          <p:nvPr>
            <p:ph type="body" sz="half" idx="1"/>
          </p:nvPr>
        </p:nvSpPr>
        <p:spPr>
          <a:xfrm>
            <a:off x="457200" y="1600200"/>
            <a:ext cx="6781800" cy="4495800"/>
          </a:xfrm>
        </p:spPr>
        <p:txBody>
          <a:bodyPr/>
          <a:lstStyle/>
          <a:p>
            <a:pPr eaLnBrk="1" hangingPunct="1">
              <a:buFont typeface="Wingdings" pitchFamily="2" charset="2"/>
              <a:buChar char="ü"/>
            </a:pPr>
            <a:r>
              <a:rPr lang="en-US" sz="2800" smtClean="0"/>
              <a:t>Sign card with signature </a:t>
            </a:r>
            <a:r>
              <a:rPr lang="en-US" sz="2800" u="sng" smtClean="0">
                <a:solidFill>
                  <a:srgbClr val="FF0000"/>
                </a:solidFill>
              </a:rPr>
              <a:t>and</a:t>
            </a:r>
            <a:r>
              <a:rPr lang="en-US" sz="2800" smtClean="0">
                <a:solidFill>
                  <a:srgbClr val="FF0000"/>
                </a:solidFill>
              </a:rPr>
              <a:t> </a:t>
            </a:r>
            <a:r>
              <a:rPr lang="en-US" sz="2800" smtClean="0"/>
              <a:t>“Please See ID”</a:t>
            </a:r>
          </a:p>
          <a:p>
            <a:pPr eaLnBrk="1" hangingPunct="1">
              <a:buFont typeface="Wingdings" pitchFamily="2" charset="2"/>
              <a:buChar char="ü"/>
            </a:pPr>
            <a:r>
              <a:rPr lang="en-US" sz="2800" smtClean="0"/>
              <a:t>Do not leave cards lying around</a:t>
            </a:r>
          </a:p>
          <a:p>
            <a:pPr eaLnBrk="1" hangingPunct="1">
              <a:buFont typeface="Wingdings" pitchFamily="2" charset="2"/>
              <a:buChar char="ü"/>
            </a:pPr>
            <a:r>
              <a:rPr lang="en-US" sz="2800" smtClean="0"/>
              <a:t>Close unused accounts in writing and by phone, then cut up the card</a:t>
            </a:r>
          </a:p>
          <a:p>
            <a:pPr eaLnBrk="1" hangingPunct="1">
              <a:buFont typeface="Wingdings" pitchFamily="2" charset="2"/>
              <a:buChar char="ü"/>
            </a:pPr>
            <a:r>
              <a:rPr lang="en-US" sz="2800" smtClean="0"/>
              <a:t>Do not give out account number unless  making purchases</a:t>
            </a:r>
          </a:p>
          <a:p>
            <a:pPr eaLnBrk="1" hangingPunct="1">
              <a:buFont typeface="Wingdings" pitchFamily="2" charset="2"/>
              <a:buChar char="ü"/>
            </a:pPr>
            <a:r>
              <a:rPr lang="en-US" sz="2800" smtClean="0"/>
              <a:t>Keep a list of all cards, account numbers, and phone numbers separate from cards</a:t>
            </a:r>
          </a:p>
          <a:p>
            <a:pPr eaLnBrk="1" hangingPunct="1">
              <a:buFont typeface="Wingdings" pitchFamily="2" charset="2"/>
              <a:buChar char="ü"/>
            </a:pPr>
            <a:r>
              <a:rPr lang="en-US" sz="2800" smtClean="0"/>
              <a:t>Report lost or stolen cards promptly </a:t>
            </a:r>
          </a:p>
        </p:txBody>
      </p:sp>
      <p:pic>
        <p:nvPicPr>
          <p:cNvPr id="225284" name="Picture 4" descr="j0078741[1]"/>
          <p:cNvPicPr>
            <a:picLocks noGrp="1" noChangeAspect="1" noChangeArrowheads="1"/>
          </p:cNvPicPr>
          <p:nvPr>
            <p:ph sz="half" idx="2"/>
          </p:nvPr>
        </p:nvPicPr>
        <p:blipFill>
          <a:blip r:embed="rId2" cstate="print"/>
          <a:srcRect/>
          <a:stretch>
            <a:fillRect/>
          </a:stretch>
        </p:blipFill>
        <p:spPr>
          <a:xfrm>
            <a:off x="6988175" y="2362200"/>
            <a:ext cx="1622425" cy="2438400"/>
          </a:xfrm>
        </p:spPr>
      </p:pic>
      <p:sp>
        <p:nvSpPr>
          <p:cNvPr id="225285" name="Rectangle 5"/>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r>
              <a:rPr lang="en-US" sz="3200">
                <a:solidFill>
                  <a:schemeClr val="tx2"/>
                </a:solidFill>
                <a:latin typeface="Copperplate Gothic Bold" pitchFamily="34" charset="0"/>
              </a:rPr>
              <a:t>Safety Tips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25285"/>
                                        </p:tgtEl>
                                        <p:attrNameLst>
                                          <p:attrName>style.visibility</p:attrName>
                                        </p:attrNameLst>
                                      </p:cBhvr>
                                      <p:to>
                                        <p:strVal val="visible"/>
                                      </p:to>
                                    </p:set>
                                    <p:anim calcmode="lin" valueType="num">
                                      <p:cBhvr>
                                        <p:cTn id="7" dur="500" decel="50000" fill="hold">
                                          <p:stCondLst>
                                            <p:cond delay="0"/>
                                          </p:stCondLst>
                                        </p:cTn>
                                        <p:tgtEl>
                                          <p:spTgt spid="22528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528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5285"/>
                                        </p:tgtEl>
                                        <p:attrNameLst>
                                          <p:attrName>ppt_w</p:attrName>
                                        </p:attrNameLst>
                                      </p:cBhvr>
                                      <p:tavLst>
                                        <p:tav tm="0">
                                          <p:val>
                                            <p:strVal val="#ppt_w*.05"/>
                                          </p:val>
                                        </p:tav>
                                        <p:tav tm="100000">
                                          <p:val>
                                            <p:strVal val="#ppt_w"/>
                                          </p:val>
                                        </p:tav>
                                      </p:tavLst>
                                    </p:anim>
                                    <p:anim calcmode="lin" valueType="num">
                                      <p:cBhvr>
                                        <p:cTn id="10" dur="1000" fill="hold"/>
                                        <p:tgtEl>
                                          <p:spTgt spid="22528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528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528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528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5285"/>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225284"/>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225283">
                                            <p:txEl>
                                              <p:pRg st="0" end="0"/>
                                            </p:txEl>
                                          </p:spTgt>
                                        </p:tgtEl>
                                        <p:attrNameLst>
                                          <p:attrName>style.visibility</p:attrName>
                                        </p:attrNameLst>
                                      </p:cBhvr>
                                      <p:to>
                                        <p:strVal val="visible"/>
                                      </p:to>
                                    </p:set>
                                    <p:animEffect transition="in" filter="fade">
                                      <p:cBhvr>
                                        <p:cTn id="22" dur="1000"/>
                                        <p:tgtEl>
                                          <p:spTgt spid="225283">
                                            <p:txEl>
                                              <p:pRg st="0" end="0"/>
                                            </p:txEl>
                                          </p:spTgt>
                                        </p:tgtEl>
                                      </p:cBhvr>
                                    </p:animEffect>
                                    <p:anim calcmode="lin" valueType="num">
                                      <p:cBhvr>
                                        <p:cTn id="23" dur="1000" fill="hold"/>
                                        <p:tgtEl>
                                          <p:spTgt spid="225283">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225283">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2528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225283">
                                            <p:txEl>
                                              <p:pRg st="1" end="1"/>
                                            </p:txEl>
                                          </p:spTgt>
                                        </p:tgtEl>
                                        <p:attrNameLst>
                                          <p:attrName>style.visibility</p:attrName>
                                        </p:attrNameLst>
                                      </p:cBhvr>
                                      <p:to>
                                        <p:strVal val="visible"/>
                                      </p:to>
                                    </p:set>
                                    <p:animEffect transition="in" filter="fade">
                                      <p:cBhvr>
                                        <p:cTn id="30" dur="1000"/>
                                        <p:tgtEl>
                                          <p:spTgt spid="225283">
                                            <p:txEl>
                                              <p:pRg st="1" end="1"/>
                                            </p:txEl>
                                          </p:spTgt>
                                        </p:tgtEl>
                                      </p:cBhvr>
                                    </p:animEffect>
                                    <p:anim calcmode="lin" valueType="num">
                                      <p:cBhvr>
                                        <p:cTn id="31" dur="1000" fill="hold"/>
                                        <p:tgtEl>
                                          <p:spTgt spid="225283">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25283">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2528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225283">
                                            <p:txEl>
                                              <p:pRg st="2" end="2"/>
                                            </p:txEl>
                                          </p:spTgt>
                                        </p:tgtEl>
                                        <p:attrNameLst>
                                          <p:attrName>style.visibility</p:attrName>
                                        </p:attrNameLst>
                                      </p:cBhvr>
                                      <p:to>
                                        <p:strVal val="visible"/>
                                      </p:to>
                                    </p:set>
                                    <p:animEffect transition="in" filter="fade">
                                      <p:cBhvr>
                                        <p:cTn id="38" dur="1000"/>
                                        <p:tgtEl>
                                          <p:spTgt spid="225283">
                                            <p:txEl>
                                              <p:pRg st="2" end="2"/>
                                            </p:txEl>
                                          </p:spTgt>
                                        </p:tgtEl>
                                      </p:cBhvr>
                                    </p:animEffect>
                                    <p:anim calcmode="lin" valueType="num">
                                      <p:cBhvr>
                                        <p:cTn id="39" dur="1000" fill="hold"/>
                                        <p:tgtEl>
                                          <p:spTgt spid="225283">
                                            <p:txEl>
                                              <p:pRg st="2" end="2"/>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225283">
                                            <p:txEl>
                                              <p:pRg st="2" end="2"/>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2528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225283">
                                            <p:txEl>
                                              <p:pRg st="3" end="3"/>
                                            </p:txEl>
                                          </p:spTgt>
                                        </p:tgtEl>
                                        <p:attrNameLst>
                                          <p:attrName>style.visibility</p:attrName>
                                        </p:attrNameLst>
                                      </p:cBhvr>
                                      <p:to>
                                        <p:strVal val="visible"/>
                                      </p:to>
                                    </p:set>
                                    <p:animEffect transition="in" filter="fade">
                                      <p:cBhvr>
                                        <p:cTn id="46" dur="1000"/>
                                        <p:tgtEl>
                                          <p:spTgt spid="225283">
                                            <p:txEl>
                                              <p:pRg st="3" end="3"/>
                                            </p:txEl>
                                          </p:spTgt>
                                        </p:tgtEl>
                                      </p:cBhvr>
                                    </p:animEffect>
                                    <p:anim calcmode="lin" valueType="num">
                                      <p:cBhvr>
                                        <p:cTn id="47" dur="1000" fill="hold"/>
                                        <p:tgtEl>
                                          <p:spTgt spid="225283">
                                            <p:txEl>
                                              <p:pRg st="3" end="3"/>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225283">
                                            <p:txEl>
                                              <p:pRg st="3" end="3"/>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2528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225283">
                                            <p:txEl>
                                              <p:pRg st="4" end="4"/>
                                            </p:txEl>
                                          </p:spTgt>
                                        </p:tgtEl>
                                        <p:attrNameLst>
                                          <p:attrName>style.visibility</p:attrName>
                                        </p:attrNameLst>
                                      </p:cBhvr>
                                      <p:to>
                                        <p:strVal val="visible"/>
                                      </p:to>
                                    </p:set>
                                    <p:animEffect transition="in" filter="fade">
                                      <p:cBhvr>
                                        <p:cTn id="54" dur="1000"/>
                                        <p:tgtEl>
                                          <p:spTgt spid="225283">
                                            <p:txEl>
                                              <p:pRg st="4" end="4"/>
                                            </p:txEl>
                                          </p:spTgt>
                                        </p:tgtEl>
                                      </p:cBhvr>
                                    </p:animEffect>
                                    <p:anim calcmode="lin" valueType="num">
                                      <p:cBhvr>
                                        <p:cTn id="55" dur="1000" fill="hold"/>
                                        <p:tgtEl>
                                          <p:spTgt spid="225283">
                                            <p:txEl>
                                              <p:pRg st="4" end="4"/>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225283">
                                            <p:txEl>
                                              <p:pRg st="4" end="4"/>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2528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37" presetClass="entr" presetSubtype="0" fill="hold" grpId="0" nodeType="clickEffect">
                                  <p:stCondLst>
                                    <p:cond delay="0"/>
                                  </p:stCondLst>
                                  <p:childTnLst>
                                    <p:set>
                                      <p:cBhvr>
                                        <p:cTn id="61" dur="1" fill="hold">
                                          <p:stCondLst>
                                            <p:cond delay="0"/>
                                          </p:stCondLst>
                                        </p:cTn>
                                        <p:tgtEl>
                                          <p:spTgt spid="225283">
                                            <p:txEl>
                                              <p:pRg st="5" end="5"/>
                                            </p:txEl>
                                          </p:spTgt>
                                        </p:tgtEl>
                                        <p:attrNameLst>
                                          <p:attrName>style.visibility</p:attrName>
                                        </p:attrNameLst>
                                      </p:cBhvr>
                                      <p:to>
                                        <p:strVal val="visible"/>
                                      </p:to>
                                    </p:set>
                                    <p:animEffect transition="in" filter="fade">
                                      <p:cBhvr>
                                        <p:cTn id="62" dur="1000"/>
                                        <p:tgtEl>
                                          <p:spTgt spid="225283">
                                            <p:txEl>
                                              <p:pRg st="5" end="5"/>
                                            </p:txEl>
                                          </p:spTgt>
                                        </p:tgtEl>
                                      </p:cBhvr>
                                    </p:animEffect>
                                    <p:anim calcmode="lin" valueType="num">
                                      <p:cBhvr>
                                        <p:cTn id="63" dur="1000" fill="hold"/>
                                        <p:tgtEl>
                                          <p:spTgt spid="225283">
                                            <p:txEl>
                                              <p:pRg st="5" end="5"/>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225283">
                                            <p:txEl>
                                              <p:pRg st="5" end="5"/>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22528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P spid="22528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r>
              <a:rPr lang="en-US" smtClean="0"/>
              <a:t>Conclusion</a:t>
            </a:r>
          </a:p>
        </p:txBody>
      </p:sp>
      <p:sp>
        <p:nvSpPr>
          <p:cNvPr id="175107" name="Rectangle 3"/>
          <p:cNvSpPr>
            <a:spLocks noGrp="1" noChangeArrowheads="1"/>
          </p:cNvSpPr>
          <p:nvPr>
            <p:ph type="body" idx="1"/>
          </p:nvPr>
        </p:nvSpPr>
        <p:spPr>
          <a:xfrm>
            <a:off x="457200" y="1295400"/>
            <a:ext cx="8229600" cy="4830763"/>
          </a:xfrm>
        </p:spPr>
        <p:txBody>
          <a:bodyPr/>
          <a:lstStyle/>
          <a:p>
            <a:pPr eaLnBrk="1" hangingPunct="1"/>
            <a:r>
              <a:rPr lang="en-US" smtClean="0"/>
              <a:t>What are credit cards</a:t>
            </a:r>
          </a:p>
          <a:p>
            <a:pPr eaLnBrk="1" hangingPunct="1"/>
            <a:r>
              <a:rPr lang="en-US" smtClean="0"/>
              <a:t>Different types of credit cards</a:t>
            </a:r>
          </a:p>
          <a:p>
            <a:pPr eaLnBrk="1" hangingPunct="1"/>
            <a:r>
              <a:rPr lang="en-US" smtClean="0"/>
              <a:t>Understanding the Schumer Box and credit card vocabulary</a:t>
            </a:r>
          </a:p>
          <a:p>
            <a:pPr eaLnBrk="1" hangingPunct="1"/>
            <a:r>
              <a:rPr lang="en-US" smtClean="0"/>
              <a:t>Understanding the bill</a:t>
            </a:r>
          </a:p>
          <a:p>
            <a:pPr eaLnBrk="1" hangingPunct="1"/>
            <a:r>
              <a:rPr lang="en-US" smtClean="0"/>
              <a:t>How to handle disputes</a:t>
            </a:r>
          </a:p>
          <a:p>
            <a:pPr eaLnBrk="1" hangingPunct="1"/>
            <a:r>
              <a:rPr lang="en-US" smtClean="0"/>
              <a:t>Tips for proper and safe use of credit cards</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75106"/>
                                        </p:tgtEl>
                                        <p:attrNameLst>
                                          <p:attrName>style.visibility</p:attrName>
                                        </p:attrNameLst>
                                      </p:cBhvr>
                                      <p:to>
                                        <p:strVal val="visible"/>
                                      </p:to>
                                    </p:set>
                                    <p:anim calcmode="lin" valueType="num">
                                      <p:cBhvr>
                                        <p:cTn id="7" dur="500" decel="50000" fill="hold">
                                          <p:stCondLst>
                                            <p:cond delay="0"/>
                                          </p:stCondLst>
                                        </p:cTn>
                                        <p:tgtEl>
                                          <p:spTgt spid="17510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510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5106"/>
                                        </p:tgtEl>
                                        <p:attrNameLst>
                                          <p:attrName>ppt_w</p:attrName>
                                        </p:attrNameLst>
                                      </p:cBhvr>
                                      <p:tavLst>
                                        <p:tav tm="0">
                                          <p:val>
                                            <p:strVal val="#ppt_w*.05"/>
                                          </p:val>
                                        </p:tav>
                                        <p:tav tm="100000">
                                          <p:val>
                                            <p:strVal val="#ppt_w"/>
                                          </p:val>
                                        </p:tav>
                                      </p:tavLst>
                                    </p:anim>
                                    <p:anim calcmode="lin" valueType="num">
                                      <p:cBhvr>
                                        <p:cTn id="10" dur="1000" fill="hold"/>
                                        <p:tgtEl>
                                          <p:spTgt spid="17510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510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510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510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510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75107">
                                            <p:txEl>
                                              <p:pRg st="0" end="0"/>
                                            </p:txEl>
                                          </p:spTgt>
                                        </p:tgtEl>
                                        <p:attrNameLst>
                                          <p:attrName>style.visibility</p:attrName>
                                        </p:attrNameLst>
                                      </p:cBhvr>
                                      <p:to>
                                        <p:strVal val="visible"/>
                                      </p:to>
                                    </p:set>
                                    <p:animEffect transition="in" filter="fade">
                                      <p:cBhvr>
                                        <p:cTn id="19" dur="1000"/>
                                        <p:tgtEl>
                                          <p:spTgt spid="175107">
                                            <p:txEl>
                                              <p:pRg st="0" end="0"/>
                                            </p:txEl>
                                          </p:spTgt>
                                        </p:tgtEl>
                                      </p:cBhvr>
                                    </p:animEffect>
                                    <p:anim calcmode="lin" valueType="num">
                                      <p:cBhvr>
                                        <p:cTn id="20" dur="1000" fill="hold"/>
                                        <p:tgtEl>
                                          <p:spTgt spid="175107">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175107">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7510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75107">
                                            <p:txEl>
                                              <p:pRg st="1" end="1"/>
                                            </p:txEl>
                                          </p:spTgt>
                                        </p:tgtEl>
                                        <p:attrNameLst>
                                          <p:attrName>style.visibility</p:attrName>
                                        </p:attrNameLst>
                                      </p:cBhvr>
                                      <p:to>
                                        <p:strVal val="visible"/>
                                      </p:to>
                                    </p:set>
                                    <p:animEffect transition="in" filter="fade">
                                      <p:cBhvr>
                                        <p:cTn id="27" dur="1000"/>
                                        <p:tgtEl>
                                          <p:spTgt spid="175107">
                                            <p:txEl>
                                              <p:pRg st="1" end="1"/>
                                            </p:txEl>
                                          </p:spTgt>
                                        </p:tgtEl>
                                      </p:cBhvr>
                                    </p:animEffect>
                                    <p:anim calcmode="lin" valueType="num">
                                      <p:cBhvr>
                                        <p:cTn id="28" dur="1000" fill="hold"/>
                                        <p:tgtEl>
                                          <p:spTgt spid="175107">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75107">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7510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75107">
                                            <p:txEl>
                                              <p:pRg st="2" end="2"/>
                                            </p:txEl>
                                          </p:spTgt>
                                        </p:tgtEl>
                                        <p:attrNameLst>
                                          <p:attrName>style.visibility</p:attrName>
                                        </p:attrNameLst>
                                      </p:cBhvr>
                                      <p:to>
                                        <p:strVal val="visible"/>
                                      </p:to>
                                    </p:set>
                                    <p:animEffect transition="in" filter="fade">
                                      <p:cBhvr>
                                        <p:cTn id="35" dur="1000"/>
                                        <p:tgtEl>
                                          <p:spTgt spid="175107">
                                            <p:txEl>
                                              <p:pRg st="2" end="2"/>
                                            </p:txEl>
                                          </p:spTgt>
                                        </p:tgtEl>
                                      </p:cBhvr>
                                    </p:animEffect>
                                    <p:anim calcmode="lin" valueType="num">
                                      <p:cBhvr>
                                        <p:cTn id="36" dur="1000" fill="hold"/>
                                        <p:tgtEl>
                                          <p:spTgt spid="175107">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175107">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7510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75107">
                                            <p:txEl>
                                              <p:pRg st="3" end="3"/>
                                            </p:txEl>
                                          </p:spTgt>
                                        </p:tgtEl>
                                        <p:attrNameLst>
                                          <p:attrName>style.visibility</p:attrName>
                                        </p:attrNameLst>
                                      </p:cBhvr>
                                      <p:to>
                                        <p:strVal val="visible"/>
                                      </p:to>
                                    </p:set>
                                    <p:animEffect transition="in" filter="fade">
                                      <p:cBhvr>
                                        <p:cTn id="43" dur="1000"/>
                                        <p:tgtEl>
                                          <p:spTgt spid="175107">
                                            <p:txEl>
                                              <p:pRg st="3" end="3"/>
                                            </p:txEl>
                                          </p:spTgt>
                                        </p:tgtEl>
                                      </p:cBhvr>
                                    </p:animEffect>
                                    <p:anim calcmode="lin" valueType="num">
                                      <p:cBhvr>
                                        <p:cTn id="44" dur="1000" fill="hold"/>
                                        <p:tgtEl>
                                          <p:spTgt spid="175107">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75107">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7510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175107">
                                            <p:txEl>
                                              <p:pRg st="4" end="4"/>
                                            </p:txEl>
                                          </p:spTgt>
                                        </p:tgtEl>
                                        <p:attrNameLst>
                                          <p:attrName>style.visibility</p:attrName>
                                        </p:attrNameLst>
                                      </p:cBhvr>
                                      <p:to>
                                        <p:strVal val="visible"/>
                                      </p:to>
                                    </p:set>
                                    <p:animEffect transition="in" filter="fade">
                                      <p:cBhvr>
                                        <p:cTn id="51" dur="1000"/>
                                        <p:tgtEl>
                                          <p:spTgt spid="175107">
                                            <p:txEl>
                                              <p:pRg st="4" end="4"/>
                                            </p:txEl>
                                          </p:spTgt>
                                        </p:tgtEl>
                                      </p:cBhvr>
                                    </p:animEffect>
                                    <p:anim calcmode="lin" valueType="num">
                                      <p:cBhvr>
                                        <p:cTn id="52" dur="1000" fill="hold"/>
                                        <p:tgtEl>
                                          <p:spTgt spid="175107">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175107">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7510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175107">
                                            <p:txEl>
                                              <p:pRg st="5" end="5"/>
                                            </p:txEl>
                                          </p:spTgt>
                                        </p:tgtEl>
                                        <p:attrNameLst>
                                          <p:attrName>style.visibility</p:attrName>
                                        </p:attrNameLst>
                                      </p:cBhvr>
                                      <p:to>
                                        <p:strVal val="visible"/>
                                      </p:to>
                                    </p:set>
                                    <p:animEffect transition="in" filter="fade">
                                      <p:cBhvr>
                                        <p:cTn id="59" dur="1000"/>
                                        <p:tgtEl>
                                          <p:spTgt spid="175107">
                                            <p:txEl>
                                              <p:pRg st="5" end="5"/>
                                            </p:txEl>
                                          </p:spTgt>
                                        </p:tgtEl>
                                      </p:cBhvr>
                                    </p:animEffect>
                                    <p:anim calcmode="lin" valueType="num">
                                      <p:cBhvr>
                                        <p:cTn id="60" dur="1000" fill="hold"/>
                                        <p:tgtEl>
                                          <p:spTgt spid="175107">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175107">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7510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p:bldP spid="17510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4" name="Rectangle 4"/>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r>
              <a:rPr lang="en-US" sz="3200">
                <a:solidFill>
                  <a:schemeClr val="tx2"/>
                </a:solidFill>
                <a:latin typeface="Copperplate Gothic Bold" pitchFamily="34" charset="0"/>
              </a:rPr>
              <a:t>We are Here for You!</a:t>
            </a:r>
          </a:p>
        </p:txBody>
      </p:sp>
      <p:sp>
        <p:nvSpPr>
          <p:cNvPr id="250885" name="Rectangle 5"/>
          <p:cNvSpPr>
            <a:spLocks noChangeArrowheads="1"/>
          </p:cNvSpPr>
          <p:nvPr/>
        </p:nvSpPr>
        <p:spPr bwMode="auto">
          <a:xfrm>
            <a:off x="838200" y="3352800"/>
            <a:ext cx="4038600" cy="2590800"/>
          </a:xfrm>
          <a:prstGeom prst="rect">
            <a:avLst/>
          </a:prstGeom>
          <a:noFill/>
          <a:ln w="9525">
            <a:noFill/>
            <a:miter lim="800000"/>
            <a:headEnd/>
            <a:tailEnd/>
          </a:ln>
          <a:effectLst/>
        </p:spPr>
        <p:txBody>
          <a:bodyPr/>
          <a:lstStyle/>
          <a:p>
            <a:pPr marL="342900" indent="-342900">
              <a:lnSpc>
                <a:spcPct val="90000"/>
              </a:lnSpc>
              <a:spcBef>
                <a:spcPct val="20000"/>
              </a:spcBef>
              <a:buFont typeface="Pristina" pitchFamily="66" charset="0"/>
              <a:buNone/>
            </a:pPr>
            <a:r>
              <a:rPr lang="en-US" sz="2400" b="1">
                <a:latin typeface="Garamond" pitchFamily="18" charset="0"/>
              </a:rPr>
              <a:t>210 Herrick Hall</a:t>
            </a:r>
          </a:p>
          <a:p>
            <a:pPr marL="342900" indent="-342900">
              <a:lnSpc>
                <a:spcPct val="90000"/>
              </a:lnSpc>
              <a:spcBef>
                <a:spcPct val="20000"/>
              </a:spcBef>
              <a:buFont typeface="Pristina" pitchFamily="66" charset="0"/>
              <a:buNone/>
            </a:pPr>
            <a:r>
              <a:rPr lang="en-US" sz="2400" b="1">
                <a:latin typeface="Garamond" pitchFamily="18" charset="0"/>
              </a:rPr>
              <a:t>Bozeman, MT  59717-3540</a:t>
            </a:r>
          </a:p>
          <a:p>
            <a:pPr marL="342900" indent="-342900">
              <a:lnSpc>
                <a:spcPct val="90000"/>
              </a:lnSpc>
              <a:spcBef>
                <a:spcPct val="20000"/>
              </a:spcBef>
              <a:buFont typeface="Pristina" pitchFamily="66" charset="0"/>
              <a:buNone/>
            </a:pPr>
            <a:r>
              <a:rPr lang="en-US" sz="2400" b="1">
                <a:latin typeface="Garamond" pitchFamily="18" charset="0"/>
              </a:rPr>
              <a:t>994-7223</a:t>
            </a:r>
          </a:p>
          <a:p>
            <a:pPr marL="342900" indent="-342900">
              <a:lnSpc>
                <a:spcPct val="90000"/>
              </a:lnSpc>
              <a:spcBef>
                <a:spcPct val="20000"/>
              </a:spcBef>
              <a:buFont typeface="Pristina" pitchFamily="66" charset="0"/>
              <a:buNone/>
            </a:pPr>
            <a:r>
              <a:rPr lang="en-US" sz="2400" b="1" u="sng">
                <a:solidFill>
                  <a:schemeClr val="tx2"/>
                </a:solidFill>
                <a:latin typeface="Garamond" pitchFamily="18" charset="0"/>
              </a:rPr>
              <a:t>safe@montana.edu</a:t>
            </a:r>
          </a:p>
          <a:p>
            <a:pPr marL="342900" indent="-342900">
              <a:lnSpc>
                <a:spcPct val="90000"/>
              </a:lnSpc>
              <a:spcBef>
                <a:spcPct val="20000"/>
              </a:spcBef>
              <a:buFont typeface="Pristina" pitchFamily="66" charset="0"/>
              <a:buNone/>
            </a:pPr>
            <a:r>
              <a:rPr lang="en-US" sz="2400" b="1" i="1">
                <a:solidFill>
                  <a:schemeClr val="tx2"/>
                </a:solidFill>
                <a:latin typeface="Garamond" pitchFamily="18" charset="0"/>
              </a:rPr>
              <a:t>www.safe.montana.edu</a:t>
            </a:r>
            <a:endParaRPr lang="en-US" sz="2400" b="1">
              <a:latin typeface="Garamond" pitchFamily="18" charset="0"/>
            </a:endParaRPr>
          </a:p>
        </p:txBody>
      </p:sp>
      <p:pic>
        <p:nvPicPr>
          <p:cNvPr id="250887" name="Picture 7" descr="SAFE map"/>
          <p:cNvPicPr>
            <a:picLocks noChangeAspect="1" noChangeArrowheads="1"/>
          </p:cNvPicPr>
          <p:nvPr/>
        </p:nvPicPr>
        <p:blipFill>
          <a:blip r:embed="rId2" cstate="print"/>
          <a:srcRect/>
          <a:stretch>
            <a:fillRect/>
          </a:stretch>
        </p:blipFill>
        <p:spPr bwMode="auto">
          <a:xfrm>
            <a:off x="5181600" y="1978025"/>
            <a:ext cx="3657600" cy="3516313"/>
          </a:xfrm>
          <a:prstGeom prst="rect">
            <a:avLst/>
          </a:prstGeom>
          <a:noFill/>
          <a:ln w="9525">
            <a:noFill/>
            <a:miter lim="800000"/>
            <a:headEnd/>
            <a:tailEnd/>
          </a:ln>
        </p:spPr>
      </p:pic>
      <p:pic>
        <p:nvPicPr>
          <p:cNvPr id="250888" name="Picture 8" descr="SAFE logo 1"/>
          <p:cNvPicPr>
            <a:picLocks noChangeAspect="1" noChangeArrowheads="1"/>
          </p:cNvPicPr>
          <p:nvPr/>
        </p:nvPicPr>
        <p:blipFill>
          <a:blip r:embed="rId3" cstate="print"/>
          <a:srcRect/>
          <a:stretch>
            <a:fillRect/>
          </a:stretch>
        </p:blipFill>
        <p:spPr bwMode="auto">
          <a:xfrm>
            <a:off x="441325" y="1600200"/>
            <a:ext cx="1235075" cy="1828800"/>
          </a:xfrm>
          <a:prstGeom prst="rect">
            <a:avLst/>
          </a:prstGeom>
          <a:noFill/>
          <a:ln w="9525">
            <a:noFill/>
            <a:miter lim="800000"/>
            <a:headEnd/>
            <a:tailEnd/>
          </a:ln>
        </p:spPr>
      </p:pic>
      <p:sp>
        <p:nvSpPr>
          <p:cNvPr id="250892" name="Text Box 12"/>
          <p:cNvSpPr txBox="1">
            <a:spLocks noChangeArrowheads="1"/>
          </p:cNvSpPr>
          <p:nvPr/>
        </p:nvSpPr>
        <p:spPr bwMode="auto">
          <a:xfrm>
            <a:off x="1295400" y="2286000"/>
            <a:ext cx="3962400" cy="701675"/>
          </a:xfrm>
          <a:prstGeom prst="rect">
            <a:avLst/>
          </a:prstGeom>
          <a:noFill/>
          <a:ln w="9525" algn="ctr">
            <a:noFill/>
            <a:miter lim="800000"/>
            <a:headEnd/>
            <a:tailEnd/>
          </a:ln>
          <a:effectLst/>
        </p:spPr>
        <p:txBody>
          <a:bodyPr>
            <a:spAutoFit/>
          </a:bodyPr>
          <a:lstStyle/>
          <a:p>
            <a:pPr algn="l">
              <a:spcBef>
                <a:spcPct val="50000"/>
              </a:spcBef>
            </a:pPr>
            <a:r>
              <a:rPr lang="en-US" sz="1900" b="1">
                <a:latin typeface="Copperplate Gothic Light" pitchFamily="34" charset="0"/>
              </a:rPr>
              <a:t>$</a:t>
            </a:r>
            <a:r>
              <a:rPr lang="en-US" sz="2000" b="1">
                <a:latin typeface="Copperplate Gothic Light" pitchFamily="34" charset="0"/>
              </a:rPr>
              <a:t>tudent Advocates</a:t>
            </a:r>
            <a:br>
              <a:rPr lang="en-US" sz="2000" b="1">
                <a:latin typeface="Copperplate Gothic Light" pitchFamily="34" charset="0"/>
              </a:rPr>
            </a:br>
            <a:r>
              <a:rPr lang="en-US" sz="2000" b="1">
                <a:latin typeface="Copperplate Gothic Light" pitchFamily="34" charset="0"/>
              </a:rPr>
              <a:t>     for Financial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50884"/>
                                        </p:tgtEl>
                                        <p:attrNameLst>
                                          <p:attrName>style.visibility</p:attrName>
                                        </p:attrNameLst>
                                      </p:cBhvr>
                                      <p:to>
                                        <p:strVal val="visible"/>
                                      </p:to>
                                    </p:set>
                                    <p:anim calcmode="lin" valueType="num">
                                      <p:cBhvr>
                                        <p:cTn id="7" dur="500" decel="50000" fill="hold">
                                          <p:stCondLst>
                                            <p:cond delay="0"/>
                                          </p:stCondLst>
                                        </p:cTn>
                                        <p:tgtEl>
                                          <p:spTgt spid="25088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5088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50884"/>
                                        </p:tgtEl>
                                        <p:attrNameLst>
                                          <p:attrName>ppt_w</p:attrName>
                                        </p:attrNameLst>
                                      </p:cBhvr>
                                      <p:tavLst>
                                        <p:tav tm="0">
                                          <p:val>
                                            <p:strVal val="#ppt_w*.05"/>
                                          </p:val>
                                        </p:tav>
                                        <p:tav tm="100000">
                                          <p:val>
                                            <p:strVal val="#ppt_w"/>
                                          </p:val>
                                        </p:tav>
                                      </p:tavLst>
                                    </p:anim>
                                    <p:anim calcmode="lin" valueType="num">
                                      <p:cBhvr>
                                        <p:cTn id="10" dur="1000" fill="hold"/>
                                        <p:tgtEl>
                                          <p:spTgt spid="25088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5088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5088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5088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50884"/>
                                        </p:tgtEl>
                                      </p:cBhvr>
                                    </p:animEffect>
                                  </p:childTnLst>
                                </p:cTn>
                              </p:par>
                            </p:childTnLst>
                          </p:cTn>
                        </p:par>
                        <p:par>
                          <p:cTn id="15" fill="hold" nodeType="afterGroup">
                            <p:stCondLst>
                              <p:cond delay="1000"/>
                            </p:stCondLst>
                            <p:childTnLst>
                              <p:par>
                                <p:cTn id="16" presetID="8" presetClass="entr" presetSubtype="32" fill="hold" nodeType="afterEffect">
                                  <p:stCondLst>
                                    <p:cond delay="0"/>
                                  </p:stCondLst>
                                  <p:childTnLst>
                                    <p:set>
                                      <p:cBhvr>
                                        <p:cTn id="17" dur="1" fill="hold">
                                          <p:stCondLst>
                                            <p:cond delay="0"/>
                                          </p:stCondLst>
                                        </p:cTn>
                                        <p:tgtEl>
                                          <p:spTgt spid="250888"/>
                                        </p:tgtEl>
                                        <p:attrNameLst>
                                          <p:attrName>style.visibility</p:attrName>
                                        </p:attrNameLst>
                                      </p:cBhvr>
                                      <p:to>
                                        <p:strVal val="visible"/>
                                      </p:to>
                                    </p:set>
                                    <p:animEffect transition="in" filter="diamond(out)">
                                      <p:cBhvr>
                                        <p:cTn id="18" dur="2000"/>
                                        <p:tgtEl>
                                          <p:spTgt spid="250888"/>
                                        </p:tgtEl>
                                      </p:cBhvr>
                                    </p:animEffect>
                                  </p:childTnLst>
                                </p:cTn>
                              </p:par>
                              <p:par>
                                <p:cTn id="19" presetID="8" presetClass="entr" presetSubtype="32" fill="hold" grpId="0" nodeType="withEffect">
                                  <p:stCondLst>
                                    <p:cond delay="0"/>
                                  </p:stCondLst>
                                  <p:childTnLst>
                                    <p:set>
                                      <p:cBhvr>
                                        <p:cTn id="20" dur="1" fill="hold">
                                          <p:stCondLst>
                                            <p:cond delay="0"/>
                                          </p:stCondLst>
                                        </p:cTn>
                                        <p:tgtEl>
                                          <p:spTgt spid="250892"/>
                                        </p:tgtEl>
                                        <p:attrNameLst>
                                          <p:attrName>style.visibility</p:attrName>
                                        </p:attrNameLst>
                                      </p:cBhvr>
                                      <p:to>
                                        <p:strVal val="visible"/>
                                      </p:to>
                                    </p:set>
                                    <p:animEffect transition="in" filter="diamond(out)">
                                      <p:cBhvr>
                                        <p:cTn id="21" dur="2000"/>
                                        <p:tgtEl>
                                          <p:spTgt spid="250892"/>
                                        </p:tgtEl>
                                      </p:cBhvr>
                                    </p:animEffect>
                                  </p:childTnLst>
                                </p:cTn>
                              </p:par>
                            </p:childTnLst>
                          </p:cTn>
                        </p:par>
                        <p:par>
                          <p:cTn id="22" fill="hold" nodeType="afterGroup">
                            <p:stCondLst>
                              <p:cond delay="3000"/>
                            </p:stCondLst>
                            <p:childTnLst>
                              <p:par>
                                <p:cTn id="23" presetID="37" presetClass="entr" presetSubtype="0" fill="hold" nodeType="afterEffect">
                                  <p:stCondLst>
                                    <p:cond delay="0"/>
                                  </p:stCondLst>
                                  <p:childTnLst>
                                    <p:set>
                                      <p:cBhvr>
                                        <p:cTn id="24" dur="1" fill="hold">
                                          <p:stCondLst>
                                            <p:cond delay="0"/>
                                          </p:stCondLst>
                                        </p:cTn>
                                        <p:tgtEl>
                                          <p:spTgt spid="250885">
                                            <p:txEl>
                                              <p:pRg st="0" end="0"/>
                                            </p:txEl>
                                          </p:spTgt>
                                        </p:tgtEl>
                                        <p:attrNameLst>
                                          <p:attrName>style.visibility</p:attrName>
                                        </p:attrNameLst>
                                      </p:cBhvr>
                                      <p:to>
                                        <p:strVal val="visible"/>
                                      </p:to>
                                    </p:set>
                                    <p:animEffect transition="in" filter="fade">
                                      <p:cBhvr>
                                        <p:cTn id="25" dur="1000"/>
                                        <p:tgtEl>
                                          <p:spTgt spid="250885">
                                            <p:txEl>
                                              <p:pRg st="0" end="0"/>
                                            </p:txEl>
                                          </p:spTgt>
                                        </p:tgtEl>
                                      </p:cBhvr>
                                    </p:animEffect>
                                    <p:anim calcmode="lin" valueType="num">
                                      <p:cBhvr>
                                        <p:cTn id="26" dur="1000" fill="hold"/>
                                        <p:tgtEl>
                                          <p:spTgt spid="250885">
                                            <p:txEl>
                                              <p:pRg st="0" end="0"/>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250885">
                                            <p:txEl>
                                              <p:pRg st="0" end="0"/>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50885">
                                            <p:txEl>
                                              <p:pRg st="0" end="0"/>
                                            </p:txEl>
                                          </p:spTgt>
                                        </p:tgtEl>
                                        <p:attrNameLst>
                                          <p:attrName>ppt_y</p:attrName>
                                        </p:attrNameLst>
                                      </p:cBhvr>
                                      <p:tavLst>
                                        <p:tav tm="0">
                                          <p:val>
                                            <p:strVal val="#ppt_y-.03"/>
                                          </p:val>
                                        </p:tav>
                                        <p:tav tm="100000">
                                          <p:val>
                                            <p:strVal val="#ppt_y"/>
                                          </p:val>
                                        </p:tav>
                                      </p:tavLst>
                                    </p:anim>
                                  </p:childTnLst>
                                </p:cTn>
                              </p:par>
                            </p:childTnLst>
                          </p:cTn>
                        </p:par>
                        <p:par>
                          <p:cTn id="29" fill="hold" nodeType="afterGroup">
                            <p:stCondLst>
                              <p:cond delay="4000"/>
                            </p:stCondLst>
                            <p:childTnLst>
                              <p:par>
                                <p:cTn id="30" presetID="37" presetClass="entr" presetSubtype="0" fill="hold" nodeType="afterEffect">
                                  <p:stCondLst>
                                    <p:cond delay="0"/>
                                  </p:stCondLst>
                                  <p:childTnLst>
                                    <p:set>
                                      <p:cBhvr>
                                        <p:cTn id="31" dur="1" fill="hold">
                                          <p:stCondLst>
                                            <p:cond delay="0"/>
                                          </p:stCondLst>
                                        </p:cTn>
                                        <p:tgtEl>
                                          <p:spTgt spid="250885">
                                            <p:txEl>
                                              <p:pRg st="1" end="1"/>
                                            </p:txEl>
                                          </p:spTgt>
                                        </p:tgtEl>
                                        <p:attrNameLst>
                                          <p:attrName>style.visibility</p:attrName>
                                        </p:attrNameLst>
                                      </p:cBhvr>
                                      <p:to>
                                        <p:strVal val="visible"/>
                                      </p:to>
                                    </p:set>
                                    <p:animEffect transition="in" filter="fade">
                                      <p:cBhvr>
                                        <p:cTn id="32" dur="1000"/>
                                        <p:tgtEl>
                                          <p:spTgt spid="250885">
                                            <p:txEl>
                                              <p:pRg st="1" end="1"/>
                                            </p:txEl>
                                          </p:spTgt>
                                        </p:tgtEl>
                                      </p:cBhvr>
                                    </p:animEffect>
                                    <p:anim calcmode="lin" valueType="num">
                                      <p:cBhvr>
                                        <p:cTn id="33" dur="1000" fill="hold"/>
                                        <p:tgtEl>
                                          <p:spTgt spid="250885">
                                            <p:txEl>
                                              <p:pRg st="1" end="1"/>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250885">
                                            <p:txEl>
                                              <p:pRg st="1" end="1"/>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50885">
                                            <p:txEl>
                                              <p:pRg st="1" end="1"/>
                                            </p:txEl>
                                          </p:spTgt>
                                        </p:tgtEl>
                                        <p:attrNameLst>
                                          <p:attrName>ppt_y</p:attrName>
                                        </p:attrNameLst>
                                      </p:cBhvr>
                                      <p:tavLst>
                                        <p:tav tm="0">
                                          <p:val>
                                            <p:strVal val="#ppt_y-.03"/>
                                          </p:val>
                                        </p:tav>
                                        <p:tav tm="100000">
                                          <p:val>
                                            <p:strVal val="#ppt_y"/>
                                          </p:val>
                                        </p:tav>
                                      </p:tavLst>
                                    </p:anim>
                                  </p:childTnLst>
                                </p:cTn>
                              </p:par>
                            </p:childTnLst>
                          </p:cTn>
                        </p:par>
                        <p:par>
                          <p:cTn id="36" fill="hold" nodeType="afterGroup">
                            <p:stCondLst>
                              <p:cond delay="5000"/>
                            </p:stCondLst>
                            <p:childTnLst>
                              <p:par>
                                <p:cTn id="37" presetID="37" presetClass="entr" presetSubtype="0" fill="hold" nodeType="afterEffect">
                                  <p:stCondLst>
                                    <p:cond delay="0"/>
                                  </p:stCondLst>
                                  <p:childTnLst>
                                    <p:set>
                                      <p:cBhvr>
                                        <p:cTn id="38" dur="1" fill="hold">
                                          <p:stCondLst>
                                            <p:cond delay="0"/>
                                          </p:stCondLst>
                                        </p:cTn>
                                        <p:tgtEl>
                                          <p:spTgt spid="250885">
                                            <p:txEl>
                                              <p:pRg st="2" end="2"/>
                                            </p:txEl>
                                          </p:spTgt>
                                        </p:tgtEl>
                                        <p:attrNameLst>
                                          <p:attrName>style.visibility</p:attrName>
                                        </p:attrNameLst>
                                      </p:cBhvr>
                                      <p:to>
                                        <p:strVal val="visible"/>
                                      </p:to>
                                    </p:set>
                                    <p:animEffect transition="in" filter="fade">
                                      <p:cBhvr>
                                        <p:cTn id="39" dur="1000"/>
                                        <p:tgtEl>
                                          <p:spTgt spid="250885">
                                            <p:txEl>
                                              <p:pRg st="2" end="2"/>
                                            </p:txEl>
                                          </p:spTgt>
                                        </p:tgtEl>
                                      </p:cBhvr>
                                    </p:animEffect>
                                    <p:anim calcmode="lin" valueType="num">
                                      <p:cBhvr>
                                        <p:cTn id="40" dur="1000" fill="hold"/>
                                        <p:tgtEl>
                                          <p:spTgt spid="250885">
                                            <p:txEl>
                                              <p:pRg st="2" end="2"/>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50885">
                                            <p:txEl>
                                              <p:pRg st="2" end="2"/>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50885">
                                            <p:txEl>
                                              <p:pRg st="2" end="2"/>
                                            </p:txEl>
                                          </p:spTgt>
                                        </p:tgtEl>
                                        <p:attrNameLst>
                                          <p:attrName>ppt_y</p:attrName>
                                        </p:attrNameLst>
                                      </p:cBhvr>
                                      <p:tavLst>
                                        <p:tav tm="0">
                                          <p:val>
                                            <p:strVal val="#ppt_y-.03"/>
                                          </p:val>
                                        </p:tav>
                                        <p:tav tm="100000">
                                          <p:val>
                                            <p:strVal val="#ppt_y"/>
                                          </p:val>
                                        </p:tav>
                                      </p:tavLst>
                                    </p:anim>
                                  </p:childTnLst>
                                </p:cTn>
                              </p:par>
                            </p:childTnLst>
                          </p:cTn>
                        </p:par>
                        <p:par>
                          <p:cTn id="43" fill="hold" nodeType="afterGroup">
                            <p:stCondLst>
                              <p:cond delay="6000"/>
                            </p:stCondLst>
                            <p:childTnLst>
                              <p:par>
                                <p:cTn id="44" presetID="37" presetClass="entr" presetSubtype="0" fill="hold" nodeType="afterEffect">
                                  <p:stCondLst>
                                    <p:cond delay="0"/>
                                  </p:stCondLst>
                                  <p:childTnLst>
                                    <p:set>
                                      <p:cBhvr>
                                        <p:cTn id="45" dur="1" fill="hold">
                                          <p:stCondLst>
                                            <p:cond delay="0"/>
                                          </p:stCondLst>
                                        </p:cTn>
                                        <p:tgtEl>
                                          <p:spTgt spid="250885">
                                            <p:txEl>
                                              <p:pRg st="3" end="3"/>
                                            </p:txEl>
                                          </p:spTgt>
                                        </p:tgtEl>
                                        <p:attrNameLst>
                                          <p:attrName>style.visibility</p:attrName>
                                        </p:attrNameLst>
                                      </p:cBhvr>
                                      <p:to>
                                        <p:strVal val="visible"/>
                                      </p:to>
                                    </p:set>
                                    <p:animEffect transition="in" filter="fade">
                                      <p:cBhvr>
                                        <p:cTn id="46" dur="1000"/>
                                        <p:tgtEl>
                                          <p:spTgt spid="250885">
                                            <p:txEl>
                                              <p:pRg st="3" end="3"/>
                                            </p:txEl>
                                          </p:spTgt>
                                        </p:tgtEl>
                                      </p:cBhvr>
                                    </p:animEffect>
                                    <p:anim calcmode="lin" valueType="num">
                                      <p:cBhvr>
                                        <p:cTn id="47" dur="1000" fill="hold"/>
                                        <p:tgtEl>
                                          <p:spTgt spid="250885">
                                            <p:txEl>
                                              <p:pRg st="3" end="3"/>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250885">
                                            <p:txEl>
                                              <p:pRg st="3" end="3"/>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50885">
                                            <p:txEl>
                                              <p:pRg st="3" end="3"/>
                                            </p:txEl>
                                          </p:spTgt>
                                        </p:tgtEl>
                                        <p:attrNameLst>
                                          <p:attrName>ppt_y</p:attrName>
                                        </p:attrNameLst>
                                      </p:cBhvr>
                                      <p:tavLst>
                                        <p:tav tm="0">
                                          <p:val>
                                            <p:strVal val="#ppt_y-.03"/>
                                          </p:val>
                                        </p:tav>
                                        <p:tav tm="100000">
                                          <p:val>
                                            <p:strVal val="#ppt_y"/>
                                          </p:val>
                                        </p:tav>
                                      </p:tavLst>
                                    </p:anim>
                                  </p:childTnLst>
                                </p:cTn>
                              </p:par>
                            </p:childTnLst>
                          </p:cTn>
                        </p:par>
                        <p:par>
                          <p:cTn id="50" fill="hold" nodeType="afterGroup">
                            <p:stCondLst>
                              <p:cond delay="7000"/>
                            </p:stCondLst>
                            <p:childTnLst>
                              <p:par>
                                <p:cTn id="51" presetID="37" presetClass="entr" presetSubtype="0" fill="hold" nodeType="afterEffect">
                                  <p:stCondLst>
                                    <p:cond delay="0"/>
                                  </p:stCondLst>
                                  <p:childTnLst>
                                    <p:set>
                                      <p:cBhvr>
                                        <p:cTn id="52" dur="1" fill="hold">
                                          <p:stCondLst>
                                            <p:cond delay="0"/>
                                          </p:stCondLst>
                                        </p:cTn>
                                        <p:tgtEl>
                                          <p:spTgt spid="250885">
                                            <p:txEl>
                                              <p:pRg st="4" end="4"/>
                                            </p:txEl>
                                          </p:spTgt>
                                        </p:tgtEl>
                                        <p:attrNameLst>
                                          <p:attrName>style.visibility</p:attrName>
                                        </p:attrNameLst>
                                      </p:cBhvr>
                                      <p:to>
                                        <p:strVal val="visible"/>
                                      </p:to>
                                    </p:set>
                                    <p:animEffect transition="in" filter="fade">
                                      <p:cBhvr>
                                        <p:cTn id="53" dur="1000"/>
                                        <p:tgtEl>
                                          <p:spTgt spid="250885">
                                            <p:txEl>
                                              <p:pRg st="4" end="4"/>
                                            </p:txEl>
                                          </p:spTgt>
                                        </p:tgtEl>
                                      </p:cBhvr>
                                    </p:animEffect>
                                    <p:anim calcmode="lin" valueType="num">
                                      <p:cBhvr>
                                        <p:cTn id="54" dur="1000" fill="hold"/>
                                        <p:tgtEl>
                                          <p:spTgt spid="250885">
                                            <p:txEl>
                                              <p:pRg st="4" end="4"/>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250885">
                                            <p:txEl>
                                              <p:pRg st="4" end="4"/>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250885">
                                            <p:txEl>
                                              <p:pRg st="4" end="4"/>
                                            </p:txEl>
                                          </p:spTgt>
                                        </p:tgtEl>
                                        <p:attrNameLst>
                                          <p:attrName>ppt_y</p:attrName>
                                        </p:attrNameLst>
                                      </p:cBhvr>
                                      <p:tavLst>
                                        <p:tav tm="0">
                                          <p:val>
                                            <p:strVal val="#ppt_y-.03"/>
                                          </p:val>
                                        </p:tav>
                                        <p:tav tm="100000">
                                          <p:val>
                                            <p:strVal val="#ppt_y"/>
                                          </p:val>
                                        </p:tav>
                                      </p:tavLst>
                                    </p:anim>
                                  </p:childTnLst>
                                </p:cTn>
                              </p:par>
                            </p:childTnLst>
                          </p:cTn>
                        </p:par>
                        <p:par>
                          <p:cTn id="57" fill="hold" nodeType="afterGroup">
                            <p:stCondLst>
                              <p:cond delay="8000"/>
                            </p:stCondLst>
                            <p:childTnLst>
                              <p:par>
                                <p:cTn id="58" presetID="8" presetClass="entr" presetSubtype="32" fill="hold" nodeType="afterEffect">
                                  <p:stCondLst>
                                    <p:cond delay="0"/>
                                  </p:stCondLst>
                                  <p:childTnLst>
                                    <p:set>
                                      <p:cBhvr>
                                        <p:cTn id="59" dur="1" fill="hold">
                                          <p:stCondLst>
                                            <p:cond delay="0"/>
                                          </p:stCondLst>
                                        </p:cTn>
                                        <p:tgtEl>
                                          <p:spTgt spid="250887"/>
                                        </p:tgtEl>
                                        <p:attrNameLst>
                                          <p:attrName>style.visibility</p:attrName>
                                        </p:attrNameLst>
                                      </p:cBhvr>
                                      <p:to>
                                        <p:strVal val="visible"/>
                                      </p:to>
                                    </p:set>
                                    <p:animEffect transition="in" filter="diamond(out)">
                                      <p:cBhvr>
                                        <p:cTn id="60" dur="2000"/>
                                        <p:tgtEl>
                                          <p:spTgt spid="250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4" grpId="0"/>
      <p:bldP spid="25089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304800"/>
            <a:ext cx="7924800" cy="1143000"/>
          </a:xfrm>
        </p:spPr>
        <p:txBody>
          <a:bodyPr/>
          <a:lstStyle/>
          <a:p>
            <a:pPr eaLnBrk="1" hangingPunct="1"/>
            <a:r>
              <a:rPr lang="en-US" smtClean="0"/>
              <a:t>What are Credit Cards?</a:t>
            </a:r>
          </a:p>
        </p:txBody>
      </p:sp>
      <p:pic>
        <p:nvPicPr>
          <p:cNvPr id="39942" name="Picture 6" descr="0nc1lbaj[1]"/>
          <p:cNvPicPr>
            <a:picLocks noChangeAspect="1" noChangeArrowheads="1"/>
          </p:cNvPicPr>
          <p:nvPr/>
        </p:nvPicPr>
        <p:blipFill>
          <a:blip r:embed="rId3" cstate="print"/>
          <a:srcRect/>
          <a:stretch>
            <a:fillRect/>
          </a:stretch>
        </p:blipFill>
        <p:spPr bwMode="auto">
          <a:xfrm>
            <a:off x="2895600" y="3048000"/>
            <a:ext cx="2819400" cy="2387600"/>
          </a:xfrm>
          <a:prstGeom prst="rect">
            <a:avLst/>
          </a:prstGeom>
          <a:noFill/>
          <a:ln w="9525">
            <a:noFill/>
            <a:miter lim="800000"/>
            <a:headEnd/>
            <a:tailEnd/>
          </a:ln>
        </p:spPr>
      </p:pic>
      <p:sp>
        <p:nvSpPr>
          <p:cNvPr id="39944" name="Text Box 8"/>
          <p:cNvSpPr txBox="1">
            <a:spLocks noChangeArrowheads="1"/>
          </p:cNvSpPr>
          <p:nvPr/>
        </p:nvSpPr>
        <p:spPr bwMode="auto">
          <a:xfrm>
            <a:off x="609600" y="1524000"/>
            <a:ext cx="8153400" cy="1066800"/>
          </a:xfrm>
          <a:prstGeom prst="rect">
            <a:avLst/>
          </a:prstGeom>
          <a:noFill/>
          <a:ln w="9525" algn="ctr">
            <a:noFill/>
            <a:miter lim="800000"/>
            <a:headEnd/>
            <a:tailEnd/>
          </a:ln>
          <a:effectLst/>
        </p:spPr>
        <p:txBody>
          <a:bodyPr>
            <a:spAutoFit/>
          </a:bodyPr>
          <a:lstStyle/>
          <a:p>
            <a:pPr>
              <a:spcBef>
                <a:spcPct val="50000"/>
              </a:spcBef>
            </a:pPr>
            <a:r>
              <a:rPr lang="en-US" sz="3200">
                <a:latin typeface="Adobe Jenson Pro" pitchFamily="18" charset="0"/>
              </a:rPr>
              <a:t>Pre-approved credit which can be used for the purchase of items now and payment of them later.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decel="50000" fill="hold">
                                          <p:stCondLst>
                                            <p:cond delay="0"/>
                                          </p:stCondLst>
                                        </p:cTn>
                                        <p:tgtEl>
                                          <p:spTgt spid="3993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993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9938"/>
                                        </p:tgtEl>
                                        <p:attrNameLst>
                                          <p:attrName>ppt_w</p:attrName>
                                        </p:attrNameLst>
                                      </p:cBhvr>
                                      <p:tavLst>
                                        <p:tav tm="0">
                                          <p:val>
                                            <p:strVal val="#ppt_w*.05"/>
                                          </p:val>
                                        </p:tav>
                                        <p:tav tm="100000">
                                          <p:val>
                                            <p:strVal val="#ppt_w"/>
                                          </p:val>
                                        </p:tav>
                                      </p:tavLst>
                                    </p:anim>
                                    <p:anim calcmode="lin" valueType="num">
                                      <p:cBhvr>
                                        <p:cTn id="10" dur="1000" fill="hold"/>
                                        <p:tgtEl>
                                          <p:spTgt spid="3993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993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993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993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9938"/>
                                        </p:tgtEl>
                                      </p:cBhvr>
                                    </p:animEffect>
                                  </p:childTnLst>
                                </p:cTn>
                              </p:par>
                            </p:childTnLst>
                          </p:cTn>
                        </p:par>
                        <p:par>
                          <p:cTn id="15" fill="hold" nodeType="afterGroup">
                            <p:stCondLst>
                              <p:cond delay="1000"/>
                            </p:stCondLst>
                            <p:childTnLst>
                              <p:par>
                                <p:cTn id="16" presetID="2" presetClass="entr" presetSubtype="8" fill="hold" nodeType="afterEffect">
                                  <p:stCondLst>
                                    <p:cond delay="0"/>
                                  </p:stCondLst>
                                  <p:childTnLst>
                                    <p:set>
                                      <p:cBhvr>
                                        <p:cTn id="17" dur="1" fill="hold">
                                          <p:stCondLst>
                                            <p:cond delay="0"/>
                                          </p:stCondLst>
                                        </p:cTn>
                                        <p:tgtEl>
                                          <p:spTgt spid="39942"/>
                                        </p:tgtEl>
                                        <p:attrNameLst>
                                          <p:attrName>style.visibility</p:attrName>
                                        </p:attrNameLst>
                                      </p:cBhvr>
                                      <p:to>
                                        <p:strVal val="visible"/>
                                      </p:to>
                                    </p:set>
                                    <p:anim calcmode="lin" valueType="num">
                                      <p:cBhvr additive="base">
                                        <p:cTn id="18" dur="1000" fill="hold"/>
                                        <p:tgtEl>
                                          <p:spTgt spid="39942"/>
                                        </p:tgtEl>
                                        <p:attrNameLst>
                                          <p:attrName>ppt_x</p:attrName>
                                        </p:attrNameLst>
                                      </p:cBhvr>
                                      <p:tavLst>
                                        <p:tav tm="0">
                                          <p:val>
                                            <p:strVal val="0-#ppt_w/2"/>
                                          </p:val>
                                        </p:tav>
                                        <p:tav tm="100000">
                                          <p:val>
                                            <p:strVal val="#ppt_x"/>
                                          </p:val>
                                        </p:tav>
                                      </p:tavLst>
                                    </p:anim>
                                    <p:anim calcmode="lin" valueType="num">
                                      <p:cBhvr additive="base">
                                        <p:cTn id="19" dur="1000" fill="hold"/>
                                        <p:tgtEl>
                                          <p:spTgt spid="3994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39944"/>
                                        </p:tgtEl>
                                        <p:attrNameLst>
                                          <p:attrName>style.visibility</p:attrName>
                                        </p:attrNameLst>
                                      </p:cBhvr>
                                      <p:to>
                                        <p:strVal val="visible"/>
                                      </p:to>
                                    </p:set>
                                    <p:animEffect transition="in" filter="fade">
                                      <p:cBhvr>
                                        <p:cTn id="24" dur="1000"/>
                                        <p:tgtEl>
                                          <p:spTgt spid="39944"/>
                                        </p:tgtEl>
                                      </p:cBhvr>
                                    </p:animEffect>
                                    <p:anim calcmode="lin" valueType="num">
                                      <p:cBhvr>
                                        <p:cTn id="25" dur="1000" fill="hold"/>
                                        <p:tgtEl>
                                          <p:spTgt spid="39944"/>
                                        </p:tgtEl>
                                        <p:attrNameLst>
                                          <p:attrName>ppt_x</p:attrName>
                                        </p:attrNameLst>
                                      </p:cBhvr>
                                      <p:tavLst>
                                        <p:tav tm="0">
                                          <p:val>
                                            <p:strVal val="#ppt_x"/>
                                          </p:val>
                                        </p:tav>
                                        <p:tav tm="100000">
                                          <p:val>
                                            <p:strVal val="#ppt_x"/>
                                          </p:val>
                                        </p:tav>
                                      </p:tavLst>
                                    </p:anim>
                                    <p:anim calcmode="lin" valueType="num">
                                      <p:cBhvr>
                                        <p:cTn id="26" dur="900" decel="100000" fill="hold"/>
                                        <p:tgtEl>
                                          <p:spTgt spid="39944"/>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994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Why Use a Credit Card?</a:t>
            </a:r>
          </a:p>
        </p:txBody>
      </p:sp>
      <p:sp>
        <p:nvSpPr>
          <p:cNvPr id="5123" name="Rectangle 3"/>
          <p:cNvSpPr>
            <a:spLocks noGrp="1" noChangeArrowheads="1"/>
          </p:cNvSpPr>
          <p:nvPr>
            <p:ph type="body" sz="half" idx="1"/>
          </p:nvPr>
        </p:nvSpPr>
        <p:spPr>
          <a:xfrm>
            <a:off x="533400" y="1752600"/>
            <a:ext cx="8153400" cy="4267200"/>
          </a:xfrm>
        </p:spPr>
        <p:txBody>
          <a:bodyPr/>
          <a:lstStyle/>
          <a:p>
            <a:pPr eaLnBrk="1" hangingPunct="1"/>
            <a:r>
              <a:rPr lang="en-US" sz="2800" smtClean="0"/>
              <a:t>Proper use can help establish good credit rating</a:t>
            </a:r>
          </a:p>
          <a:p>
            <a:pPr eaLnBrk="1" hangingPunct="1"/>
            <a:r>
              <a:rPr lang="en-US" sz="2800" smtClean="0"/>
              <a:t>Conveniently accepted across United States and abroad</a:t>
            </a:r>
          </a:p>
          <a:p>
            <a:pPr eaLnBrk="1" hangingPunct="1"/>
            <a:r>
              <a:rPr lang="en-US" sz="2800" smtClean="0"/>
              <a:t>Emergency buying power</a:t>
            </a:r>
          </a:p>
          <a:p>
            <a:pPr eaLnBrk="1" hangingPunct="1"/>
            <a:r>
              <a:rPr lang="en-US" sz="2800" smtClean="0"/>
              <a:t>Additional form of identification</a:t>
            </a:r>
          </a:p>
          <a:p>
            <a:pPr eaLnBrk="1" hangingPunct="1"/>
            <a:r>
              <a:rPr lang="en-US" sz="2800" smtClean="0"/>
              <a:t>Record of purchases on bill statement</a:t>
            </a:r>
          </a:p>
          <a:p>
            <a:pPr eaLnBrk="1" hangingPunct="1"/>
            <a:r>
              <a:rPr lang="en-US" sz="2800" smtClean="0"/>
              <a:t>Often required to hold a reservation</a:t>
            </a:r>
          </a:p>
        </p:txBody>
      </p:sp>
      <p:pic>
        <p:nvPicPr>
          <p:cNvPr id="5132" name="Picture 12" descr="BS00882_"/>
          <p:cNvPicPr>
            <a:picLocks noChangeAspect="1" noChangeArrowheads="1"/>
          </p:cNvPicPr>
          <p:nvPr>
            <p:ph type="clipArt" sz="half" idx="2"/>
          </p:nvPr>
        </p:nvPicPr>
        <p:blipFill>
          <a:blip r:embed="rId3" cstate="print"/>
          <a:srcRect/>
          <a:stretch>
            <a:fillRect/>
          </a:stretch>
        </p:blipFill>
        <p:spPr>
          <a:xfrm>
            <a:off x="6400800" y="3095625"/>
            <a:ext cx="2493963" cy="2314575"/>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decel="50000" fill="hold">
                                          <p:stCondLst>
                                            <p:cond delay="0"/>
                                          </p:stCondLst>
                                        </p:cTn>
                                        <p:tgtEl>
                                          <p:spTgt spid="512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12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122"/>
                                        </p:tgtEl>
                                        <p:attrNameLst>
                                          <p:attrName>ppt_w</p:attrName>
                                        </p:attrNameLst>
                                      </p:cBhvr>
                                      <p:tavLst>
                                        <p:tav tm="0">
                                          <p:val>
                                            <p:strVal val="#ppt_w*.05"/>
                                          </p:val>
                                        </p:tav>
                                        <p:tav tm="100000">
                                          <p:val>
                                            <p:strVal val="#ppt_w"/>
                                          </p:val>
                                        </p:tav>
                                      </p:tavLst>
                                    </p:anim>
                                    <p:anim calcmode="lin" valueType="num">
                                      <p:cBhvr>
                                        <p:cTn id="10" dur="1000" fill="hold"/>
                                        <p:tgtEl>
                                          <p:spTgt spid="512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12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12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12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122"/>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513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5123">
                                            <p:txEl>
                                              <p:pRg st="0" end="0"/>
                                            </p:txEl>
                                          </p:spTgt>
                                        </p:tgtEl>
                                        <p:attrNameLst>
                                          <p:attrName>style.visibility</p:attrName>
                                        </p:attrNameLst>
                                      </p:cBhvr>
                                      <p:to>
                                        <p:strVal val="visible"/>
                                      </p:to>
                                    </p:set>
                                    <p:animEffect transition="in" filter="fade">
                                      <p:cBhvr>
                                        <p:cTn id="22" dur="1000"/>
                                        <p:tgtEl>
                                          <p:spTgt spid="5123">
                                            <p:txEl>
                                              <p:pRg st="0" end="0"/>
                                            </p:txEl>
                                          </p:spTgt>
                                        </p:tgtEl>
                                      </p:cBhvr>
                                    </p:animEffect>
                                    <p:anim calcmode="lin" valueType="num">
                                      <p:cBhvr>
                                        <p:cTn id="23"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5123">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1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5123">
                                            <p:txEl>
                                              <p:pRg st="1" end="1"/>
                                            </p:txEl>
                                          </p:spTgt>
                                        </p:tgtEl>
                                        <p:attrNameLst>
                                          <p:attrName>style.visibility</p:attrName>
                                        </p:attrNameLst>
                                      </p:cBhvr>
                                      <p:to>
                                        <p:strVal val="visible"/>
                                      </p:to>
                                    </p:set>
                                    <p:animEffect transition="in" filter="fade">
                                      <p:cBhvr>
                                        <p:cTn id="30" dur="1000"/>
                                        <p:tgtEl>
                                          <p:spTgt spid="5123">
                                            <p:txEl>
                                              <p:pRg st="1" end="1"/>
                                            </p:txEl>
                                          </p:spTgt>
                                        </p:tgtEl>
                                      </p:cBhvr>
                                    </p:animEffect>
                                    <p:anim calcmode="lin" valueType="num">
                                      <p:cBhvr>
                                        <p:cTn id="31"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5123">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1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5123">
                                            <p:txEl>
                                              <p:pRg st="2" end="2"/>
                                            </p:txEl>
                                          </p:spTgt>
                                        </p:tgtEl>
                                        <p:attrNameLst>
                                          <p:attrName>style.visibility</p:attrName>
                                        </p:attrNameLst>
                                      </p:cBhvr>
                                      <p:to>
                                        <p:strVal val="visible"/>
                                      </p:to>
                                    </p:set>
                                    <p:animEffect transition="in" filter="fade">
                                      <p:cBhvr>
                                        <p:cTn id="38" dur="1000"/>
                                        <p:tgtEl>
                                          <p:spTgt spid="5123">
                                            <p:txEl>
                                              <p:pRg st="2" end="2"/>
                                            </p:txEl>
                                          </p:spTgt>
                                        </p:tgtEl>
                                      </p:cBhvr>
                                    </p:animEffect>
                                    <p:anim calcmode="lin" valueType="num">
                                      <p:cBhvr>
                                        <p:cTn id="39"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5123">
                                            <p:txEl>
                                              <p:pRg st="2" end="2"/>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12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5123">
                                            <p:txEl>
                                              <p:pRg st="3" end="3"/>
                                            </p:txEl>
                                          </p:spTgt>
                                        </p:tgtEl>
                                        <p:attrNameLst>
                                          <p:attrName>style.visibility</p:attrName>
                                        </p:attrNameLst>
                                      </p:cBhvr>
                                      <p:to>
                                        <p:strVal val="visible"/>
                                      </p:to>
                                    </p:set>
                                    <p:animEffect transition="in" filter="fade">
                                      <p:cBhvr>
                                        <p:cTn id="46" dur="1000"/>
                                        <p:tgtEl>
                                          <p:spTgt spid="5123">
                                            <p:txEl>
                                              <p:pRg st="3" end="3"/>
                                            </p:txEl>
                                          </p:spTgt>
                                        </p:tgtEl>
                                      </p:cBhvr>
                                    </p:animEffect>
                                    <p:anim calcmode="lin" valueType="num">
                                      <p:cBhvr>
                                        <p:cTn id="47"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5123">
                                            <p:txEl>
                                              <p:pRg st="3" end="3"/>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512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5123">
                                            <p:txEl>
                                              <p:pRg st="4" end="4"/>
                                            </p:txEl>
                                          </p:spTgt>
                                        </p:tgtEl>
                                        <p:attrNameLst>
                                          <p:attrName>style.visibility</p:attrName>
                                        </p:attrNameLst>
                                      </p:cBhvr>
                                      <p:to>
                                        <p:strVal val="visible"/>
                                      </p:to>
                                    </p:set>
                                    <p:animEffect transition="in" filter="fade">
                                      <p:cBhvr>
                                        <p:cTn id="54" dur="1000"/>
                                        <p:tgtEl>
                                          <p:spTgt spid="5123">
                                            <p:txEl>
                                              <p:pRg st="4" end="4"/>
                                            </p:txEl>
                                          </p:spTgt>
                                        </p:tgtEl>
                                      </p:cBhvr>
                                    </p:animEffect>
                                    <p:anim calcmode="lin" valueType="num">
                                      <p:cBhvr>
                                        <p:cTn id="55"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5123">
                                            <p:txEl>
                                              <p:pRg st="4" end="4"/>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512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37" presetClass="entr" presetSubtype="0" fill="hold" grpId="0" nodeType="clickEffect">
                                  <p:stCondLst>
                                    <p:cond delay="0"/>
                                  </p:stCondLst>
                                  <p:childTnLst>
                                    <p:set>
                                      <p:cBhvr>
                                        <p:cTn id="61" dur="1" fill="hold">
                                          <p:stCondLst>
                                            <p:cond delay="0"/>
                                          </p:stCondLst>
                                        </p:cTn>
                                        <p:tgtEl>
                                          <p:spTgt spid="5123">
                                            <p:txEl>
                                              <p:pRg st="5" end="5"/>
                                            </p:txEl>
                                          </p:spTgt>
                                        </p:tgtEl>
                                        <p:attrNameLst>
                                          <p:attrName>style.visibility</p:attrName>
                                        </p:attrNameLst>
                                      </p:cBhvr>
                                      <p:to>
                                        <p:strVal val="visible"/>
                                      </p:to>
                                    </p:set>
                                    <p:animEffect transition="in" filter="fade">
                                      <p:cBhvr>
                                        <p:cTn id="62" dur="1000"/>
                                        <p:tgtEl>
                                          <p:spTgt spid="5123">
                                            <p:txEl>
                                              <p:pRg st="5" end="5"/>
                                            </p:txEl>
                                          </p:spTgt>
                                        </p:tgtEl>
                                      </p:cBhvr>
                                    </p:animEffect>
                                    <p:anim calcmode="lin" valueType="num">
                                      <p:cBhvr>
                                        <p:cTn id="63"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5123">
                                            <p:txEl>
                                              <p:pRg st="5" end="5"/>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512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Why Not Use a Credit Card?</a:t>
            </a:r>
          </a:p>
        </p:txBody>
      </p:sp>
      <p:sp>
        <p:nvSpPr>
          <p:cNvPr id="6148" name="Rectangle 4"/>
          <p:cNvSpPr>
            <a:spLocks noGrp="1" noChangeArrowheads="1"/>
          </p:cNvSpPr>
          <p:nvPr>
            <p:ph type="body" sz="half" idx="2"/>
          </p:nvPr>
        </p:nvSpPr>
        <p:spPr>
          <a:xfrm>
            <a:off x="304800" y="1524000"/>
            <a:ext cx="8458200" cy="4572000"/>
          </a:xfrm>
        </p:spPr>
        <p:txBody>
          <a:bodyPr/>
          <a:lstStyle/>
          <a:p>
            <a:pPr eaLnBrk="1" hangingPunct="1"/>
            <a:r>
              <a:rPr lang="en-US" sz="2800" smtClean="0"/>
              <a:t>Improper use can damage credit rating</a:t>
            </a:r>
          </a:p>
          <a:p>
            <a:pPr eaLnBrk="1" hangingPunct="1"/>
            <a:r>
              <a:rPr lang="en-US" sz="2800" smtClean="0"/>
              <a:t>Higher risk for impulsive buying and overspending</a:t>
            </a:r>
          </a:p>
          <a:p>
            <a:pPr eaLnBrk="1" hangingPunct="1"/>
            <a:r>
              <a:rPr lang="en-US" sz="2800" smtClean="0"/>
              <a:t>Debt trap when used unwisely</a:t>
            </a:r>
          </a:p>
          <a:p>
            <a:pPr eaLnBrk="1" hangingPunct="1"/>
            <a:r>
              <a:rPr lang="en-US" sz="2800" smtClean="0"/>
              <a:t>Expensive way to borrow due to high interest rates</a:t>
            </a:r>
          </a:p>
          <a:p>
            <a:pPr eaLnBrk="1" hangingPunct="1"/>
            <a:r>
              <a:rPr lang="en-US" sz="2800" smtClean="0"/>
              <a:t>Less to spend in the future due to paying off purchases from past</a:t>
            </a:r>
          </a:p>
          <a:p>
            <a:pPr eaLnBrk="1" hangingPunct="1"/>
            <a:r>
              <a:rPr lang="en-US" sz="2800" smtClean="0"/>
              <a:t>Possible hidden fees &amp; surcharges</a:t>
            </a:r>
          </a:p>
          <a:p>
            <a:pPr eaLnBrk="1" hangingPunct="1"/>
            <a:r>
              <a:rPr lang="en-US" sz="2800" smtClean="0"/>
              <a:t>Privacy is an increasing concern</a:t>
            </a:r>
          </a:p>
          <a:p>
            <a:pPr eaLnBrk="1" hangingPunct="1"/>
            <a:r>
              <a:rPr lang="en-US" sz="2800" smtClean="0"/>
              <a:t>Identity theft easier</a:t>
            </a:r>
          </a:p>
        </p:txBody>
      </p:sp>
      <p:pic>
        <p:nvPicPr>
          <p:cNvPr id="6150" name="Picture 6" descr="j0128375"/>
          <p:cNvPicPr>
            <a:picLocks noChangeAspect="1" noChangeArrowheads="1"/>
          </p:cNvPicPr>
          <p:nvPr>
            <p:ph type="clipArt" sz="half" idx="1"/>
          </p:nvPr>
        </p:nvPicPr>
        <p:blipFill>
          <a:blip r:embed="rId3" cstate="print"/>
          <a:srcRect/>
          <a:stretch>
            <a:fillRect/>
          </a:stretch>
        </p:blipFill>
        <p:spPr>
          <a:xfrm>
            <a:off x="6096000" y="4343400"/>
            <a:ext cx="2362200" cy="2066925"/>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decel="50000" fill="hold">
                                          <p:stCondLst>
                                            <p:cond delay="0"/>
                                          </p:stCondLst>
                                        </p:cTn>
                                        <p:tgtEl>
                                          <p:spTgt spid="614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14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146"/>
                                        </p:tgtEl>
                                        <p:attrNameLst>
                                          <p:attrName>ppt_w</p:attrName>
                                        </p:attrNameLst>
                                      </p:cBhvr>
                                      <p:tavLst>
                                        <p:tav tm="0">
                                          <p:val>
                                            <p:strVal val="#ppt_w*.05"/>
                                          </p:val>
                                        </p:tav>
                                        <p:tav tm="100000">
                                          <p:val>
                                            <p:strVal val="#ppt_w"/>
                                          </p:val>
                                        </p:tav>
                                      </p:tavLst>
                                    </p:anim>
                                    <p:anim calcmode="lin" valueType="num">
                                      <p:cBhvr>
                                        <p:cTn id="10" dur="1000" fill="hold"/>
                                        <p:tgtEl>
                                          <p:spTgt spid="614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14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14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14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146"/>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615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6148">
                                            <p:txEl>
                                              <p:pRg st="0" end="0"/>
                                            </p:txEl>
                                          </p:spTgt>
                                        </p:tgtEl>
                                        <p:attrNameLst>
                                          <p:attrName>style.visibility</p:attrName>
                                        </p:attrNameLst>
                                      </p:cBhvr>
                                      <p:to>
                                        <p:strVal val="visible"/>
                                      </p:to>
                                    </p:set>
                                    <p:animEffect transition="in" filter="fade">
                                      <p:cBhvr>
                                        <p:cTn id="22" dur="1000"/>
                                        <p:tgtEl>
                                          <p:spTgt spid="6148">
                                            <p:txEl>
                                              <p:pRg st="0" end="0"/>
                                            </p:txEl>
                                          </p:spTgt>
                                        </p:tgtEl>
                                      </p:cBhvr>
                                    </p:animEffect>
                                    <p:anim calcmode="lin" valueType="num">
                                      <p:cBhvr>
                                        <p:cTn id="23" dur="1000" fill="hold"/>
                                        <p:tgtEl>
                                          <p:spTgt spid="6148">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6148">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614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6148">
                                            <p:txEl>
                                              <p:pRg st="1" end="1"/>
                                            </p:txEl>
                                          </p:spTgt>
                                        </p:tgtEl>
                                        <p:attrNameLst>
                                          <p:attrName>style.visibility</p:attrName>
                                        </p:attrNameLst>
                                      </p:cBhvr>
                                      <p:to>
                                        <p:strVal val="visible"/>
                                      </p:to>
                                    </p:set>
                                    <p:animEffect transition="in" filter="fade">
                                      <p:cBhvr>
                                        <p:cTn id="30" dur="1000"/>
                                        <p:tgtEl>
                                          <p:spTgt spid="6148">
                                            <p:txEl>
                                              <p:pRg st="1" end="1"/>
                                            </p:txEl>
                                          </p:spTgt>
                                        </p:tgtEl>
                                      </p:cBhvr>
                                    </p:animEffect>
                                    <p:anim calcmode="lin" valueType="num">
                                      <p:cBhvr>
                                        <p:cTn id="31" dur="1000" fill="hold"/>
                                        <p:tgtEl>
                                          <p:spTgt spid="6148">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6148">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148">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6148">
                                            <p:txEl>
                                              <p:pRg st="2" end="2"/>
                                            </p:txEl>
                                          </p:spTgt>
                                        </p:tgtEl>
                                        <p:attrNameLst>
                                          <p:attrName>style.visibility</p:attrName>
                                        </p:attrNameLst>
                                      </p:cBhvr>
                                      <p:to>
                                        <p:strVal val="visible"/>
                                      </p:to>
                                    </p:set>
                                    <p:animEffect transition="in" filter="fade">
                                      <p:cBhvr>
                                        <p:cTn id="38" dur="1000"/>
                                        <p:tgtEl>
                                          <p:spTgt spid="6148">
                                            <p:txEl>
                                              <p:pRg st="2" end="2"/>
                                            </p:txEl>
                                          </p:spTgt>
                                        </p:tgtEl>
                                      </p:cBhvr>
                                    </p:animEffect>
                                    <p:anim calcmode="lin" valueType="num">
                                      <p:cBhvr>
                                        <p:cTn id="39" dur="1000" fill="hold"/>
                                        <p:tgtEl>
                                          <p:spTgt spid="6148">
                                            <p:txEl>
                                              <p:pRg st="2" end="2"/>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6148">
                                            <p:txEl>
                                              <p:pRg st="2" end="2"/>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6148">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6148">
                                            <p:txEl>
                                              <p:pRg st="3" end="3"/>
                                            </p:txEl>
                                          </p:spTgt>
                                        </p:tgtEl>
                                        <p:attrNameLst>
                                          <p:attrName>style.visibility</p:attrName>
                                        </p:attrNameLst>
                                      </p:cBhvr>
                                      <p:to>
                                        <p:strVal val="visible"/>
                                      </p:to>
                                    </p:set>
                                    <p:animEffect transition="in" filter="fade">
                                      <p:cBhvr>
                                        <p:cTn id="46" dur="1000"/>
                                        <p:tgtEl>
                                          <p:spTgt spid="6148">
                                            <p:txEl>
                                              <p:pRg st="3" end="3"/>
                                            </p:txEl>
                                          </p:spTgt>
                                        </p:tgtEl>
                                      </p:cBhvr>
                                    </p:animEffect>
                                    <p:anim calcmode="lin" valueType="num">
                                      <p:cBhvr>
                                        <p:cTn id="47" dur="1000" fill="hold"/>
                                        <p:tgtEl>
                                          <p:spTgt spid="6148">
                                            <p:txEl>
                                              <p:pRg st="3" end="3"/>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6148">
                                            <p:txEl>
                                              <p:pRg st="3" end="3"/>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6148">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6148">
                                            <p:txEl>
                                              <p:pRg st="4" end="4"/>
                                            </p:txEl>
                                          </p:spTgt>
                                        </p:tgtEl>
                                        <p:attrNameLst>
                                          <p:attrName>style.visibility</p:attrName>
                                        </p:attrNameLst>
                                      </p:cBhvr>
                                      <p:to>
                                        <p:strVal val="visible"/>
                                      </p:to>
                                    </p:set>
                                    <p:animEffect transition="in" filter="fade">
                                      <p:cBhvr>
                                        <p:cTn id="54" dur="1000"/>
                                        <p:tgtEl>
                                          <p:spTgt spid="6148">
                                            <p:txEl>
                                              <p:pRg st="4" end="4"/>
                                            </p:txEl>
                                          </p:spTgt>
                                        </p:tgtEl>
                                      </p:cBhvr>
                                    </p:animEffect>
                                    <p:anim calcmode="lin" valueType="num">
                                      <p:cBhvr>
                                        <p:cTn id="55" dur="1000" fill="hold"/>
                                        <p:tgtEl>
                                          <p:spTgt spid="6148">
                                            <p:txEl>
                                              <p:pRg st="4" end="4"/>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6148">
                                            <p:txEl>
                                              <p:pRg st="4" end="4"/>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6148">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37" presetClass="entr" presetSubtype="0" fill="hold" grpId="0" nodeType="clickEffect">
                                  <p:stCondLst>
                                    <p:cond delay="0"/>
                                  </p:stCondLst>
                                  <p:childTnLst>
                                    <p:set>
                                      <p:cBhvr>
                                        <p:cTn id="61" dur="1" fill="hold">
                                          <p:stCondLst>
                                            <p:cond delay="0"/>
                                          </p:stCondLst>
                                        </p:cTn>
                                        <p:tgtEl>
                                          <p:spTgt spid="6148">
                                            <p:txEl>
                                              <p:pRg st="5" end="5"/>
                                            </p:txEl>
                                          </p:spTgt>
                                        </p:tgtEl>
                                        <p:attrNameLst>
                                          <p:attrName>style.visibility</p:attrName>
                                        </p:attrNameLst>
                                      </p:cBhvr>
                                      <p:to>
                                        <p:strVal val="visible"/>
                                      </p:to>
                                    </p:set>
                                    <p:animEffect transition="in" filter="fade">
                                      <p:cBhvr>
                                        <p:cTn id="62" dur="1000"/>
                                        <p:tgtEl>
                                          <p:spTgt spid="6148">
                                            <p:txEl>
                                              <p:pRg st="5" end="5"/>
                                            </p:txEl>
                                          </p:spTgt>
                                        </p:tgtEl>
                                      </p:cBhvr>
                                    </p:animEffect>
                                    <p:anim calcmode="lin" valueType="num">
                                      <p:cBhvr>
                                        <p:cTn id="63" dur="1000" fill="hold"/>
                                        <p:tgtEl>
                                          <p:spTgt spid="6148">
                                            <p:txEl>
                                              <p:pRg st="5" end="5"/>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6148">
                                            <p:txEl>
                                              <p:pRg st="5" end="5"/>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6148">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37" presetClass="entr" presetSubtype="0" fill="hold" grpId="0" nodeType="clickEffect">
                                  <p:stCondLst>
                                    <p:cond delay="0"/>
                                  </p:stCondLst>
                                  <p:childTnLst>
                                    <p:set>
                                      <p:cBhvr>
                                        <p:cTn id="69" dur="1" fill="hold">
                                          <p:stCondLst>
                                            <p:cond delay="0"/>
                                          </p:stCondLst>
                                        </p:cTn>
                                        <p:tgtEl>
                                          <p:spTgt spid="6148">
                                            <p:txEl>
                                              <p:pRg st="6" end="6"/>
                                            </p:txEl>
                                          </p:spTgt>
                                        </p:tgtEl>
                                        <p:attrNameLst>
                                          <p:attrName>style.visibility</p:attrName>
                                        </p:attrNameLst>
                                      </p:cBhvr>
                                      <p:to>
                                        <p:strVal val="visible"/>
                                      </p:to>
                                    </p:set>
                                    <p:animEffect transition="in" filter="fade">
                                      <p:cBhvr>
                                        <p:cTn id="70" dur="1000"/>
                                        <p:tgtEl>
                                          <p:spTgt spid="6148">
                                            <p:txEl>
                                              <p:pRg st="6" end="6"/>
                                            </p:txEl>
                                          </p:spTgt>
                                        </p:tgtEl>
                                      </p:cBhvr>
                                    </p:animEffect>
                                    <p:anim calcmode="lin" valueType="num">
                                      <p:cBhvr>
                                        <p:cTn id="71" dur="1000" fill="hold"/>
                                        <p:tgtEl>
                                          <p:spTgt spid="6148">
                                            <p:txEl>
                                              <p:pRg st="6" end="6"/>
                                            </p:txEl>
                                          </p:spTgt>
                                        </p:tgtEl>
                                        <p:attrNameLst>
                                          <p:attrName>ppt_x</p:attrName>
                                        </p:attrNameLst>
                                      </p:cBhvr>
                                      <p:tavLst>
                                        <p:tav tm="0">
                                          <p:val>
                                            <p:strVal val="#ppt_x"/>
                                          </p:val>
                                        </p:tav>
                                        <p:tav tm="100000">
                                          <p:val>
                                            <p:strVal val="#ppt_x"/>
                                          </p:val>
                                        </p:tav>
                                      </p:tavLst>
                                    </p:anim>
                                    <p:anim calcmode="lin" valueType="num">
                                      <p:cBhvr>
                                        <p:cTn id="72" dur="900" decel="100000" fill="hold"/>
                                        <p:tgtEl>
                                          <p:spTgt spid="6148">
                                            <p:txEl>
                                              <p:pRg st="6" end="6"/>
                                            </p:txEl>
                                          </p:spTgt>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6148">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37" presetClass="entr" presetSubtype="0" fill="hold" grpId="0" nodeType="clickEffect">
                                  <p:stCondLst>
                                    <p:cond delay="0"/>
                                  </p:stCondLst>
                                  <p:childTnLst>
                                    <p:set>
                                      <p:cBhvr>
                                        <p:cTn id="77" dur="1" fill="hold">
                                          <p:stCondLst>
                                            <p:cond delay="0"/>
                                          </p:stCondLst>
                                        </p:cTn>
                                        <p:tgtEl>
                                          <p:spTgt spid="6148">
                                            <p:txEl>
                                              <p:pRg st="7" end="7"/>
                                            </p:txEl>
                                          </p:spTgt>
                                        </p:tgtEl>
                                        <p:attrNameLst>
                                          <p:attrName>style.visibility</p:attrName>
                                        </p:attrNameLst>
                                      </p:cBhvr>
                                      <p:to>
                                        <p:strVal val="visible"/>
                                      </p:to>
                                    </p:set>
                                    <p:animEffect transition="in" filter="fade">
                                      <p:cBhvr>
                                        <p:cTn id="78" dur="1000"/>
                                        <p:tgtEl>
                                          <p:spTgt spid="6148">
                                            <p:txEl>
                                              <p:pRg st="7" end="7"/>
                                            </p:txEl>
                                          </p:spTgt>
                                        </p:tgtEl>
                                      </p:cBhvr>
                                    </p:animEffect>
                                    <p:anim calcmode="lin" valueType="num">
                                      <p:cBhvr>
                                        <p:cTn id="79" dur="1000" fill="hold"/>
                                        <p:tgtEl>
                                          <p:spTgt spid="6148">
                                            <p:txEl>
                                              <p:pRg st="7" end="7"/>
                                            </p:txEl>
                                          </p:spTgt>
                                        </p:tgtEl>
                                        <p:attrNameLst>
                                          <p:attrName>ppt_x</p:attrName>
                                        </p:attrNameLst>
                                      </p:cBhvr>
                                      <p:tavLst>
                                        <p:tav tm="0">
                                          <p:val>
                                            <p:strVal val="#ppt_x"/>
                                          </p:val>
                                        </p:tav>
                                        <p:tav tm="100000">
                                          <p:val>
                                            <p:strVal val="#ppt_x"/>
                                          </p:val>
                                        </p:tav>
                                      </p:tavLst>
                                    </p:anim>
                                    <p:anim calcmode="lin" valueType="num">
                                      <p:cBhvr>
                                        <p:cTn id="80" dur="900" decel="100000" fill="hold"/>
                                        <p:tgtEl>
                                          <p:spTgt spid="6148">
                                            <p:txEl>
                                              <p:pRg st="7" end="7"/>
                                            </p:txEl>
                                          </p:spTgt>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148">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Types of Credit Cards</a:t>
            </a:r>
          </a:p>
        </p:txBody>
      </p:sp>
      <p:sp>
        <p:nvSpPr>
          <p:cNvPr id="46083" name="Rectangle 3"/>
          <p:cNvSpPr>
            <a:spLocks noGrp="1" noChangeArrowheads="1"/>
          </p:cNvSpPr>
          <p:nvPr>
            <p:ph type="body" idx="1"/>
          </p:nvPr>
        </p:nvSpPr>
        <p:spPr>
          <a:xfrm>
            <a:off x="152400" y="1524000"/>
            <a:ext cx="8763000" cy="4953000"/>
          </a:xfrm>
        </p:spPr>
        <p:txBody>
          <a:bodyPr/>
          <a:lstStyle/>
          <a:p>
            <a:pPr eaLnBrk="1" hangingPunct="1">
              <a:buFont typeface="Pristina" pitchFamily="66" charset="0"/>
              <a:buNone/>
              <a:defRPr/>
            </a:pPr>
            <a:r>
              <a:rPr lang="en-US" u="sng" dirty="0" smtClean="0">
                <a:effectLst>
                  <a:outerShdw blurRad="38100" dist="38100" dir="2700000" algn="tl">
                    <a:srgbClr val="FFFFFF"/>
                  </a:outerShdw>
                </a:effectLst>
              </a:rPr>
              <a:t>Cards where purchases can be made in many locations</a:t>
            </a:r>
          </a:p>
          <a:p>
            <a:pPr eaLnBrk="1" hangingPunct="1">
              <a:defRPr/>
            </a:pPr>
            <a:r>
              <a:rPr lang="en-US" sz="2800" dirty="0" smtClean="0"/>
              <a:t> Bank Credit Cards (Visa/Master Card)</a:t>
            </a:r>
          </a:p>
          <a:p>
            <a:pPr lvl="1" eaLnBrk="1" hangingPunct="1">
              <a:defRPr/>
            </a:pPr>
            <a:r>
              <a:rPr lang="en-US" sz="2400" dirty="0" smtClean="0"/>
              <a:t>Card issued by financial institution</a:t>
            </a:r>
          </a:p>
          <a:p>
            <a:pPr lvl="1" eaLnBrk="1" hangingPunct="1">
              <a:defRPr/>
            </a:pPr>
            <a:r>
              <a:rPr lang="en-US" sz="2400" dirty="0" smtClean="0"/>
              <a:t>Credit is issued by service provider (Wells Fargo Visa card) </a:t>
            </a:r>
          </a:p>
          <a:p>
            <a:pPr lvl="1" eaLnBrk="1" hangingPunct="1">
              <a:defRPr/>
            </a:pPr>
            <a:r>
              <a:rPr lang="en-US" sz="2400" dirty="0" smtClean="0"/>
              <a:t>Balance paid-off at end of month or extended over period of time</a:t>
            </a:r>
            <a:endParaRPr lang="en-US" sz="2000" dirty="0" smtClean="0"/>
          </a:p>
          <a:p>
            <a:pPr eaLnBrk="1" hangingPunct="1">
              <a:defRPr/>
            </a:pPr>
            <a:r>
              <a:rPr lang="en-US" sz="2800" dirty="0" smtClean="0"/>
              <a:t>Charge Cards</a:t>
            </a:r>
          </a:p>
          <a:p>
            <a:pPr lvl="1" eaLnBrk="1" hangingPunct="1">
              <a:defRPr/>
            </a:pPr>
            <a:r>
              <a:rPr lang="en-US" sz="2400" dirty="0" smtClean="0"/>
              <a:t>Most often is American Express</a:t>
            </a:r>
          </a:p>
          <a:p>
            <a:pPr lvl="1" eaLnBrk="1" hangingPunct="1">
              <a:defRPr/>
            </a:pPr>
            <a:r>
              <a:rPr lang="en-US" sz="2400" dirty="0" smtClean="0"/>
              <a:t>Not accepted at as many locations as bank cards</a:t>
            </a:r>
          </a:p>
          <a:p>
            <a:pPr lvl="1" eaLnBrk="1" hangingPunct="1">
              <a:defRPr/>
            </a:pPr>
            <a:r>
              <a:rPr lang="en-US" sz="2400" dirty="0" smtClean="0"/>
              <a:t>Entire balance </a:t>
            </a:r>
            <a:r>
              <a:rPr lang="en-US" sz="2400" b="1" dirty="0" smtClean="0"/>
              <a:t>must</a:t>
            </a:r>
            <a:r>
              <a:rPr lang="en-US" sz="2400" dirty="0" smtClean="0"/>
              <a:t> be repaid in 30 days</a:t>
            </a:r>
            <a:r>
              <a:rPr lang="en-US" sz="2000" dirty="0" smtClean="0"/>
              <a:t> (unless using</a:t>
            </a:r>
          </a:p>
          <a:p>
            <a:pPr marL="457200" lvl="1" indent="0" eaLnBrk="1" hangingPunct="1">
              <a:buFont typeface="Perpetua" pitchFamily="18" charset="0"/>
              <a:buNone/>
              <a:defRPr/>
            </a:pPr>
            <a:r>
              <a:rPr lang="en-US" sz="2000" dirty="0" smtClean="0"/>
              <a:t>	as a credit card).</a:t>
            </a:r>
          </a:p>
          <a:p>
            <a:pPr marL="457200" lvl="1" indent="0" eaLnBrk="1" hangingPunct="1">
              <a:buFont typeface="Perpetua" pitchFamily="18" charset="0"/>
              <a:buNone/>
              <a:defRPr/>
            </a:pPr>
            <a:endParaRPr lang="en-US" sz="2000" dirty="0" smtClean="0"/>
          </a:p>
        </p:txBody>
      </p:sp>
      <p:pic>
        <p:nvPicPr>
          <p:cNvPr id="46092" name="Picture 12" descr="MPj04006640000[1]"/>
          <p:cNvPicPr>
            <a:picLocks noChangeAspect="1" noChangeArrowheads="1"/>
          </p:cNvPicPr>
          <p:nvPr/>
        </p:nvPicPr>
        <p:blipFill>
          <a:blip r:embed="rId3" cstate="print"/>
          <a:srcRect/>
          <a:stretch>
            <a:fillRect/>
          </a:stretch>
        </p:blipFill>
        <p:spPr bwMode="auto">
          <a:xfrm>
            <a:off x="7202488" y="5029200"/>
            <a:ext cx="1636712" cy="16367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decel="50000" fill="hold">
                                          <p:stCondLst>
                                            <p:cond delay="0"/>
                                          </p:stCondLst>
                                        </p:cTn>
                                        <p:tgtEl>
                                          <p:spTgt spid="4608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608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6082"/>
                                        </p:tgtEl>
                                        <p:attrNameLst>
                                          <p:attrName>ppt_w</p:attrName>
                                        </p:attrNameLst>
                                      </p:cBhvr>
                                      <p:tavLst>
                                        <p:tav tm="0">
                                          <p:val>
                                            <p:strVal val="#ppt_w*.05"/>
                                          </p:val>
                                        </p:tav>
                                        <p:tav tm="100000">
                                          <p:val>
                                            <p:strVal val="#ppt_w"/>
                                          </p:val>
                                        </p:tav>
                                      </p:tavLst>
                                    </p:anim>
                                    <p:anim calcmode="lin" valueType="num">
                                      <p:cBhvr>
                                        <p:cTn id="10" dur="1000" fill="hold"/>
                                        <p:tgtEl>
                                          <p:spTgt spid="4608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608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608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608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6082"/>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4609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46083">
                                            <p:txEl>
                                              <p:pRg st="0" end="0"/>
                                            </p:txEl>
                                          </p:spTgt>
                                        </p:tgtEl>
                                        <p:attrNameLst>
                                          <p:attrName>style.visibility</p:attrName>
                                        </p:attrNameLst>
                                      </p:cBhvr>
                                      <p:to>
                                        <p:strVal val="visible"/>
                                      </p:to>
                                    </p:set>
                                    <p:anim calcmode="lin" valueType="num">
                                      <p:cBhvr additive="base">
                                        <p:cTn id="22"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7" presetClass="entr" presetSubtype="0" fill="hold" nodeType="clickEffect">
                                  <p:stCondLst>
                                    <p:cond delay="0"/>
                                  </p:stCondLst>
                                  <p:childTnLst>
                                    <p:set>
                                      <p:cBhvr>
                                        <p:cTn id="27" dur="1" fill="hold">
                                          <p:stCondLst>
                                            <p:cond delay="0"/>
                                          </p:stCondLst>
                                        </p:cTn>
                                        <p:tgtEl>
                                          <p:spTgt spid="46083">
                                            <p:txEl>
                                              <p:pRg st="1" end="1"/>
                                            </p:txEl>
                                          </p:spTgt>
                                        </p:tgtEl>
                                        <p:attrNameLst>
                                          <p:attrName>style.visibility</p:attrName>
                                        </p:attrNameLst>
                                      </p:cBhvr>
                                      <p:to>
                                        <p:strVal val="visible"/>
                                      </p:to>
                                    </p:set>
                                    <p:animEffect transition="in" filter="fade">
                                      <p:cBhvr>
                                        <p:cTn id="28" dur="1000"/>
                                        <p:tgtEl>
                                          <p:spTgt spid="46083">
                                            <p:txEl>
                                              <p:pRg st="1" end="1"/>
                                            </p:txEl>
                                          </p:spTgt>
                                        </p:tgtEl>
                                      </p:cBhvr>
                                    </p:animEffect>
                                    <p:anim calcmode="lin" valueType="num">
                                      <p:cBhvr>
                                        <p:cTn id="29" dur="10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46083">
                                            <p:txEl>
                                              <p:pRg st="1" end="1"/>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6083">
                                            <p:txEl>
                                              <p:pRg st="1" end="1"/>
                                            </p:txEl>
                                          </p:spTgt>
                                        </p:tgtEl>
                                        <p:attrNameLst>
                                          <p:attrName>ppt_y</p:attrName>
                                        </p:attrNameLst>
                                      </p:cBhvr>
                                      <p:tavLst>
                                        <p:tav tm="0">
                                          <p:val>
                                            <p:strVal val="#ppt_y-.03"/>
                                          </p:val>
                                        </p:tav>
                                        <p:tav tm="100000">
                                          <p:val>
                                            <p:strVal val="#ppt_y"/>
                                          </p:val>
                                        </p:tav>
                                      </p:tavLst>
                                    </p:anim>
                                  </p:childTnLst>
                                </p:cTn>
                              </p:par>
                              <p:par>
                                <p:cTn id="32" presetID="37" presetClass="entr" presetSubtype="0" fill="hold" nodeType="withEffect">
                                  <p:stCondLst>
                                    <p:cond delay="0"/>
                                  </p:stCondLst>
                                  <p:childTnLst>
                                    <p:set>
                                      <p:cBhvr>
                                        <p:cTn id="33" dur="1" fill="hold">
                                          <p:stCondLst>
                                            <p:cond delay="0"/>
                                          </p:stCondLst>
                                        </p:cTn>
                                        <p:tgtEl>
                                          <p:spTgt spid="46083">
                                            <p:txEl>
                                              <p:pRg st="2" end="2"/>
                                            </p:txEl>
                                          </p:spTgt>
                                        </p:tgtEl>
                                        <p:attrNameLst>
                                          <p:attrName>style.visibility</p:attrName>
                                        </p:attrNameLst>
                                      </p:cBhvr>
                                      <p:to>
                                        <p:strVal val="visible"/>
                                      </p:to>
                                    </p:set>
                                    <p:animEffect transition="in" filter="fade">
                                      <p:cBhvr>
                                        <p:cTn id="34" dur="1000"/>
                                        <p:tgtEl>
                                          <p:spTgt spid="46083">
                                            <p:txEl>
                                              <p:pRg st="2" end="2"/>
                                            </p:txEl>
                                          </p:spTgt>
                                        </p:tgtEl>
                                      </p:cBhvr>
                                    </p:animEffect>
                                    <p:anim calcmode="lin" valueType="num">
                                      <p:cBhvr>
                                        <p:cTn id="35"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46083">
                                            <p:txEl>
                                              <p:pRg st="2" end="2"/>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6083">
                                            <p:txEl>
                                              <p:pRg st="2" end="2"/>
                                            </p:txEl>
                                          </p:spTgt>
                                        </p:tgtEl>
                                        <p:attrNameLst>
                                          <p:attrName>ppt_y</p:attrName>
                                        </p:attrNameLst>
                                      </p:cBhvr>
                                      <p:tavLst>
                                        <p:tav tm="0">
                                          <p:val>
                                            <p:strVal val="#ppt_y-.03"/>
                                          </p:val>
                                        </p:tav>
                                        <p:tav tm="100000">
                                          <p:val>
                                            <p:strVal val="#ppt_y"/>
                                          </p:val>
                                        </p:tav>
                                      </p:tavLst>
                                    </p:anim>
                                  </p:childTnLst>
                                </p:cTn>
                              </p:par>
                              <p:par>
                                <p:cTn id="38" presetID="37" presetClass="entr" presetSubtype="0" fill="hold" nodeType="withEffect">
                                  <p:stCondLst>
                                    <p:cond delay="0"/>
                                  </p:stCondLst>
                                  <p:childTnLst>
                                    <p:set>
                                      <p:cBhvr>
                                        <p:cTn id="39" dur="1" fill="hold">
                                          <p:stCondLst>
                                            <p:cond delay="0"/>
                                          </p:stCondLst>
                                        </p:cTn>
                                        <p:tgtEl>
                                          <p:spTgt spid="46083">
                                            <p:txEl>
                                              <p:pRg st="3" end="3"/>
                                            </p:txEl>
                                          </p:spTgt>
                                        </p:tgtEl>
                                        <p:attrNameLst>
                                          <p:attrName>style.visibility</p:attrName>
                                        </p:attrNameLst>
                                      </p:cBhvr>
                                      <p:to>
                                        <p:strVal val="visible"/>
                                      </p:to>
                                    </p:set>
                                    <p:animEffect transition="in" filter="fade">
                                      <p:cBhvr>
                                        <p:cTn id="40" dur="1000"/>
                                        <p:tgtEl>
                                          <p:spTgt spid="46083">
                                            <p:txEl>
                                              <p:pRg st="3" end="3"/>
                                            </p:txEl>
                                          </p:spTgt>
                                        </p:tgtEl>
                                      </p:cBhvr>
                                    </p:animEffect>
                                    <p:anim calcmode="lin" valueType="num">
                                      <p:cBhvr>
                                        <p:cTn id="41" dur="10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46083">
                                            <p:txEl>
                                              <p:pRg st="3" end="3"/>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46083">
                                            <p:txEl>
                                              <p:pRg st="3" end="3"/>
                                            </p:txEl>
                                          </p:spTgt>
                                        </p:tgtEl>
                                        <p:attrNameLst>
                                          <p:attrName>ppt_y</p:attrName>
                                        </p:attrNameLst>
                                      </p:cBhvr>
                                      <p:tavLst>
                                        <p:tav tm="0">
                                          <p:val>
                                            <p:strVal val="#ppt_y-.03"/>
                                          </p:val>
                                        </p:tav>
                                        <p:tav tm="100000">
                                          <p:val>
                                            <p:strVal val="#ppt_y"/>
                                          </p:val>
                                        </p:tav>
                                      </p:tavLst>
                                    </p:anim>
                                  </p:childTnLst>
                                </p:cTn>
                              </p:par>
                              <p:par>
                                <p:cTn id="44" presetID="37" presetClass="entr" presetSubtype="0" fill="hold" nodeType="withEffect">
                                  <p:stCondLst>
                                    <p:cond delay="0"/>
                                  </p:stCondLst>
                                  <p:childTnLst>
                                    <p:set>
                                      <p:cBhvr>
                                        <p:cTn id="45" dur="1" fill="hold">
                                          <p:stCondLst>
                                            <p:cond delay="0"/>
                                          </p:stCondLst>
                                        </p:cTn>
                                        <p:tgtEl>
                                          <p:spTgt spid="46083">
                                            <p:txEl>
                                              <p:pRg st="4" end="4"/>
                                            </p:txEl>
                                          </p:spTgt>
                                        </p:tgtEl>
                                        <p:attrNameLst>
                                          <p:attrName>style.visibility</p:attrName>
                                        </p:attrNameLst>
                                      </p:cBhvr>
                                      <p:to>
                                        <p:strVal val="visible"/>
                                      </p:to>
                                    </p:set>
                                    <p:animEffect transition="in" filter="fade">
                                      <p:cBhvr>
                                        <p:cTn id="46" dur="1000"/>
                                        <p:tgtEl>
                                          <p:spTgt spid="46083">
                                            <p:txEl>
                                              <p:pRg st="4" end="4"/>
                                            </p:txEl>
                                          </p:spTgt>
                                        </p:tgtEl>
                                      </p:cBhvr>
                                    </p:animEffect>
                                    <p:anim calcmode="lin" valueType="num">
                                      <p:cBhvr>
                                        <p:cTn id="47" dur="10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46083">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4608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7" presetClass="entr" presetSubtype="0" fill="hold" nodeType="clickEffect">
                                  <p:stCondLst>
                                    <p:cond delay="0"/>
                                  </p:stCondLst>
                                  <p:childTnLst>
                                    <p:set>
                                      <p:cBhvr>
                                        <p:cTn id="53" dur="1" fill="hold">
                                          <p:stCondLst>
                                            <p:cond delay="0"/>
                                          </p:stCondLst>
                                        </p:cTn>
                                        <p:tgtEl>
                                          <p:spTgt spid="46083">
                                            <p:txEl>
                                              <p:pRg st="5" end="5"/>
                                            </p:txEl>
                                          </p:spTgt>
                                        </p:tgtEl>
                                        <p:attrNameLst>
                                          <p:attrName>style.visibility</p:attrName>
                                        </p:attrNameLst>
                                      </p:cBhvr>
                                      <p:to>
                                        <p:strVal val="visible"/>
                                      </p:to>
                                    </p:set>
                                    <p:animEffect transition="in" filter="fade">
                                      <p:cBhvr>
                                        <p:cTn id="54" dur="1000"/>
                                        <p:tgtEl>
                                          <p:spTgt spid="46083">
                                            <p:txEl>
                                              <p:pRg st="5" end="5"/>
                                            </p:txEl>
                                          </p:spTgt>
                                        </p:tgtEl>
                                      </p:cBhvr>
                                    </p:animEffect>
                                    <p:anim calcmode="lin" valueType="num">
                                      <p:cBhvr>
                                        <p:cTn id="55" dur="10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46083">
                                            <p:txEl>
                                              <p:pRg st="5" end="5"/>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4608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37" presetClass="entr" presetSubtype="0" fill="hold" nodeType="clickEffect">
                                  <p:stCondLst>
                                    <p:cond delay="0"/>
                                  </p:stCondLst>
                                  <p:childTnLst>
                                    <p:set>
                                      <p:cBhvr>
                                        <p:cTn id="61" dur="1" fill="hold">
                                          <p:stCondLst>
                                            <p:cond delay="0"/>
                                          </p:stCondLst>
                                        </p:cTn>
                                        <p:tgtEl>
                                          <p:spTgt spid="46083">
                                            <p:txEl>
                                              <p:pRg st="6" end="6"/>
                                            </p:txEl>
                                          </p:spTgt>
                                        </p:tgtEl>
                                        <p:attrNameLst>
                                          <p:attrName>style.visibility</p:attrName>
                                        </p:attrNameLst>
                                      </p:cBhvr>
                                      <p:to>
                                        <p:strVal val="visible"/>
                                      </p:to>
                                    </p:set>
                                    <p:animEffect transition="in" filter="fade">
                                      <p:cBhvr>
                                        <p:cTn id="62" dur="1000"/>
                                        <p:tgtEl>
                                          <p:spTgt spid="46083">
                                            <p:txEl>
                                              <p:pRg st="6" end="6"/>
                                            </p:txEl>
                                          </p:spTgt>
                                        </p:tgtEl>
                                      </p:cBhvr>
                                    </p:animEffect>
                                    <p:anim calcmode="lin" valueType="num">
                                      <p:cBhvr>
                                        <p:cTn id="63" dur="10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46083">
                                            <p:txEl>
                                              <p:pRg st="6" end="6"/>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46083">
                                            <p:txEl>
                                              <p:pRg st="6" end="6"/>
                                            </p:txEl>
                                          </p:spTgt>
                                        </p:tgtEl>
                                        <p:attrNameLst>
                                          <p:attrName>ppt_y</p:attrName>
                                        </p:attrNameLst>
                                      </p:cBhvr>
                                      <p:tavLst>
                                        <p:tav tm="0">
                                          <p:val>
                                            <p:strVal val="#ppt_y-.03"/>
                                          </p:val>
                                        </p:tav>
                                        <p:tav tm="100000">
                                          <p:val>
                                            <p:strVal val="#ppt_y"/>
                                          </p:val>
                                        </p:tav>
                                      </p:tavLst>
                                    </p:anim>
                                  </p:childTnLst>
                                </p:cTn>
                              </p:par>
                              <p:par>
                                <p:cTn id="66" presetID="37" presetClass="entr" presetSubtype="0" fill="hold" nodeType="withEffect">
                                  <p:stCondLst>
                                    <p:cond delay="0"/>
                                  </p:stCondLst>
                                  <p:childTnLst>
                                    <p:set>
                                      <p:cBhvr>
                                        <p:cTn id="67" dur="1" fill="hold">
                                          <p:stCondLst>
                                            <p:cond delay="0"/>
                                          </p:stCondLst>
                                        </p:cTn>
                                        <p:tgtEl>
                                          <p:spTgt spid="46083">
                                            <p:txEl>
                                              <p:pRg st="7" end="7"/>
                                            </p:txEl>
                                          </p:spTgt>
                                        </p:tgtEl>
                                        <p:attrNameLst>
                                          <p:attrName>style.visibility</p:attrName>
                                        </p:attrNameLst>
                                      </p:cBhvr>
                                      <p:to>
                                        <p:strVal val="visible"/>
                                      </p:to>
                                    </p:set>
                                    <p:animEffect transition="in" filter="fade">
                                      <p:cBhvr>
                                        <p:cTn id="68" dur="1000"/>
                                        <p:tgtEl>
                                          <p:spTgt spid="46083">
                                            <p:txEl>
                                              <p:pRg st="7" end="7"/>
                                            </p:txEl>
                                          </p:spTgt>
                                        </p:tgtEl>
                                      </p:cBhvr>
                                    </p:animEffect>
                                    <p:anim calcmode="lin" valueType="num">
                                      <p:cBhvr>
                                        <p:cTn id="69" dur="1000" fill="hold"/>
                                        <p:tgtEl>
                                          <p:spTgt spid="46083">
                                            <p:txEl>
                                              <p:pRg st="7" end="7"/>
                                            </p:txEl>
                                          </p:spTgt>
                                        </p:tgtEl>
                                        <p:attrNameLst>
                                          <p:attrName>ppt_x</p:attrName>
                                        </p:attrNameLst>
                                      </p:cBhvr>
                                      <p:tavLst>
                                        <p:tav tm="0">
                                          <p:val>
                                            <p:strVal val="#ppt_x"/>
                                          </p:val>
                                        </p:tav>
                                        <p:tav tm="100000">
                                          <p:val>
                                            <p:strVal val="#ppt_x"/>
                                          </p:val>
                                        </p:tav>
                                      </p:tavLst>
                                    </p:anim>
                                    <p:anim calcmode="lin" valueType="num">
                                      <p:cBhvr>
                                        <p:cTn id="70" dur="900" decel="100000" fill="hold"/>
                                        <p:tgtEl>
                                          <p:spTgt spid="46083">
                                            <p:txEl>
                                              <p:pRg st="7" end="7"/>
                                            </p:txEl>
                                          </p:spTgt>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46083">
                                            <p:txEl>
                                              <p:pRg st="7" end="7"/>
                                            </p:txEl>
                                          </p:spTgt>
                                        </p:tgtEl>
                                        <p:attrNameLst>
                                          <p:attrName>ppt_y</p:attrName>
                                        </p:attrNameLst>
                                      </p:cBhvr>
                                      <p:tavLst>
                                        <p:tav tm="0">
                                          <p:val>
                                            <p:strVal val="#ppt_y-.03"/>
                                          </p:val>
                                        </p:tav>
                                        <p:tav tm="100000">
                                          <p:val>
                                            <p:strVal val="#ppt_y"/>
                                          </p:val>
                                        </p:tav>
                                      </p:tavLst>
                                    </p:anim>
                                  </p:childTnLst>
                                </p:cTn>
                              </p:par>
                              <p:par>
                                <p:cTn id="72" presetID="37" presetClass="entr" presetSubtype="0" fill="hold" nodeType="withEffect">
                                  <p:stCondLst>
                                    <p:cond delay="0"/>
                                  </p:stCondLst>
                                  <p:childTnLst>
                                    <p:set>
                                      <p:cBhvr>
                                        <p:cTn id="73" dur="1" fill="hold">
                                          <p:stCondLst>
                                            <p:cond delay="0"/>
                                          </p:stCondLst>
                                        </p:cTn>
                                        <p:tgtEl>
                                          <p:spTgt spid="46083">
                                            <p:txEl>
                                              <p:pRg st="8" end="8"/>
                                            </p:txEl>
                                          </p:spTgt>
                                        </p:tgtEl>
                                        <p:attrNameLst>
                                          <p:attrName>style.visibility</p:attrName>
                                        </p:attrNameLst>
                                      </p:cBhvr>
                                      <p:to>
                                        <p:strVal val="visible"/>
                                      </p:to>
                                    </p:set>
                                    <p:animEffect transition="in" filter="fade">
                                      <p:cBhvr>
                                        <p:cTn id="74" dur="1000"/>
                                        <p:tgtEl>
                                          <p:spTgt spid="46083">
                                            <p:txEl>
                                              <p:pRg st="8" end="8"/>
                                            </p:txEl>
                                          </p:spTgt>
                                        </p:tgtEl>
                                      </p:cBhvr>
                                    </p:animEffect>
                                    <p:anim calcmode="lin" valueType="num">
                                      <p:cBhvr>
                                        <p:cTn id="75" dur="1000" fill="hold"/>
                                        <p:tgtEl>
                                          <p:spTgt spid="46083">
                                            <p:txEl>
                                              <p:pRg st="8" end="8"/>
                                            </p:txEl>
                                          </p:spTgt>
                                        </p:tgtEl>
                                        <p:attrNameLst>
                                          <p:attrName>ppt_x</p:attrName>
                                        </p:attrNameLst>
                                      </p:cBhvr>
                                      <p:tavLst>
                                        <p:tav tm="0">
                                          <p:val>
                                            <p:strVal val="#ppt_x"/>
                                          </p:val>
                                        </p:tav>
                                        <p:tav tm="100000">
                                          <p:val>
                                            <p:strVal val="#ppt_x"/>
                                          </p:val>
                                        </p:tav>
                                      </p:tavLst>
                                    </p:anim>
                                    <p:anim calcmode="lin" valueType="num">
                                      <p:cBhvr>
                                        <p:cTn id="76" dur="900" decel="100000" fill="hold"/>
                                        <p:tgtEl>
                                          <p:spTgt spid="46083">
                                            <p:txEl>
                                              <p:pRg st="8" end="8"/>
                                            </p:txEl>
                                          </p:spTgt>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46083">
                                            <p:txEl>
                                              <p:pRg st="8" end="8"/>
                                            </p:txEl>
                                          </p:spTgt>
                                        </p:tgtEl>
                                        <p:attrNameLst>
                                          <p:attrName>ppt_y</p:attrName>
                                        </p:attrNameLst>
                                      </p:cBhvr>
                                      <p:tavLst>
                                        <p:tav tm="0">
                                          <p:val>
                                            <p:strVal val="#ppt_y-.03"/>
                                          </p:val>
                                        </p:tav>
                                        <p:tav tm="100000">
                                          <p:val>
                                            <p:strVal val="#ppt_y"/>
                                          </p:val>
                                        </p:tav>
                                      </p:tavLst>
                                    </p:anim>
                                  </p:childTnLst>
                                </p:cTn>
                              </p:par>
                              <p:par>
                                <p:cTn id="78" presetID="37" presetClass="entr" presetSubtype="0" fill="hold" nodeType="withEffect">
                                  <p:stCondLst>
                                    <p:cond delay="0"/>
                                  </p:stCondLst>
                                  <p:childTnLst>
                                    <p:set>
                                      <p:cBhvr>
                                        <p:cTn id="79" dur="1" fill="hold">
                                          <p:stCondLst>
                                            <p:cond delay="0"/>
                                          </p:stCondLst>
                                        </p:cTn>
                                        <p:tgtEl>
                                          <p:spTgt spid="46083">
                                            <p:txEl>
                                              <p:pRg st="9" end="9"/>
                                            </p:txEl>
                                          </p:spTgt>
                                        </p:tgtEl>
                                        <p:attrNameLst>
                                          <p:attrName>style.visibility</p:attrName>
                                        </p:attrNameLst>
                                      </p:cBhvr>
                                      <p:to>
                                        <p:strVal val="visible"/>
                                      </p:to>
                                    </p:set>
                                    <p:animEffect transition="in" filter="fade">
                                      <p:cBhvr>
                                        <p:cTn id="80" dur="1000"/>
                                        <p:tgtEl>
                                          <p:spTgt spid="46083">
                                            <p:txEl>
                                              <p:pRg st="9" end="9"/>
                                            </p:txEl>
                                          </p:spTgt>
                                        </p:tgtEl>
                                      </p:cBhvr>
                                    </p:animEffect>
                                    <p:anim calcmode="lin" valueType="num">
                                      <p:cBhvr>
                                        <p:cTn id="81" dur="1000" fill="hold"/>
                                        <p:tgtEl>
                                          <p:spTgt spid="46083">
                                            <p:txEl>
                                              <p:pRg st="9" end="9"/>
                                            </p:txEl>
                                          </p:spTgt>
                                        </p:tgtEl>
                                        <p:attrNameLst>
                                          <p:attrName>ppt_x</p:attrName>
                                        </p:attrNameLst>
                                      </p:cBhvr>
                                      <p:tavLst>
                                        <p:tav tm="0">
                                          <p:val>
                                            <p:strVal val="#ppt_x"/>
                                          </p:val>
                                        </p:tav>
                                        <p:tav tm="100000">
                                          <p:val>
                                            <p:strVal val="#ppt_x"/>
                                          </p:val>
                                        </p:tav>
                                      </p:tavLst>
                                    </p:anim>
                                    <p:anim calcmode="lin" valueType="num">
                                      <p:cBhvr>
                                        <p:cTn id="82" dur="900" decel="100000" fill="hold"/>
                                        <p:tgtEl>
                                          <p:spTgt spid="46083">
                                            <p:txEl>
                                              <p:pRg st="9" end="9"/>
                                            </p:txEl>
                                          </p:spTgt>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46083">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r>
              <a:rPr lang="en-US" smtClean="0"/>
              <a:t>Types of Credit Cards</a:t>
            </a:r>
          </a:p>
        </p:txBody>
      </p:sp>
      <p:sp>
        <p:nvSpPr>
          <p:cNvPr id="171011" name="Rectangle 3"/>
          <p:cNvSpPr>
            <a:spLocks noGrp="1" noChangeArrowheads="1"/>
          </p:cNvSpPr>
          <p:nvPr>
            <p:ph type="body" sz="half" idx="1"/>
          </p:nvPr>
        </p:nvSpPr>
        <p:spPr>
          <a:xfrm>
            <a:off x="228600" y="1600200"/>
            <a:ext cx="8686800" cy="3048000"/>
          </a:xfrm>
        </p:spPr>
        <p:txBody>
          <a:bodyPr/>
          <a:lstStyle/>
          <a:p>
            <a:pPr eaLnBrk="1" hangingPunct="1">
              <a:buFont typeface="Pristina" pitchFamily="66" charset="0"/>
              <a:buNone/>
              <a:defRPr/>
            </a:pPr>
            <a:r>
              <a:rPr lang="en-US" u="sng" smtClean="0">
                <a:effectLst>
                  <a:outerShdw blurRad="38100" dist="38100" dir="2700000" algn="tl">
                    <a:srgbClr val="FFFFFF"/>
                  </a:outerShdw>
                </a:effectLst>
              </a:rPr>
              <a:t>Cards where purchases are made in particular location</a:t>
            </a:r>
          </a:p>
          <a:p>
            <a:pPr eaLnBrk="1" hangingPunct="1">
              <a:defRPr/>
            </a:pPr>
            <a:r>
              <a:rPr lang="en-US" sz="2800" smtClean="0"/>
              <a:t>Retail Credit Cards</a:t>
            </a:r>
          </a:p>
          <a:p>
            <a:pPr lvl="1" eaLnBrk="1" hangingPunct="1">
              <a:defRPr/>
            </a:pPr>
            <a:r>
              <a:rPr lang="en-US" sz="2400" smtClean="0"/>
              <a:t>Credit and card issued by particular retailer (Old Navy, The Bon, Home Depot, Shell Oil)</a:t>
            </a:r>
          </a:p>
          <a:p>
            <a:pPr lvl="1" eaLnBrk="1" hangingPunct="1">
              <a:defRPr/>
            </a:pPr>
            <a:r>
              <a:rPr lang="en-US" sz="2400" smtClean="0"/>
              <a:t>Balance paid-off at end of month or extended over period of time</a:t>
            </a:r>
          </a:p>
        </p:txBody>
      </p:sp>
      <p:pic>
        <p:nvPicPr>
          <p:cNvPr id="171012" name="Picture 4" descr="j0233112"/>
          <p:cNvPicPr>
            <a:picLocks noChangeAspect="1" noChangeArrowheads="1"/>
          </p:cNvPicPr>
          <p:nvPr>
            <p:ph sz="half" idx="2"/>
          </p:nvPr>
        </p:nvPicPr>
        <p:blipFill>
          <a:blip r:embed="rId3" cstate="print"/>
          <a:srcRect/>
          <a:stretch>
            <a:fillRect/>
          </a:stretch>
        </p:blipFill>
        <p:spPr>
          <a:xfrm>
            <a:off x="6750050" y="4495800"/>
            <a:ext cx="2012950" cy="20574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71010"/>
                                        </p:tgtEl>
                                        <p:attrNameLst>
                                          <p:attrName>style.visibility</p:attrName>
                                        </p:attrNameLst>
                                      </p:cBhvr>
                                      <p:to>
                                        <p:strVal val="visible"/>
                                      </p:to>
                                    </p:set>
                                    <p:anim calcmode="lin" valueType="num">
                                      <p:cBhvr>
                                        <p:cTn id="7" dur="500" decel="50000" fill="hold">
                                          <p:stCondLst>
                                            <p:cond delay="0"/>
                                          </p:stCondLst>
                                        </p:cTn>
                                        <p:tgtEl>
                                          <p:spTgt spid="1710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710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71010"/>
                                        </p:tgtEl>
                                        <p:attrNameLst>
                                          <p:attrName>ppt_w</p:attrName>
                                        </p:attrNameLst>
                                      </p:cBhvr>
                                      <p:tavLst>
                                        <p:tav tm="0">
                                          <p:val>
                                            <p:strVal val="#ppt_w*.05"/>
                                          </p:val>
                                        </p:tav>
                                        <p:tav tm="100000">
                                          <p:val>
                                            <p:strVal val="#ppt_w"/>
                                          </p:val>
                                        </p:tav>
                                      </p:tavLst>
                                    </p:anim>
                                    <p:anim calcmode="lin" valueType="num">
                                      <p:cBhvr>
                                        <p:cTn id="10" dur="1000" fill="hold"/>
                                        <p:tgtEl>
                                          <p:spTgt spid="1710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710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710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710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71010"/>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17101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71011">
                                            <p:txEl>
                                              <p:pRg st="0" end="0"/>
                                            </p:txEl>
                                          </p:spTgt>
                                        </p:tgtEl>
                                        <p:attrNameLst>
                                          <p:attrName>style.visibility</p:attrName>
                                        </p:attrNameLst>
                                      </p:cBhvr>
                                      <p:to>
                                        <p:strVal val="visible"/>
                                      </p:to>
                                    </p:set>
                                    <p:anim calcmode="lin" valueType="num">
                                      <p:cBhvr additive="base">
                                        <p:cTn id="22" dur="500" fill="hold"/>
                                        <p:tgtEl>
                                          <p:spTgt spid="171011">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71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7" presetClass="entr" presetSubtype="0" fill="hold" nodeType="clickEffect">
                                  <p:stCondLst>
                                    <p:cond delay="0"/>
                                  </p:stCondLst>
                                  <p:childTnLst>
                                    <p:set>
                                      <p:cBhvr>
                                        <p:cTn id="27" dur="1" fill="hold">
                                          <p:stCondLst>
                                            <p:cond delay="0"/>
                                          </p:stCondLst>
                                        </p:cTn>
                                        <p:tgtEl>
                                          <p:spTgt spid="171011">
                                            <p:txEl>
                                              <p:pRg st="1" end="1"/>
                                            </p:txEl>
                                          </p:spTgt>
                                        </p:tgtEl>
                                        <p:attrNameLst>
                                          <p:attrName>style.visibility</p:attrName>
                                        </p:attrNameLst>
                                      </p:cBhvr>
                                      <p:to>
                                        <p:strVal val="visible"/>
                                      </p:to>
                                    </p:set>
                                    <p:animEffect transition="in" filter="fade">
                                      <p:cBhvr>
                                        <p:cTn id="28" dur="1000"/>
                                        <p:tgtEl>
                                          <p:spTgt spid="171011">
                                            <p:txEl>
                                              <p:pRg st="1" end="1"/>
                                            </p:txEl>
                                          </p:spTgt>
                                        </p:tgtEl>
                                      </p:cBhvr>
                                    </p:animEffect>
                                    <p:anim calcmode="lin" valueType="num">
                                      <p:cBhvr>
                                        <p:cTn id="29" dur="10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171011">
                                            <p:txEl>
                                              <p:pRg st="1" end="1"/>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71011">
                                            <p:txEl>
                                              <p:pRg st="1" end="1"/>
                                            </p:txEl>
                                          </p:spTgt>
                                        </p:tgtEl>
                                        <p:attrNameLst>
                                          <p:attrName>ppt_y</p:attrName>
                                        </p:attrNameLst>
                                      </p:cBhvr>
                                      <p:tavLst>
                                        <p:tav tm="0">
                                          <p:val>
                                            <p:strVal val="#ppt_y-.03"/>
                                          </p:val>
                                        </p:tav>
                                        <p:tav tm="100000">
                                          <p:val>
                                            <p:strVal val="#ppt_y"/>
                                          </p:val>
                                        </p:tav>
                                      </p:tavLst>
                                    </p:anim>
                                  </p:childTnLst>
                                </p:cTn>
                              </p:par>
                              <p:par>
                                <p:cTn id="32" presetID="37" presetClass="entr" presetSubtype="0" fill="hold" nodeType="withEffect">
                                  <p:stCondLst>
                                    <p:cond delay="0"/>
                                  </p:stCondLst>
                                  <p:childTnLst>
                                    <p:set>
                                      <p:cBhvr>
                                        <p:cTn id="33" dur="1" fill="hold">
                                          <p:stCondLst>
                                            <p:cond delay="0"/>
                                          </p:stCondLst>
                                        </p:cTn>
                                        <p:tgtEl>
                                          <p:spTgt spid="171011">
                                            <p:txEl>
                                              <p:pRg st="2" end="2"/>
                                            </p:txEl>
                                          </p:spTgt>
                                        </p:tgtEl>
                                        <p:attrNameLst>
                                          <p:attrName>style.visibility</p:attrName>
                                        </p:attrNameLst>
                                      </p:cBhvr>
                                      <p:to>
                                        <p:strVal val="visible"/>
                                      </p:to>
                                    </p:set>
                                    <p:animEffect transition="in" filter="fade">
                                      <p:cBhvr>
                                        <p:cTn id="34" dur="1000"/>
                                        <p:tgtEl>
                                          <p:spTgt spid="171011">
                                            <p:txEl>
                                              <p:pRg st="2" end="2"/>
                                            </p:txEl>
                                          </p:spTgt>
                                        </p:tgtEl>
                                      </p:cBhvr>
                                    </p:animEffect>
                                    <p:anim calcmode="lin" valueType="num">
                                      <p:cBhvr>
                                        <p:cTn id="35" dur="1000" fill="hold"/>
                                        <p:tgtEl>
                                          <p:spTgt spid="171011">
                                            <p:txEl>
                                              <p:pRg st="2" end="2"/>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171011">
                                            <p:txEl>
                                              <p:pRg st="2" end="2"/>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71011">
                                            <p:txEl>
                                              <p:pRg st="2" end="2"/>
                                            </p:txEl>
                                          </p:spTgt>
                                        </p:tgtEl>
                                        <p:attrNameLst>
                                          <p:attrName>ppt_y</p:attrName>
                                        </p:attrNameLst>
                                      </p:cBhvr>
                                      <p:tavLst>
                                        <p:tav tm="0">
                                          <p:val>
                                            <p:strVal val="#ppt_y-.03"/>
                                          </p:val>
                                        </p:tav>
                                        <p:tav tm="100000">
                                          <p:val>
                                            <p:strVal val="#ppt_y"/>
                                          </p:val>
                                        </p:tav>
                                      </p:tavLst>
                                    </p:anim>
                                  </p:childTnLst>
                                </p:cTn>
                              </p:par>
                              <p:par>
                                <p:cTn id="38" presetID="37" presetClass="entr" presetSubtype="0" fill="hold" nodeType="withEffect">
                                  <p:stCondLst>
                                    <p:cond delay="0"/>
                                  </p:stCondLst>
                                  <p:childTnLst>
                                    <p:set>
                                      <p:cBhvr>
                                        <p:cTn id="39" dur="1" fill="hold">
                                          <p:stCondLst>
                                            <p:cond delay="0"/>
                                          </p:stCondLst>
                                        </p:cTn>
                                        <p:tgtEl>
                                          <p:spTgt spid="171011">
                                            <p:txEl>
                                              <p:pRg st="3" end="3"/>
                                            </p:txEl>
                                          </p:spTgt>
                                        </p:tgtEl>
                                        <p:attrNameLst>
                                          <p:attrName>style.visibility</p:attrName>
                                        </p:attrNameLst>
                                      </p:cBhvr>
                                      <p:to>
                                        <p:strVal val="visible"/>
                                      </p:to>
                                    </p:set>
                                    <p:animEffect transition="in" filter="fade">
                                      <p:cBhvr>
                                        <p:cTn id="40" dur="1000"/>
                                        <p:tgtEl>
                                          <p:spTgt spid="171011">
                                            <p:txEl>
                                              <p:pRg st="3" end="3"/>
                                            </p:txEl>
                                          </p:spTgt>
                                        </p:tgtEl>
                                      </p:cBhvr>
                                    </p:animEffect>
                                    <p:anim calcmode="lin" valueType="num">
                                      <p:cBhvr>
                                        <p:cTn id="41" dur="10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171011">
                                            <p:txEl>
                                              <p:pRg st="3" end="3"/>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71011">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Obtaining a Credit Card</a:t>
            </a:r>
          </a:p>
        </p:txBody>
      </p:sp>
      <p:sp>
        <p:nvSpPr>
          <p:cNvPr id="50179" name="Rectangle 3"/>
          <p:cNvSpPr>
            <a:spLocks noGrp="1" noChangeArrowheads="1"/>
          </p:cNvSpPr>
          <p:nvPr>
            <p:ph type="body" idx="1"/>
          </p:nvPr>
        </p:nvSpPr>
        <p:spPr>
          <a:xfrm>
            <a:off x="304800" y="1676400"/>
            <a:ext cx="8534400" cy="4038600"/>
          </a:xfrm>
        </p:spPr>
        <p:txBody>
          <a:bodyPr/>
          <a:lstStyle/>
          <a:p>
            <a:pPr eaLnBrk="1" hangingPunct="1">
              <a:lnSpc>
                <a:spcPct val="90000"/>
              </a:lnSpc>
            </a:pPr>
            <a:r>
              <a:rPr lang="en-US" smtClean="0"/>
              <a:t>Comparison shop when choosing the right card</a:t>
            </a:r>
          </a:p>
          <a:p>
            <a:pPr eaLnBrk="1" hangingPunct="1">
              <a:lnSpc>
                <a:spcPct val="90000"/>
              </a:lnSpc>
            </a:pPr>
            <a:r>
              <a:rPr lang="en-US" smtClean="0"/>
              <a:t>Know the facts</a:t>
            </a:r>
          </a:p>
          <a:p>
            <a:pPr lvl="1" eaLnBrk="1" hangingPunct="1">
              <a:lnSpc>
                <a:spcPct val="90000"/>
              </a:lnSpc>
            </a:pPr>
            <a:r>
              <a:rPr lang="en-US" smtClean="0"/>
              <a:t>Terms and conditions of credit card accounts differ</a:t>
            </a:r>
          </a:p>
          <a:p>
            <a:pPr lvl="1" eaLnBrk="1" hangingPunct="1">
              <a:lnSpc>
                <a:spcPct val="90000"/>
              </a:lnSpc>
            </a:pPr>
            <a:r>
              <a:rPr lang="en-US" smtClean="0"/>
              <a:t>Be aware of “hidden” costs of card(s)</a:t>
            </a:r>
          </a:p>
          <a:p>
            <a:pPr eaLnBrk="1" hangingPunct="1">
              <a:lnSpc>
                <a:spcPct val="90000"/>
              </a:lnSpc>
            </a:pPr>
            <a:r>
              <a:rPr lang="en-US" smtClean="0"/>
              <a:t>Federal Truth in Lending Act</a:t>
            </a:r>
          </a:p>
          <a:p>
            <a:pPr lvl="1" eaLnBrk="1" hangingPunct="1">
              <a:lnSpc>
                <a:spcPct val="90000"/>
              </a:lnSpc>
            </a:pPr>
            <a:r>
              <a:rPr lang="en-US" smtClean="0"/>
              <a:t>Requires card issuer to display the cost of credit card</a:t>
            </a:r>
          </a:p>
          <a:p>
            <a:pPr lvl="1" eaLnBrk="1" hangingPunct="1">
              <a:lnSpc>
                <a:spcPct val="90000"/>
              </a:lnSpc>
            </a:pPr>
            <a:r>
              <a:rPr lang="en-US" smtClean="0"/>
              <a:t> </a:t>
            </a:r>
            <a:r>
              <a:rPr lang="en-US" b="1" smtClean="0">
                <a:solidFill>
                  <a:srgbClr val="FF0000"/>
                </a:solidFill>
              </a:rPr>
              <a:t>Schumer Box</a:t>
            </a:r>
            <a:r>
              <a:rPr lang="en-US" smtClean="0"/>
              <a:t>: easy to read box format</a:t>
            </a:r>
          </a:p>
        </p:txBody>
      </p:sp>
      <p:pic>
        <p:nvPicPr>
          <p:cNvPr id="50182" name="Picture 6" descr="qd1k0wj3[1]"/>
          <p:cNvPicPr>
            <a:picLocks noChangeAspect="1" noChangeArrowheads="1"/>
          </p:cNvPicPr>
          <p:nvPr/>
        </p:nvPicPr>
        <p:blipFill>
          <a:blip r:embed="rId3" cstate="print"/>
          <a:srcRect/>
          <a:stretch>
            <a:fillRect/>
          </a:stretch>
        </p:blipFill>
        <p:spPr bwMode="auto">
          <a:xfrm>
            <a:off x="7562850" y="4953000"/>
            <a:ext cx="1187450" cy="16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500" decel="50000" fill="hold">
                                          <p:stCondLst>
                                            <p:cond delay="0"/>
                                          </p:stCondLst>
                                        </p:cTn>
                                        <p:tgtEl>
                                          <p:spTgt spid="5017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017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0178"/>
                                        </p:tgtEl>
                                        <p:attrNameLst>
                                          <p:attrName>ppt_w</p:attrName>
                                        </p:attrNameLst>
                                      </p:cBhvr>
                                      <p:tavLst>
                                        <p:tav tm="0">
                                          <p:val>
                                            <p:strVal val="#ppt_w*.05"/>
                                          </p:val>
                                        </p:tav>
                                        <p:tav tm="100000">
                                          <p:val>
                                            <p:strVal val="#ppt_w"/>
                                          </p:val>
                                        </p:tav>
                                      </p:tavLst>
                                    </p:anim>
                                    <p:anim calcmode="lin" valueType="num">
                                      <p:cBhvr>
                                        <p:cTn id="10" dur="1000" fill="hold"/>
                                        <p:tgtEl>
                                          <p:spTgt spid="5017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017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017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017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0178"/>
                                        </p:tgtEl>
                                      </p:cBhvr>
                                    </p:animEffect>
                                  </p:childTnLst>
                                </p:cTn>
                              </p:par>
                            </p:childTnLst>
                          </p:cTn>
                        </p:par>
                        <p:par>
                          <p:cTn id="15" fill="hold" nodeType="afterGroup">
                            <p:stCondLst>
                              <p:cond delay="1000"/>
                            </p:stCondLst>
                            <p:childTnLst>
                              <p:par>
                                <p:cTn id="16" presetID="1" presetClass="entr" presetSubtype="0" fill="hold" nodeType="afterEffect">
                                  <p:stCondLst>
                                    <p:cond delay="0"/>
                                  </p:stCondLst>
                                  <p:childTnLst>
                                    <p:set>
                                      <p:cBhvr>
                                        <p:cTn id="17" dur="1" fill="hold">
                                          <p:stCondLst>
                                            <p:cond delay="0"/>
                                          </p:stCondLst>
                                        </p:cTn>
                                        <p:tgtEl>
                                          <p:spTgt spid="50182"/>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50179">
                                            <p:txEl>
                                              <p:pRg st="0" end="0"/>
                                            </p:txEl>
                                          </p:spTgt>
                                        </p:tgtEl>
                                        <p:attrNameLst>
                                          <p:attrName>style.visibility</p:attrName>
                                        </p:attrNameLst>
                                      </p:cBhvr>
                                      <p:to>
                                        <p:strVal val="visible"/>
                                      </p:to>
                                    </p:set>
                                    <p:animEffect transition="in" filter="fade">
                                      <p:cBhvr>
                                        <p:cTn id="22" dur="1000"/>
                                        <p:tgtEl>
                                          <p:spTgt spid="50179">
                                            <p:txEl>
                                              <p:pRg st="0" end="0"/>
                                            </p:txEl>
                                          </p:spTgt>
                                        </p:tgtEl>
                                      </p:cBhvr>
                                    </p:animEffect>
                                    <p:anim calcmode="lin" valueType="num">
                                      <p:cBhvr>
                                        <p:cTn id="23" dur="10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50179">
                                            <p:txEl>
                                              <p:pRg st="0" end="0"/>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01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50179">
                                            <p:txEl>
                                              <p:pRg st="1" end="1"/>
                                            </p:txEl>
                                          </p:spTgt>
                                        </p:tgtEl>
                                        <p:attrNameLst>
                                          <p:attrName>style.visibility</p:attrName>
                                        </p:attrNameLst>
                                      </p:cBhvr>
                                      <p:to>
                                        <p:strVal val="visible"/>
                                      </p:to>
                                    </p:set>
                                    <p:animEffect transition="in" filter="fade">
                                      <p:cBhvr>
                                        <p:cTn id="30" dur="1000"/>
                                        <p:tgtEl>
                                          <p:spTgt spid="50179">
                                            <p:txEl>
                                              <p:pRg st="1" end="1"/>
                                            </p:txEl>
                                          </p:spTgt>
                                        </p:tgtEl>
                                      </p:cBhvr>
                                    </p:animEffect>
                                    <p:anim calcmode="lin" valueType="num">
                                      <p:cBhvr>
                                        <p:cTn id="31" dur="1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50179">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0179">
                                            <p:txEl>
                                              <p:pRg st="1" end="1"/>
                                            </p:txEl>
                                          </p:spTgt>
                                        </p:tgtEl>
                                        <p:attrNameLst>
                                          <p:attrName>ppt_y</p:attrName>
                                        </p:attrNameLst>
                                      </p:cBhvr>
                                      <p:tavLst>
                                        <p:tav tm="0">
                                          <p:val>
                                            <p:strVal val="#ppt_y-.03"/>
                                          </p:val>
                                        </p:tav>
                                        <p:tav tm="100000">
                                          <p:val>
                                            <p:strVal val="#ppt_y"/>
                                          </p:val>
                                        </p:tav>
                                      </p:tavLst>
                                    </p:anim>
                                  </p:childTnLst>
                                </p:cTn>
                              </p:par>
                              <p:par>
                                <p:cTn id="34" presetID="37" presetClass="entr" presetSubtype="0" fill="hold" grpId="0" nodeType="withEffect">
                                  <p:stCondLst>
                                    <p:cond delay="0"/>
                                  </p:stCondLst>
                                  <p:childTnLst>
                                    <p:set>
                                      <p:cBhvr>
                                        <p:cTn id="35" dur="1" fill="hold">
                                          <p:stCondLst>
                                            <p:cond delay="0"/>
                                          </p:stCondLst>
                                        </p:cTn>
                                        <p:tgtEl>
                                          <p:spTgt spid="50179">
                                            <p:txEl>
                                              <p:pRg st="2" end="2"/>
                                            </p:txEl>
                                          </p:spTgt>
                                        </p:tgtEl>
                                        <p:attrNameLst>
                                          <p:attrName>style.visibility</p:attrName>
                                        </p:attrNameLst>
                                      </p:cBhvr>
                                      <p:to>
                                        <p:strVal val="visible"/>
                                      </p:to>
                                    </p:set>
                                    <p:animEffect transition="in" filter="fade">
                                      <p:cBhvr>
                                        <p:cTn id="36" dur="1000"/>
                                        <p:tgtEl>
                                          <p:spTgt spid="50179">
                                            <p:txEl>
                                              <p:pRg st="2" end="2"/>
                                            </p:txEl>
                                          </p:spTgt>
                                        </p:tgtEl>
                                      </p:cBhvr>
                                    </p:animEffect>
                                    <p:anim calcmode="lin" valueType="num">
                                      <p:cBhvr>
                                        <p:cTn id="37" dur="10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50179">
                                            <p:txEl>
                                              <p:pRg st="2" end="2"/>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50179">
                                            <p:txEl>
                                              <p:pRg st="2" end="2"/>
                                            </p:txEl>
                                          </p:spTgt>
                                        </p:tgtEl>
                                        <p:attrNameLst>
                                          <p:attrName>ppt_y</p:attrName>
                                        </p:attrNameLst>
                                      </p:cBhvr>
                                      <p:tavLst>
                                        <p:tav tm="0">
                                          <p:val>
                                            <p:strVal val="#ppt_y-.03"/>
                                          </p:val>
                                        </p:tav>
                                        <p:tav tm="100000">
                                          <p:val>
                                            <p:strVal val="#ppt_y"/>
                                          </p:val>
                                        </p:tav>
                                      </p:tavLst>
                                    </p:anim>
                                  </p:childTnLst>
                                </p:cTn>
                              </p:par>
                              <p:par>
                                <p:cTn id="40" presetID="37" presetClass="entr" presetSubtype="0" fill="hold" grpId="0" nodeType="withEffect">
                                  <p:stCondLst>
                                    <p:cond delay="0"/>
                                  </p:stCondLst>
                                  <p:childTnLst>
                                    <p:set>
                                      <p:cBhvr>
                                        <p:cTn id="41" dur="1" fill="hold">
                                          <p:stCondLst>
                                            <p:cond delay="0"/>
                                          </p:stCondLst>
                                        </p:cTn>
                                        <p:tgtEl>
                                          <p:spTgt spid="50179">
                                            <p:txEl>
                                              <p:pRg st="3" end="3"/>
                                            </p:txEl>
                                          </p:spTgt>
                                        </p:tgtEl>
                                        <p:attrNameLst>
                                          <p:attrName>style.visibility</p:attrName>
                                        </p:attrNameLst>
                                      </p:cBhvr>
                                      <p:to>
                                        <p:strVal val="visible"/>
                                      </p:to>
                                    </p:set>
                                    <p:animEffect transition="in" filter="fade">
                                      <p:cBhvr>
                                        <p:cTn id="42" dur="1000"/>
                                        <p:tgtEl>
                                          <p:spTgt spid="50179">
                                            <p:txEl>
                                              <p:pRg st="3" end="3"/>
                                            </p:txEl>
                                          </p:spTgt>
                                        </p:tgtEl>
                                      </p:cBhvr>
                                    </p:animEffect>
                                    <p:anim calcmode="lin" valueType="num">
                                      <p:cBhvr>
                                        <p:cTn id="43" dur="10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p:cTn id="44" dur="900" decel="100000" fill="hold"/>
                                        <p:tgtEl>
                                          <p:spTgt spid="50179">
                                            <p:txEl>
                                              <p:pRg st="3" end="3"/>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017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37" presetClass="entr" presetSubtype="0" fill="hold" grpId="0" nodeType="clickEffect">
                                  <p:stCondLst>
                                    <p:cond delay="0"/>
                                  </p:stCondLst>
                                  <p:childTnLst>
                                    <p:set>
                                      <p:cBhvr>
                                        <p:cTn id="49" dur="1" fill="hold">
                                          <p:stCondLst>
                                            <p:cond delay="0"/>
                                          </p:stCondLst>
                                        </p:cTn>
                                        <p:tgtEl>
                                          <p:spTgt spid="50179">
                                            <p:txEl>
                                              <p:pRg st="4" end="4"/>
                                            </p:txEl>
                                          </p:spTgt>
                                        </p:tgtEl>
                                        <p:attrNameLst>
                                          <p:attrName>style.visibility</p:attrName>
                                        </p:attrNameLst>
                                      </p:cBhvr>
                                      <p:to>
                                        <p:strVal val="visible"/>
                                      </p:to>
                                    </p:set>
                                    <p:animEffect transition="in" filter="fade">
                                      <p:cBhvr>
                                        <p:cTn id="50" dur="1000"/>
                                        <p:tgtEl>
                                          <p:spTgt spid="50179">
                                            <p:txEl>
                                              <p:pRg st="4" end="4"/>
                                            </p:txEl>
                                          </p:spTgt>
                                        </p:tgtEl>
                                      </p:cBhvr>
                                    </p:animEffect>
                                    <p:anim calcmode="lin" valueType="num">
                                      <p:cBhvr>
                                        <p:cTn id="51" dur="10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p:cTn id="52" dur="900" decel="100000" fill="hold"/>
                                        <p:tgtEl>
                                          <p:spTgt spid="50179">
                                            <p:txEl>
                                              <p:pRg st="4" end="4"/>
                                            </p:txEl>
                                          </p:spTgt>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50179">
                                            <p:txEl>
                                              <p:pRg st="4" end="4"/>
                                            </p:txEl>
                                          </p:spTgt>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0"/>
                                  </p:stCondLst>
                                  <p:childTnLst>
                                    <p:set>
                                      <p:cBhvr>
                                        <p:cTn id="55" dur="1" fill="hold">
                                          <p:stCondLst>
                                            <p:cond delay="0"/>
                                          </p:stCondLst>
                                        </p:cTn>
                                        <p:tgtEl>
                                          <p:spTgt spid="50179">
                                            <p:txEl>
                                              <p:pRg st="5" end="5"/>
                                            </p:txEl>
                                          </p:spTgt>
                                        </p:tgtEl>
                                        <p:attrNameLst>
                                          <p:attrName>style.visibility</p:attrName>
                                        </p:attrNameLst>
                                      </p:cBhvr>
                                      <p:to>
                                        <p:strVal val="visible"/>
                                      </p:to>
                                    </p:set>
                                    <p:animEffect transition="in" filter="fade">
                                      <p:cBhvr>
                                        <p:cTn id="56" dur="1000"/>
                                        <p:tgtEl>
                                          <p:spTgt spid="50179">
                                            <p:txEl>
                                              <p:pRg st="5" end="5"/>
                                            </p:txEl>
                                          </p:spTgt>
                                        </p:tgtEl>
                                      </p:cBhvr>
                                    </p:animEffect>
                                    <p:anim calcmode="lin" valueType="num">
                                      <p:cBhvr>
                                        <p:cTn id="57" dur="10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p:cTn id="58" dur="900" decel="100000" fill="hold"/>
                                        <p:tgtEl>
                                          <p:spTgt spid="50179">
                                            <p:txEl>
                                              <p:pRg st="5" end="5"/>
                                            </p:txEl>
                                          </p:spTgt>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50179">
                                            <p:txEl>
                                              <p:pRg st="5" end="5"/>
                                            </p:txEl>
                                          </p:spTgt>
                                        </p:tgtEl>
                                        <p:attrNameLst>
                                          <p:attrName>ppt_y</p:attrName>
                                        </p:attrNameLst>
                                      </p:cBhvr>
                                      <p:tavLst>
                                        <p:tav tm="0">
                                          <p:val>
                                            <p:strVal val="#ppt_y-.03"/>
                                          </p:val>
                                        </p:tav>
                                        <p:tav tm="100000">
                                          <p:val>
                                            <p:strVal val="#ppt_y"/>
                                          </p:val>
                                        </p:tav>
                                      </p:tavLst>
                                    </p:anim>
                                  </p:childTnLst>
                                </p:cTn>
                              </p:par>
                              <p:par>
                                <p:cTn id="60" presetID="37" presetClass="entr" presetSubtype="0" fill="hold" grpId="0" nodeType="withEffect">
                                  <p:stCondLst>
                                    <p:cond delay="0"/>
                                  </p:stCondLst>
                                  <p:childTnLst>
                                    <p:set>
                                      <p:cBhvr>
                                        <p:cTn id="61" dur="1" fill="hold">
                                          <p:stCondLst>
                                            <p:cond delay="0"/>
                                          </p:stCondLst>
                                        </p:cTn>
                                        <p:tgtEl>
                                          <p:spTgt spid="50179">
                                            <p:txEl>
                                              <p:pRg st="6" end="6"/>
                                            </p:txEl>
                                          </p:spTgt>
                                        </p:tgtEl>
                                        <p:attrNameLst>
                                          <p:attrName>style.visibility</p:attrName>
                                        </p:attrNameLst>
                                      </p:cBhvr>
                                      <p:to>
                                        <p:strVal val="visible"/>
                                      </p:to>
                                    </p:set>
                                    <p:animEffect transition="in" filter="fade">
                                      <p:cBhvr>
                                        <p:cTn id="62" dur="1000"/>
                                        <p:tgtEl>
                                          <p:spTgt spid="50179">
                                            <p:txEl>
                                              <p:pRg st="6" end="6"/>
                                            </p:txEl>
                                          </p:spTgt>
                                        </p:tgtEl>
                                      </p:cBhvr>
                                    </p:animEffect>
                                    <p:anim calcmode="lin" valueType="num">
                                      <p:cBhvr>
                                        <p:cTn id="63" dur="10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50179">
                                            <p:txEl>
                                              <p:pRg st="6" end="6"/>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50179">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eaLnBrk="1" hangingPunct="1"/>
            <a:r>
              <a:rPr lang="en-US" smtClean="0"/>
              <a:t>A Schumer Box </a:t>
            </a:r>
            <a:br>
              <a:rPr lang="en-US" smtClean="0"/>
            </a:br>
            <a:r>
              <a:rPr lang="en-US" smtClean="0"/>
              <a:t>you May Expect To See</a:t>
            </a:r>
          </a:p>
        </p:txBody>
      </p:sp>
      <p:grpSp>
        <p:nvGrpSpPr>
          <p:cNvPr id="251907" name="Group 3"/>
          <p:cNvGrpSpPr>
            <a:grpSpLocks/>
          </p:cNvGrpSpPr>
          <p:nvPr/>
        </p:nvGrpSpPr>
        <p:grpSpPr bwMode="auto">
          <a:xfrm>
            <a:off x="762000" y="228600"/>
            <a:ext cx="7315200" cy="5638800"/>
            <a:chOff x="0" y="0"/>
            <a:chExt cx="5765" cy="2213"/>
          </a:xfrm>
        </p:grpSpPr>
        <p:sp>
          <p:nvSpPr>
            <p:cNvPr id="10244" name="Rectangle 4"/>
            <p:cNvSpPr>
              <a:spLocks noChangeArrowheads="1"/>
            </p:cNvSpPr>
            <p:nvPr/>
          </p:nvSpPr>
          <p:spPr bwMode="auto">
            <a:xfrm>
              <a:off x="0" y="0"/>
              <a:ext cx="3656" cy="0"/>
            </a:xfrm>
            <a:prstGeom prst="rect">
              <a:avLst/>
            </a:prstGeom>
            <a:noFill/>
            <a:ln w="9525">
              <a:noFill/>
              <a:miter lim="800000"/>
              <a:headEnd/>
              <a:tailEnd/>
            </a:ln>
            <a:effectLst/>
          </p:spPr>
          <p:txBody>
            <a:bodyPr>
              <a:spAutoFit/>
            </a:bodyPr>
            <a:lstStyle/>
            <a:p>
              <a:endParaRPr lang="en-US"/>
            </a:p>
          </p:txBody>
        </p:sp>
        <p:grpSp>
          <p:nvGrpSpPr>
            <p:cNvPr id="10245" name="Group 5"/>
            <p:cNvGrpSpPr>
              <a:grpSpLocks/>
            </p:cNvGrpSpPr>
            <p:nvPr/>
          </p:nvGrpSpPr>
          <p:grpSpPr bwMode="auto">
            <a:xfrm>
              <a:off x="0" y="0"/>
              <a:ext cx="5765" cy="2213"/>
              <a:chOff x="-3" y="0"/>
              <a:chExt cx="5765" cy="2213"/>
            </a:xfrm>
          </p:grpSpPr>
          <p:sp>
            <p:nvSpPr>
              <p:cNvPr id="10246" name="Rectangle 6"/>
              <p:cNvSpPr>
                <a:spLocks noChangeArrowheads="1"/>
              </p:cNvSpPr>
              <p:nvPr/>
            </p:nvSpPr>
            <p:spPr bwMode="auto">
              <a:xfrm>
                <a:off x="1" y="0"/>
                <a:ext cx="2307" cy="323"/>
              </a:xfrm>
              <a:prstGeom prst="rect">
                <a:avLst/>
              </a:prstGeom>
              <a:noFill/>
              <a:ln w="9525">
                <a:noFill/>
                <a:miter lim="800000"/>
                <a:headEnd/>
                <a:tailEnd/>
              </a:ln>
              <a:effectLst/>
            </p:spPr>
            <p:txBody>
              <a:bodyPr>
                <a:spAutoFit/>
              </a:bodyPr>
              <a:lstStyle/>
              <a:p>
                <a:pPr algn="l"/>
                <a:r>
                  <a:rPr lang="en-US" sz="2400" b="1">
                    <a:solidFill>
                      <a:srgbClr val="CC0000"/>
                    </a:solidFill>
                    <a:latin typeface="Times New Roman" pitchFamily="18" charset="0"/>
                  </a:rPr>
                  <a:t> </a:t>
                </a:r>
                <a:endParaRPr lang="en-US" sz="2400">
                  <a:latin typeface="Times New Roman" pitchFamily="18" charset="0"/>
                </a:endParaRPr>
              </a:p>
              <a:p>
                <a:pPr algn="l" eaLnBrk="0" hangingPunct="0"/>
                <a:endParaRPr lang="en-US" sz="2400">
                  <a:latin typeface="Times New Roman" pitchFamily="18" charset="0"/>
                </a:endParaRPr>
              </a:p>
            </p:txBody>
          </p:sp>
          <p:grpSp>
            <p:nvGrpSpPr>
              <p:cNvPr id="10247" name="Group 7"/>
              <p:cNvGrpSpPr>
                <a:grpSpLocks/>
              </p:cNvGrpSpPr>
              <p:nvPr/>
            </p:nvGrpSpPr>
            <p:grpSpPr bwMode="auto">
              <a:xfrm>
                <a:off x="-3" y="515"/>
                <a:ext cx="5765" cy="1698"/>
                <a:chOff x="-3" y="515"/>
                <a:chExt cx="5765" cy="1698"/>
              </a:xfrm>
            </p:grpSpPr>
            <p:grpSp>
              <p:nvGrpSpPr>
                <p:cNvPr id="10248" name="Group 8"/>
                <p:cNvGrpSpPr>
                  <a:grpSpLocks/>
                </p:cNvGrpSpPr>
                <p:nvPr/>
              </p:nvGrpSpPr>
              <p:grpSpPr bwMode="auto">
                <a:xfrm>
                  <a:off x="0" y="518"/>
                  <a:ext cx="5759" cy="1692"/>
                  <a:chOff x="0" y="518"/>
                  <a:chExt cx="5759" cy="1692"/>
                </a:xfrm>
              </p:grpSpPr>
              <p:grpSp>
                <p:nvGrpSpPr>
                  <p:cNvPr id="10250" name="Group 9"/>
                  <p:cNvGrpSpPr>
                    <a:grpSpLocks/>
                  </p:cNvGrpSpPr>
                  <p:nvPr/>
                </p:nvGrpSpPr>
                <p:grpSpPr bwMode="auto">
                  <a:xfrm>
                    <a:off x="0" y="518"/>
                    <a:ext cx="2100" cy="346"/>
                    <a:chOff x="0" y="518"/>
                    <a:chExt cx="2100" cy="346"/>
                  </a:xfrm>
                </p:grpSpPr>
                <p:sp>
                  <p:nvSpPr>
                    <p:cNvPr id="10284" name="Rectangle 10"/>
                    <p:cNvSpPr>
                      <a:spLocks noChangeArrowheads="1"/>
                    </p:cNvSpPr>
                    <p:nvPr/>
                  </p:nvSpPr>
                  <p:spPr bwMode="auto">
                    <a:xfrm>
                      <a:off x="0" y="518"/>
                      <a:ext cx="2100" cy="346"/>
                    </a:xfrm>
                    <a:prstGeom prst="rect">
                      <a:avLst/>
                    </a:prstGeom>
                    <a:noFill/>
                    <a:ln w="9525">
                      <a:noFill/>
                      <a:miter lim="800000"/>
                      <a:headEnd/>
                      <a:tailEnd/>
                    </a:ln>
                    <a:effectLst/>
                  </p:spPr>
                  <p:txBody>
                    <a:bodyPr/>
                    <a:lstStyle/>
                    <a:p>
                      <a:pPr algn="l"/>
                      <a:r>
                        <a:rPr lang="en-US" sz="1000" b="1"/>
                        <a:t>Annual Percentage Rate for purchases and balance transfers*</a:t>
                      </a:r>
                      <a:endParaRPr lang="en-US" sz="2400">
                        <a:latin typeface="Times New Roman" pitchFamily="18" charset="0"/>
                      </a:endParaRPr>
                    </a:p>
                  </p:txBody>
                </p:sp>
                <p:sp>
                  <p:nvSpPr>
                    <p:cNvPr id="10285" name="Rectangle 11"/>
                    <p:cNvSpPr>
                      <a:spLocks noChangeArrowheads="1"/>
                    </p:cNvSpPr>
                    <p:nvPr/>
                  </p:nvSpPr>
                  <p:spPr bwMode="auto">
                    <a:xfrm>
                      <a:off x="0" y="518"/>
                      <a:ext cx="2100" cy="346"/>
                    </a:xfrm>
                    <a:prstGeom prst="rect">
                      <a:avLst/>
                    </a:prstGeom>
                    <a:noFill/>
                    <a:ln w="7">
                      <a:solidFill>
                        <a:srgbClr val="A0A0A0"/>
                      </a:solidFill>
                      <a:miter lim="800000"/>
                      <a:headEnd/>
                      <a:tailEnd/>
                    </a:ln>
                    <a:effectLst/>
                  </p:spPr>
                  <p:txBody>
                    <a:bodyPr/>
                    <a:lstStyle/>
                    <a:p>
                      <a:endParaRPr lang="en-US"/>
                    </a:p>
                  </p:txBody>
                </p:sp>
              </p:grpSp>
              <p:grpSp>
                <p:nvGrpSpPr>
                  <p:cNvPr id="10251" name="Group 12"/>
                  <p:cNvGrpSpPr>
                    <a:grpSpLocks/>
                  </p:cNvGrpSpPr>
                  <p:nvPr/>
                </p:nvGrpSpPr>
                <p:grpSpPr bwMode="auto">
                  <a:xfrm>
                    <a:off x="2100" y="518"/>
                    <a:ext cx="3659" cy="346"/>
                    <a:chOff x="2100" y="518"/>
                    <a:chExt cx="3659" cy="346"/>
                  </a:xfrm>
                </p:grpSpPr>
                <p:sp>
                  <p:nvSpPr>
                    <p:cNvPr id="10282" name="Rectangle 13"/>
                    <p:cNvSpPr>
                      <a:spLocks noChangeArrowheads="1"/>
                    </p:cNvSpPr>
                    <p:nvPr/>
                  </p:nvSpPr>
                  <p:spPr bwMode="auto">
                    <a:xfrm>
                      <a:off x="2100" y="518"/>
                      <a:ext cx="3659" cy="346"/>
                    </a:xfrm>
                    <a:prstGeom prst="rect">
                      <a:avLst/>
                    </a:prstGeom>
                    <a:noFill/>
                    <a:ln w="9525">
                      <a:noFill/>
                      <a:miter lim="800000"/>
                      <a:headEnd/>
                      <a:tailEnd/>
                    </a:ln>
                    <a:effectLst/>
                  </p:spPr>
                  <p:txBody>
                    <a:bodyPr/>
                    <a:lstStyle/>
                    <a:p>
                      <a:pPr algn="l"/>
                      <a:r>
                        <a:rPr lang="en-US" sz="1000">
                          <a:latin typeface="Times New Roman" pitchFamily="18" charset="0"/>
                        </a:rPr>
                        <a:t>2.99% APR (.00819% daily periodic rate) on purchases and balance transfers until the first day of the billing cycle that includes the six (6) month anniversary date of the opening of your account. In the absence of the introductory rate, 12.99% APR(.03559% daily periodic rate) on purchases and balance transfers.** </a:t>
                      </a:r>
                      <a:endParaRPr lang="en-US" sz="2400">
                        <a:latin typeface="Times New Roman" pitchFamily="18" charset="0"/>
                      </a:endParaRPr>
                    </a:p>
                  </p:txBody>
                </p:sp>
                <p:sp>
                  <p:nvSpPr>
                    <p:cNvPr id="10283" name="Rectangle 14"/>
                    <p:cNvSpPr>
                      <a:spLocks noChangeArrowheads="1"/>
                    </p:cNvSpPr>
                    <p:nvPr/>
                  </p:nvSpPr>
                  <p:spPr bwMode="auto">
                    <a:xfrm>
                      <a:off x="2100" y="518"/>
                      <a:ext cx="3659" cy="346"/>
                    </a:xfrm>
                    <a:prstGeom prst="rect">
                      <a:avLst/>
                    </a:prstGeom>
                    <a:noFill/>
                    <a:ln w="7">
                      <a:solidFill>
                        <a:srgbClr val="A0A0A0"/>
                      </a:solidFill>
                      <a:miter lim="800000"/>
                      <a:headEnd/>
                      <a:tailEnd/>
                    </a:ln>
                    <a:effectLst/>
                  </p:spPr>
                  <p:txBody>
                    <a:bodyPr/>
                    <a:lstStyle/>
                    <a:p>
                      <a:endParaRPr lang="en-US"/>
                    </a:p>
                  </p:txBody>
                </p:sp>
              </p:grpSp>
              <p:grpSp>
                <p:nvGrpSpPr>
                  <p:cNvPr id="10252" name="Group 15"/>
                  <p:cNvGrpSpPr>
                    <a:grpSpLocks/>
                  </p:cNvGrpSpPr>
                  <p:nvPr/>
                </p:nvGrpSpPr>
                <p:grpSpPr bwMode="auto">
                  <a:xfrm>
                    <a:off x="0" y="864"/>
                    <a:ext cx="2100" cy="250"/>
                    <a:chOff x="0" y="864"/>
                    <a:chExt cx="2100" cy="250"/>
                  </a:xfrm>
                </p:grpSpPr>
                <p:sp>
                  <p:nvSpPr>
                    <p:cNvPr id="10280" name="Rectangle 16"/>
                    <p:cNvSpPr>
                      <a:spLocks noChangeArrowheads="1"/>
                    </p:cNvSpPr>
                    <p:nvPr/>
                  </p:nvSpPr>
                  <p:spPr bwMode="auto">
                    <a:xfrm>
                      <a:off x="0" y="864"/>
                      <a:ext cx="2100" cy="250"/>
                    </a:xfrm>
                    <a:prstGeom prst="rect">
                      <a:avLst/>
                    </a:prstGeom>
                    <a:noFill/>
                    <a:ln w="9525">
                      <a:noFill/>
                      <a:miter lim="800000"/>
                      <a:headEnd/>
                      <a:tailEnd/>
                    </a:ln>
                    <a:effectLst/>
                  </p:spPr>
                  <p:txBody>
                    <a:bodyPr/>
                    <a:lstStyle/>
                    <a:p>
                      <a:pPr algn="l"/>
                      <a:r>
                        <a:rPr lang="en-US" sz="1000" b="1"/>
                        <a:t>Grace period for repayment of the balance for purchases</a:t>
                      </a:r>
                      <a:endParaRPr lang="en-US" sz="2400">
                        <a:latin typeface="Times New Roman" pitchFamily="18" charset="0"/>
                      </a:endParaRPr>
                    </a:p>
                  </p:txBody>
                </p:sp>
                <p:sp>
                  <p:nvSpPr>
                    <p:cNvPr id="10281" name="Rectangle 17"/>
                    <p:cNvSpPr>
                      <a:spLocks noChangeArrowheads="1"/>
                    </p:cNvSpPr>
                    <p:nvPr/>
                  </p:nvSpPr>
                  <p:spPr bwMode="auto">
                    <a:xfrm>
                      <a:off x="0" y="864"/>
                      <a:ext cx="2100" cy="250"/>
                    </a:xfrm>
                    <a:prstGeom prst="rect">
                      <a:avLst/>
                    </a:prstGeom>
                    <a:noFill/>
                    <a:ln w="7">
                      <a:solidFill>
                        <a:srgbClr val="A0A0A0"/>
                      </a:solidFill>
                      <a:miter lim="800000"/>
                      <a:headEnd/>
                      <a:tailEnd/>
                    </a:ln>
                    <a:effectLst/>
                  </p:spPr>
                  <p:txBody>
                    <a:bodyPr/>
                    <a:lstStyle/>
                    <a:p>
                      <a:endParaRPr lang="en-US"/>
                    </a:p>
                  </p:txBody>
                </p:sp>
              </p:grpSp>
              <p:grpSp>
                <p:nvGrpSpPr>
                  <p:cNvPr id="10253" name="Group 18"/>
                  <p:cNvGrpSpPr>
                    <a:grpSpLocks/>
                  </p:cNvGrpSpPr>
                  <p:nvPr/>
                </p:nvGrpSpPr>
                <p:grpSpPr bwMode="auto">
                  <a:xfrm>
                    <a:off x="2100" y="864"/>
                    <a:ext cx="3659" cy="250"/>
                    <a:chOff x="2100" y="864"/>
                    <a:chExt cx="3659" cy="250"/>
                  </a:xfrm>
                </p:grpSpPr>
                <p:sp>
                  <p:nvSpPr>
                    <p:cNvPr id="10278" name="Rectangle 19"/>
                    <p:cNvSpPr>
                      <a:spLocks noChangeArrowheads="1"/>
                    </p:cNvSpPr>
                    <p:nvPr/>
                  </p:nvSpPr>
                  <p:spPr bwMode="auto">
                    <a:xfrm>
                      <a:off x="2100" y="864"/>
                      <a:ext cx="3659" cy="250"/>
                    </a:xfrm>
                    <a:prstGeom prst="rect">
                      <a:avLst/>
                    </a:prstGeom>
                    <a:noFill/>
                    <a:ln w="9525">
                      <a:noFill/>
                      <a:miter lim="800000"/>
                      <a:headEnd/>
                      <a:tailEnd/>
                    </a:ln>
                    <a:effectLst/>
                  </p:spPr>
                  <p:txBody>
                    <a:bodyPr/>
                    <a:lstStyle/>
                    <a:p>
                      <a:pPr algn="l"/>
                      <a:r>
                        <a:rPr lang="en-US" sz="1000"/>
                        <a:t>You will have a minimum of 25 days without a finance charge on new purchases if the total New Balance is paid in full each month by the statement closing date.</a:t>
                      </a:r>
                      <a:endParaRPr lang="en-US" sz="2400">
                        <a:latin typeface="Times New Roman" pitchFamily="18" charset="0"/>
                      </a:endParaRPr>
                    </a:p>
                  </p:txBody>
                </p:sp>
                <p:sp>
                  <p:nvSpPr>
                    <p:cNvPr id="10279" name="Rectangle 20"/>
                    <p:cNvSpPr>
                      <a:spLocks noChangeArrowheads="1"/>
                    </p:cNvSpPr>
                    <p:nvPr/>
                  </p:nvSpPr>
                  <p:spPr bwMode="auto">
                    <a:xfrm>
                      <a:off x="2100" y="864"/>
                      <a:ext cx="3659" cy="250"/>
                    </a:xfrm>
                    <a:prstGeom prst="rect">
                      <a:avLst/>
                    </a:prstGeom>
                    <a:noFill/>
                    <a:ln w="7">
                      <a:solidFill>
                        <a:srgbClr val="A0A0A0"/>
                      </a:solidFill>
                      <a:miter lim="800000"/>
                      <a:headEnd/>
                      <a:tailEnd/>
                    </a:ln>
                    <a:effectLst/>
                  </p:spPr>
                  <p:txBody>
                    <a:bodyPr/>
                    <a:lstStyle/>
                    <a:p>
                      <a:endParaRPr lang="en-US"/>
                    </a:p>
                  </p:txBody>
                </p:sp>
              </p:grpSp>
              <p:grpSp>
                <p:nvGrpSpPr>
                  <p:cNvPr id="10254" name="Group 21"/>
                  <p:cNvGrpSpPr>
                    <a:grpSpLocks/>
                  </p:cNvGrpSpPr>
                  <p:nvPr/>
                </p:nvGrpSpPr>
                <p:grpSpPr bwMode="auto">
                  <a:xfrm>
                    <a:off x="0" y="1114"/>
                    <a:ext cx="2100" cy="250"/>
                    <a:chOff x="0" y="1114"/>
                    <a:chExt cx="2100" cy="250"/>
                  </a:xfrm>
                </p:grpSpPr>
                <p:sp>
                  <p:nvSpPr>
                    <p:cNvPr id="10276" name="Rectangle 22"/>
                    <p:cNvSpPr>
                      <a:spLocks noChangeArrowheads="1"/>
                    </p:cNvSpPr>
                    <p:nvPr/>
                  </p:nvSpPr>
                  <p:spPr bwMode="auto">
                    <a:xfrm>
                      <a:off x="0" y="1114"/>
                      <a:ext cx="2100" cy="250"/>
                    </a:xfrm>
                    <a:prstGeom prst="rect">
                      <a:avLst/>
                    </a:prstGeom>
                    <a:noFill/>
                    <a:ln w="9525">
                      <a:noFill/>
                      <a:miter lim="800000"/>
                      <a:headEnd/>
                      <a:tailEnd/>
                    </a:ln>
                    <a:effectLst/>
                  </p:spPr>
                  <p:txBody>
                    <a:bodyPr/>
                    <a:lstStyle/>
                    <a:p>
                      <a:pPr algn="l"/>
                      <a:r>
                        <a:rPr lang="en-US" sz="1000" b="1"/>
                        <a:t>Method of computing the balance used in calculating finance charges for purchases</a:t>
                      </a:r>
                      <a:endParaRPr lang="en-US" sz="2400">
                        <a:latin typeface="Times New Roman" pitchFamily="18" charset="0"/>
                      </a:endParaRPr>
                    </a:p>
                  </p:txBody>
                </p:sp>
                <p:sp>
                  <p:nvSpPr>
                    <p:cNvPr id="10277" name="Rectangle 23"/>
                    <p:cNvSpPr>
                      <a:spLocks noChangeArrowheads="1"/>
                    </p:cNvSpPr>
                    <p:nvPr/>
                  </p:nvSpPr>
                  <p:spPr bwMode="auto">
                    <a:xfrm>
                      <a:off x="0" y="1114"/>
                      <a:ext cx="2100" cy="250"/>
                    </a:xfrm>
                    <a:prstGeom prst="rect">
                      <a:avLst/>
                    </a:prstGeom>
                    <a:noFill/>
                    <a:ln w="7">
                      <a:solidFill>
                        <a:srgbClr val="A0A0A0"/>
                      </a:solidFill>
                      <a:miter lim="800000"/>
                      <a:headEnd/>
                      <a:tailEnd/>
                    </a:ln>
                    <a:effectLst/>
                  </p:spPr>
                  <p:txBody>
                    <a:bodyPr/>
                    <a:lstStyle/>
                    <a:p>
                      <a:endParaRPr lang="en-US"/>
                    </a:p>
                  </p:txBody>
                </p:sp>
              </p:grpSp>
              <p:grpSp>
                <p:nvGrpSpPr>
                  <p:cNvPr id="10255" name="Group 24"/>
                  <p:cNvGrpSpPr>
                    <a:grpSpLocks/>
                  </p:cNvGrpSpPr>
                  <p:nvPr/>
                </p:nvGrpSpPr>
                <p:grpSpPr bwMode="auto">
                  <a:xfrm>
                    <a:off x="2100" y="1114"/>
                    <a:ext cx="3659" cy="250"/>
                    <a:chOff x="2100" y="1114"/>
                    <a:chExt cx="3659" cy="250"/>
                  </a:xfrm>
                </p:grpSpPr>
                <p:sp>
                  <p:nvSpPr>
                    <p:cNvPr id="10274" name="Rectangle 25"/>
                    <p:cNvSpPr>
                      <a:spLocks noChangeArrowheads="1"/>
                    </p:cNvSpPr>
                    <p:nvPr/>
                  </p:nvSpPr>
                  <p:spPr bwMode="auto">
                    <a:xfrm>
                      <a:off x="2100" y="1114"/>
                      <a:ext cx="3659" cy="250"/>
                    </a:xfrm>
                    <a:prstGeom prst="rect">
                      <a:avLst/>
                    </a:prstGeom>
                    <a:noFill/>
                    <a:ln w="9525">
                      <a:noFill/>
                      <a:miter lim="800000"/>
                      <a:headEnd/>
                      <a:tailEnd/>
                    </a:ln>
                    <a:effectLst/>
                  </p:spPr>
                  <p:txBody>
                    <a:bodyPr/>
                    <a:lstStyle/>
                    <a:p>
                      <a:pPr algn="l"/>
                      <a:r>
                        <a:rPr lang="en-US" sz="1000"/>
                        <a:t>Average daily balance (including new purchases)</a:t>
                      </a:r>
                      <a:endParaRPr lang="en-US" sz="2400">
                        <a:latin typeface="Times New Roman" pitchFamily="18" charset="0"/>
                      </a:endParaRPr>
                    </a:p>
                  </p:txBody>
                </p:sp>
                <p:sp>
                  <p:nvSpPr>
                    <p:cNvPr id="10275" name="Rectangle 26"/>
                    <p:cNvSpPr>
                      <a:spLocks noChangeArrowheads="1"/>
                    </p:cNvSpPr>
                    <p:nvPr/>
                  </p:nvSpPr>
                  <p:spPr bwMode="auto">
                    <a:xfrm>
                      <a:off x="2100" y="1114"/>
                      <a:ext cx="3659" cy="250"/>
                    </a:xfrm>
                    <a:prstGeom prst="rect">
                      <a:avLst/>
                    </a:prstGeom>
                    <a:noFill/>
                    <a:ln w="7">
                      <a:solidFill>
                        <a:srgbClr val="A0A0A0"/>
                      </a:solidFill>
                      <a:miter lim="800000"/>
                      <a:headEnd/>
                      <a:tailEnd/>
                    </a:ln>
                    <a:effectLst/>
                  </p:spPr>
                  <p:txBody>
                    <a:bodyPr/>
                    <a:lstStyle/>
                    <a:p>
                      <a:endParaRPr lang="en-US"/>
                    </a:p>
                  </p:txBody>
                </p:sp>
              </p:grpSp>
              <p:grpSp>
                <p:nvGrpSpPr>
                  <p:cNvPr id="10256" name="Group 27"/>
                  <p:cNvGrpSpPr>
                    <a:grpSpLocks/>
                  </p:cNvGrpSpPr>
                  <p:nvPr/>
                </p:nvGrpSpPr>
                <p:grpSpPr bwMode="auto">
                  <a:xfrm>
                    <a:off x="0" y="1364"/>
                    <a:ext cx="2100" cy="154"/>
                    <a:chOff x="0" y="1364"/>
                    <a:chExt cx="2100" cy="154"/>
                  </a:xfrm>
                </p:grpSpPr>
                <p:sp>
                  <p:nvSpPr>
                    <p:cNvPr id="10272" name="Rectangle 28"/>
                    <p:cNvSpPr>
                      <a:spLocks noChangeArrowheads="1"/>
                    </p:cNvSpPr>
                    <p:nvPr/>
                  </p:nvSpPr>
                  <p:spPr bwMode="auto">
                    <a:xfrm>
                      <a:off x="0" y="1364"/>
                      <a:ext cx="2100" cy="154"/>
                    </a:xfrm>
                    <a:prstGeom prst="rect">
                      <a:avLst/>
                    </a:prstGeom>
                    <a:noFill/>
                    <a:ln w="9525">
                      <a:noFill/>
                      <a:miter lim="800000"/>
                      <a:headEnd/>
                      <a:tailEnd/>
                    </a:ln>
                    <a:effectLst/>
                  </p:spPr>
                  <p:txBody>
                    <a:bodyPr/>
                    <a:lstStyle/>
                    <a:p>
                      <a:pPr algn="l"/>
                      <a:r>
                        <a:rPr lang="en-US" sz="1000" b="1"/>
                        <a:t>Annual fee</a:t>
                      </a:r>
                      <a:endParaRPr lang="en-US" sz="2400">
                        <a:latin typeface="Times New Roman" pitchFamily="18" charset="0"/>
                      </a:endParaRPr>
                    </a:p>
                  </p:txBody>
                </p:sp>
                <p:sp>
                  <p:nvSpPr>
                    <p:cNvPr id="10273" name="Rectangle 29"/>
                    <p:cNvSpPr>
                      <a:spLocks noChangeArrowheads="1"/>
                    </p:cNvSpPr>
                    <p:nvPr/>
                  </p:nvSpPr>
                  <p:spPr bwMode="auto">
                    <a:xfrm>
                      <a:off x="0" y="1364"/>
                      <a:ext cx="2100" cy="154"/>
                    </a:xfrm>
                    <a:prstGeom prst="rect">
                      <a:avLst/>
                    </a:prstGeom>
                    <a:noFill/>
                    <a:ln w="7">
                      <a:solidFill>
                        <a:srgbClr val="A0A0A0"/>
                      </a:solidFill>
                      <a:miter lim="800000"/>
                      <a:headEnd/>
                      <a:tailEnd/>
                    </a:ln>
                    <a:effectLst/>
                  </p:spPr>
                  <p:txBody>
                    <a:bodyPr/>
                    <a:lstStyle/>
                    <a:p>
                      <a:endParaRPr lang="en-US"/>
                    </a:p>
                  </p:txBody>
                </p:sp>
              </p:grpSp>
              <p:grpSp>
                <p:nvGrpSpPr>
                  <p:cNvPr id="10257" name="Group 30"/>
                  <p:cNvGrpSpPr>
                    <a:grpSpLocks/>
                  </p:cNvGrpSpPr>
                  <p:nvPr/>
                </p:nvGrpSpPr>
                <p:grpSpPr bwMode="auto">
                  <a:xfrm>
                    <a:off x="2100" y="1364"/>
                    <a:ext cx="3659" cy="154"/>
                    <a:chOff x="2100" y="1364"/>
                    <a:chExt cx="3659" cy="154"/>
                  </a:xfrm>
                </p:grpSpPr>
                <p:sp>
                  <p:nvSpPr>
                    <p:cNvPr id="10270" name="Rectangle 31"/>
                    <p:cNvSpPr>
                      <a:spLocks noChangeArrowheads="1"/>
                    </p:cNvSpPr>
                    <p:nvPr/>
                  </p:nvSpPr>
                  <p:spPr bwMode="auto">
                    <a:xfrm>
                      <a:off x="2100" y="1364"/>
                      <a:ext cx="3659" cy="154"/>
                    </a:xfrm>
                    <a:prstGeom prst="rect">
                      <a:avLst/>
                    </a:prstGeom>
                    <a:noFill/>
                    <a:ln w="9525">
                      <a:noFill/>
                      <a:miter lim="800000"/>
                      <a:headEnd/>
                      <a:tailEnd/>
                    </a:ln>
                    <a:effectLst/>
                  </p:spPr>
                  <p:txBody>
                    <a:bodyPr/>
                    <a:lstStyle/>
                    <a:p>
                      <a:pPr algn="l"/>
                      <a:r>
                        <a:rPr lang="en-US" sz="1000"/>
                        <a:t>$25</a:t>
                      </a:r>
                      <a:endParaRPr lang="en-US" sz="2400">
                        <a:latin typeface="Times New Roman" pitchFamily="18" charset="0"/>
                      </a:endParaRPr>
                    </a:p>
                  </p:txBody>
                </p:sp>
                <p:sp>
                  <p:nvSpPr>
                    <p:cNvPr id="10271" name="Rectangle 32"/>
                    <p:cNvSpPr>
                      <a:spLocks noChangeArrowheads="1"/>
                    </p:cNvSpPr>
                    <p:nvPr/>
                  </p:nvSpPr>
                  <p:spPr bwMode="auto">
                    <a:xfrm>
                      <a:off x="2100" y="1364"/>
                      <a:ext cx="3659" cy="154"/>
                    </a:xfrm>
                    <a:prstGeom prst="rect">
                      <a:avLst/>
                    </a:prstGeom>
                    <a:noFill/>
                    <a:ln w="7">
                      <a:solidFill>
                        <a:srgbClr val="A0A0A0"/>
                      </a:solidFill>
                      <a:miter lim="800000"/>
                      <a:headEnd/>
                      <a:tailEnd/>
                    </a:ln>
                    <a:effectLst/>
                  </p:spPr>
                  <p:txBody>
                    <a:bodyPr/>
                    <a:lstStyle/>
                    <a:p>
                      <a:endParaRPr lang="en-US"/>
                    </a:p>
                  </p:txBody>
                </p:sp>
              </p:grpSp>
              <p:grpSp>
                <p:nvGrpSpPr>
                  <p:cNvPr id="10258" name="Group 33"/>
                  <p:cNvGrpSpPr>
                    <a:grpSpLocks/>
                  </p:cNvGrpSpPr>
                  <p:nvPr/>
                </p:nvGrpSpPr>
                <p:grpSpPr bwMode="auto">
                  <a:xfrm>
                    <a:off x="0" y="1518"/>
                    <a:ext cx="2100" cy="250"/>
                    <a:chOff x="0" y="1518"/>
                    <a:chExt cx="2100" cy="250"/>
                  </a:xfrm>
                </p:grpSpPr>
                <p:sp>
                  <p:nvSpPr>
                    <p:cNvPr id="10268" name="Rectangle 34"/>
                    <p:cNvSpPr>
                      <a:spLocks noChangeArrowheads="1"/>
                    </p:cNvSpPr>
                    <p:nvPr/>
                  </p:nvSpPr>
                  <p:spPr bwMode="auto">
                    <a:xfrm>
                      <a:off x="0" y="1518"/>
                      <a:ext cx="2100" cy="250"/>
                    </a:xfrm>
                    <a:prstGeom prst="rect">
                      <a:avLst/>
                    </a:prstGeom>
                    <a:noFill/>
                    <a:ln w="9525">
                      <a:noFill/>
                      <a:miter lim="800000"/>
                      <a:headEnd/>
                      <a:tailEnd/>
                    </a:ln>
                    <a:effectLst/>
                  </p:spPr>
                  <p:txBody>
                    <a:bodyPr/>
                    <a:lstStyle/>
                    <a:p>
                      <a:pPr algn="l"/>
                      <a:r>
                        <a:rPr lang="en-US" sz="1000" b="1"/>
                        <a:t>Minimum finance charge</a:t>
                      </a:r>
                      <a:endParaRPr lang="en-US" sz="2400">
                        <a:latin typeface="Times New Roman" pitchFamily="18" charset="0"/>
                      </a:endParaRPr>
                    </a:p>
                  </p:txBody>
                </p:sp>
                <p:sp>
                  <p:nvSpPr>
                    <p:cNvPr id="10269" name="Rectangle 35"/>
                    <p:cNvSpPr>
                      <a:spLocks noChangeArrowheads="1"/>
                    </p:cNvSpPr>
                    <p:nvPr/>
                  </p:nvSpPr>
                  <p:spPr bwMode="auto">
                    <a:xfrm>
                      <a:off x="0" y="1518"/>
                      <a:ext cx="2100" cy="250"/>
                    </a:xfrm>
                    <a:prstGeom prst="rect">
                      <a:avLst/>
                    </a:prstGeom>
                    <a:noFill/>
                    <a:ln w="7">
                      <a:solidFill>
                        <a:srgbClr val="A0A0A0"/>
                      </a:solidFill>
                      <a:miter lim="800000"/>
                      <a:headEnd/>
                      <a:tailEnd/>
                    </a:ln>
                    <a:effectLst/>
                  </p:spPr>
                  <p:txBody>
                    <a:bodyPr/>
                    <a:lstStyle/>
                    <a:p>
                      <a:endParaRPr lang="en-US"/>
                    </a:p>
                  </p:txBody>
                </p:sp>
              </p:grpSp>
              <p:grpSp>
                <p:nvGrpSpPr>
                  <p:cNvPr id="10259" name="Group 36"/>
                  <p:cNvGrpSpPr>
                    <a:grpSpLocks/>
                  </p:cNvGrpSpPr>
                  <p:nvPr/>
                </p:nvGrpSpPr>
                <p:grpSpPr bwMode="auto">
                  <a:xfrm>
                    <a:off x="2100" y="1518"/>
                    <a:ext cx="3659" cy="250"/>
                    <a:chOff x="2100" y="1518"/>
                    <a:chExt cx="3659" cy="250"/>
                  </a:xfrm>
                </p:grpSpPr>
                <p:sp>
                  <p:nvSpPr>
                    <p:cNvPr id="10266" name="Rectangle 37"/>
                    <p:cNvSpPr>
                      <a:spLocks noChangeArrowheads="1"/>
                    </p:cNvSpPr>
                    <p:nvPr/>
                  </p:nvSpPr>
                  <p:spPr bwMode="auto">
                    <a:xfrm>
                      <a:off x="2100" y="1518"/>
                      <a:ext cx="3659" cy="250"/>
                    </a:xfrm>
                    <a:prstGeom prst="rect">
                      <a:avLst/>
                    </a:prstGeom>
                    <a:noFill/>
                    <a:ln w="9525">
                      <a:noFill/>
                      <a:miter lim="800000"/>
                      <a:headEnd/>
                      <a:tailEnd/>
                    </a:ln>
                    <a:effectLst/>
                  </p:spPr>
                  <p:txBody>
                    <a:bodyPr/>
                    <a:lstStyle/>
                    <a:p>
                      <a:pPr algn="l"/>
                      <a:r>
                        <a:rPr lang="en-US" sz="1000"/>
                        <a:t>For each Billing Period that your Account is subject to a finance charge, a minimum total Finance Charge of $0.50 will be imposed.</a:t>
                      </a:r>
                      <a:endParaRPr lang="en-US" sz="2400">
                        <a:latin typeface="Times New Roman" pitchFamily="18" charset="0"/>
                      </a:endParaRPr>
                    </a:p>
                  </p:txBody>
                </p:sp>
                <p:sp>
                  <p:nvSpPr>
                    <p:cNvPr id="10267" name="Rectangle 38"/>
                    <p:cNvSpPr>
                      <a:spLocks noChangeArrowheads="1"/>
                    </p:cNvSpPr>
                    <p:nvPr/>
                  </p:nvSpPr>
                  <p:spPr bwMode="auto">
                    <a:xfrm>
                      <a:off x="2100" y="1518"/>
                      <a:ext cx="3659" cy="250"/>
                    </a:xfrm>
                    <a:prstGeom prst="rect">
                      <a:avLst/>
                    </a:prstGeom>
                    <a:noFill/>
                    <a:ln w="7">
                      <a:solidFill>
                        <a:srgbClr val="A0A0A0"/>
                      </a:solidFill>
                      <a:miter lim="800000"/>
                      <a:headEnd/>
                      <a:tailEnd/>
                    </a:ln>
                    <a:effectLst/>
                  </p:spPr>
                  <p:txBody>
                    <a:bodyPr/>
                    <a:lstStyle/>
                    <a:p>
                      <a:endParaRPr lang="en-US"/>
                    </a:p>
                  </p:txBody>
                </p:sp>
              </p:grpSp>
              <p:grpSp>
                <p:nvGrpSpPr>
                  <p:cNvPr id="10260" name="Group 39"/>
                  <p:cNvGrpSpPr>
                    <a:grpSpLocks/>
                  </p:cNvGrpSpPr>
                  <p:nvPr/>
                </p:nvGrpSpPr>
                <p:grpSpPr bwMode="auto">
                  <a:xfrm>
                    <a:off x="0" y="1768"/>
                    <a:ext cx="2100" cy="442"/>
                    <a:chOff x="0" y="1768"/>
                    <a:chExt cx="2100" cy="442"/>
                  </a:xfrm>
                </p:grpSpPr>
                <p:sp>
                  <p:nvSpPr>
                    <p:cNvPr id="10264" name="Rectangle 40"/>
                    <p:cNvSpPr>
                      <a:spLocks noChangeArrowheads="1"/>
                    </p:cNvSpPr>
                    <p:nvPr/>
                  </p:nvSpPr>
                  <p:spPr bwMode="auto">
                    <a:xfrm>
                      <a:off x="0" y="1768"/>
                      <a:ext cx="2100" cy="442"/>
                    </a:xfrm>
                    <a:prstGeom prst="rect">
                      <a:avLst/>
                    </a:prstGeom>
                    <a:noFill/>
                    <a:ln w="9525">
                      <a:noFill/>
                      <a:miter lim="800000"/>
                      <a:headEnd/>
                      <a:tailEnd/>
                    </a:ln>
                    <a:effectLst/>
                  </p:spPr>
                  <p:txBody>
                    <a:bodyPr/>
                    <a:lstStyle/>
                    <a:p>
                      <a:pPr algn="l"/>
                      <a:r>
                        <a:rPr lang="en-US" sz="1000" b="1"/>
                        <a:t>Miscellaneous fees</a:t>
                      </a:r>
                      <a:endParaRPr lang="en-US" sz="2400">
                        <a:latin typeface="Times New Roman" pitchFamily="18" charset="0"/>
                      </a:endParaRPr>
                    </a:p>
                  </p:txBody>
                </p:sp>
                <p:sp>
                  <p:nvSpPr>
                    <p:cNvPr id="10265" name="Rectangle 41"/>
                    <p:cNvSpPr>
                      <a:spLocks noChangeArrowheads="1"/>
                    </p:cNvSpPr>
                    <p:nvPr/>
                  </p:nvSpPr>
                  <p:spPr bwMode="auto">
                    <a:xfrm>
                      <a:off x="0" y="1768"/>
                      <a:ext cx="2100" cy="442"/>
                    </a:xfrm>
                    <a:prstGeom prst="rect">
                      <a:avLst/>
                    </a:prstGeom>
                    <a:noFill/>
                    <a:ln w="7">
                      <a:solidFill>
                        <a:srgbClr val="A0A0A0"/>
                      </a:solidFill>
                      <a:miter lim="800000"/>
                      <a:headEnd/>
                      <a:tailEnd/>
                    </a:ln>
                    <a:effectLst/>
                  </p:spPr>
                  <p:txBody>
                    <a:bodyPr/>
                    <a:lstStyle/>
                    <a:p>
                      <a:endParaRPr lang="en-US"/>
                    </a:p>
                  </p:txBody>
                </p:sp>
              </p:grpSp>
              <p:grpSp>
                <p:nvGrpSpPr>
                  <p:cNvPr id="10261" name="Group 42"/>
                  <p:cNvGrpSpPr>
                    <a:grpSpLocks/>
                  </p:cNvGrpSpPr>
                  <p:nvPr/>
                </p:nvGrpSpPr>
                <p:grpSpPr bwMode="auto">
                  <a:xfrm>
                    <a:off x="2100" y="1768"/>
                    <a:ext cx="3659" cy="442"/>
                    <a:chOff x="2100" y="1768"/>
                    <a:chExt cx="3659" cy="442"/>
                  </a:xfrm>
                </p:grpSpPr>
                <p:sp>
                  <p:nvSpPr>
                    <p:cNvPr id="10262" name="Rectangle 43"/>
                    <p:cNvSpPr>
                      <a:spLocks noChangeArrowheads="1"/>
                    </p:cNvSpPr>
                    <p:nvPr/>
                  </p:nvSpPr>
                  <p:spPr bwMode="auto">
                    <a:xfrm>
                      <a:off x="2100" y="1768"/>
                      <a:ext cx="3659" cy="442"/>
                    </a:xfrm>
                    <a:prstGeom prst="rect">
                      <a:avLst/>
                    </a:prstGeom>
                    <a:noFill/>
                    <a:ln w="9525">
                      <a:noFill/>
                      <a:miter lim="800000"/>
                      <a:headEnd/>
                      <a:tailEnd/>
                    </a:ln>
                    <a:effectLst/>
                  </p:spPr>
                  <p:txBody>
                    <a:bodyPr/>
                    <a:lstStyle/>
                    <a:p>
                      <a:pPr algn="l"/>
                      <a:r>
                        <a:rPr lang="en-US" sz="1000"/>
                        <a:t>Cash advance fee: 2.5% of amount of the cash advance, but not less than $2.50.</a:t>
                      </a:r>
                      <a:br>
                        <a:rPr lang="en-US" sz="1000"/>
                      </a:br>
                      <a:r>
                        <a:rPr lang="en-US" sz="1000"/>
                        <a:t>Late payment fee: $25 </a:t>
                      </a:r>
                      <a:br>
                        <a:rPr lang="en-US" sz="1000"/>
                      </a:br>
                      <a:r>
                        <a:rPr lang="en-US" sz="1000"/>
                        <a:t>Over-the-credit-limit fee: $25 </a:t>
                      </a:r>
                      <a:br>
                        <a:rPr lang="en-US" sz="1000"/>
                      </a:br>
                      <a:r>
                        <a:rPr lang="en-US" sz="1000"/>
                        <a:t>Returned check fee: $25</a:t>
                      </a:r>
                      <a:endParaRPr lang="en-US" sz="2400">
                        <a:latin typeface="Times New Roman" pitchFamily="18" charset="0"/>
                      </a:endParaRPr>
                    </a:p>
                  </p:txBody>
                </p:sp>
                <p:sp>
                  <p:nvSpPr>
                    <p:cNvPr id="10263" name="Rectangle 44"/>
                    <p:cNvSpPr>
                      <a:spLocks noChangeArrowheads="1"/>
                    </p:cNvSpPr>
                    <p:nvPr/>
                  </p:nvSpPr>
                  <p:spPr bwMode="auto">
                    <a:xfrm>
                      <a:off x="2100" y="1768"/>
                      <a:ext cx="3659" cy="442"/>
                    </a:xfrm>
                    <a:prstGeom prst="rect">
                      <a:avLst/>
                    </a:prstGeom>
                    <a:noFill/>
                    <a:ln w="7">
                      <a:solidFill>
                        <a:srgbClr val="A0A0A0"/>
                      </a:solidFill>
                      <a:miter lim="800000"/>
                      <a:headEnd/>
                      <a:tailEnd/>
                    </a:ln>
                    <a:effectLst/>
                  </p:spPr>
                  <p:txBody>
                    <a:bodyPr/>
                    <a:lstStyle/>
                    <a:p>
                      <a:endParaRPr lang="en-US"/>
                    </a:p>
                  </p:txBody>
                </p:sp>
              </p:grpSp>
            </p:grpSp>
            <p:sp>
              <p:nvSpPr>
                <p:cNvPr id="10249" name="Rectangle 45"/>
                <p:cNvSpPr>
                  <a:spLocks noChangeArrowheads="1"/>
                </p:cNvSpPr>
                <p:nvPr/>
              </p:nvSpPr>
              <p:spPr bwMode="auto">
                <a:xfrm>
                  <a:off x="-3" y="515"/>
                  <a:ext cx="5765" cy="1698"/>
                </a:xfrm>
                <a:prstGeom prst="rect">
                  <a:avLst/>
                </a:prstGeom>
                <a:noFill/>
                <a:ln w="9525">
                  <a:solidFill>
                    <a:srgbClr val="A0A0A0"/>
                  </a:solidFill>
                  <a:miter lim="800000"/>
                  <a:headEnd/>
                  <a:tailEnd/>
                </a:ln>
                <a:effectLst/>
              </p:spPr>
              <p:txBody>
                <a:bodyPr/>
                <a:lstStyle/>
                <a:p>
                  <a:endParaRPr 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51906"/>
                                        </p:tgtEl>
                                        <p:attrNameLst>
                                          <p:attrName>style.visibility</p:attrName>
                                        </p:attrNameLst>
                                      </p:cBhvr>
                                      <p:to>
                                        <p:strVal val="visible"/>
                                      </p:to>
                                    </p:set>
                                    <p:anim calcmode="lin" valueType="num">
                                      <p:cBhvr>
                                        <p:cTn id="7" dur="500" decel="50000" fill="hold">
                                          <p:stCondLst>
                                            <p:cond delay="0"/>
                                          </p:stCondLst>
                                        </p:cTn>
                                        <p:tgtEl>
                                          <p:spTgt spid="25190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5190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51906"/>
                                        </p:tgtEl>
                                        <p:attrNameLst>
                                          <p:attrName>ppt_w</p:attrName>
                                        </p:attrNameLst>
                                      </p:cBhvr>
                                      <p:tavLst>
                                        <p:tav tm="0">
                                          <p:val>
                                            <p:strVal val="#ppt_w*.05"/>
                                          </p:val>
                                        </p:tav>
                                        <p:tav tm="100000">
                                          <p:val>
                                            <p:strVal val="#ppt_w"/>
                                          </p:val>
                                        </p:tav>
                                      </p:tavLst>
                                    </p:anim>
                                    <p:anim calcmode="lin" valueType="num">
                                      <p:cBhvr>
                                        <p:cTn id="10" dur="1000" fill="hold"/>
                                        <p:tgtEl>
                                          <p:spTgt spid="25190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5190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5190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5190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51906"/>
                                        </p:tgtEl>
                                      </p:cBhvr>
                                    </p:animEffect>
                                  </p:childTnLst>
                                </p:cTn>
                              </p:par>
                            </p:childTnLst>
                          </p:cTn>
                        </p:par>
                        <p:par>
                          <p:cTn id="15" fill="hold" nodeType="afterGroup">
                            <p:stCondLst>
                              <p:cond delay="1000"/>
                            </p:stCondLst>
                            <p:childTnLst>
                              <p:par>
                                <p:cTn id="16" presetID="8" presetClass="entr" presetSubtype="32" fill="hold" nodeType="afterEffect">
                                  <p:stCondLst>
                                    <p:cond delay="0"/>
                                  </p:stCondLst>
                                  <p:childTnLst>
                                    <p:set>
                                      <p:cBhvr>
                                        <p:cTn id="17" dur="1" fill="hold">
                                          <p:stCondLst>
                                            <p:cond delay="0"/>
                                          </p:stCondLst>
                                        </p:cTn>
                                        <p:tgtEl>
                                          <p:spTgt spid="251907"/>
                                        </p:tgtEl>
                                        <p:attrNameLst>
                                          <p:attrName>style.visibility</p:attrName>
                                        </p:attrNameLst>
                                      </p:cBhvr>
                                      <p:to>
                                        <p:strVal val="visible"/>
                                      </p:to>
                                    </p:set>
                                    <p:animEffect transition="in" filter="diamond(out)">
                                      <p:cBhvr>
                                        <p:cTn id="18" dur="2000"/>
                                        <p:tgtEl>
                                          <p:spTgt spid="251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p:bldLst>
  </p:timing>
</p:sld>
</file>

<file path=ppt/theme/theme1.xml><?xml version="1.0" encoding="utf-8"?>
<a:theme xmlns:a="http://schemas.openxmlformats.org/drawingml/2006/main" name="1_SAFEMaster2">
  <a:themeElements>
    <a:clrScheme name="1_SAFEMaster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AFEMaster2">
      <a:majorFont>
        <a:latin typeface="Copperplate Gothic Bol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SAFEMaster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AFEMaster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AFEMaster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AFEMaster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AFEMaster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AFEMaster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AFEMaster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AFEMaster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AFEMaster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AFEMaster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AFEMaster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AFEMaster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SAFEMaster2</Template>
  <TotalTime>2109</TotalTime>
  <Words>1313</Words>
  <Application>Microsoft Office PowerPoint</Application>
  <PresentationFormat>On-screen Show (4:3)</PresentationFormat>
  <Paragraphs>266</Paragraphs>
  <Slides>23</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Copperplate Gothic Bold</vt:lpstr>
      <vt:lpstr>Garamond</vt:lpstr>
      <vt:lpstr>Pristina</vt:lpstr>
      <vt:lpstr>Perpetua</vt:lpstr>
      <vt:lpstr>Times New Roman</vt:lpstr>
      <vt:lpstr>Adobe Jenson Pro</vt:lpstr>
      <vt:lpstr>Wingdings</vt:lpstr>
      <vt:lpstr>Copperplate Gothic Light</vt:lpstr>
      <vt:lpstr>1_SAFEMaster2</vt:lpstr>
      <vt:lpstr>Credit Cards 101</vt:lpstr>
      <vt:lpstr>Today’s Presentation</vt:lpstr>
      <vt:lpstr>What are Credit Cards?</vt:lpstr>
      <vt:lpstr>Why Use a Credit Card?</vt:lpstr>
      <vt:lpstr>Why Not Use a Credit Card?</vt:lpstr>
      <vt:lpstr>Types of Credit Cards</vt:lpstr>
      <vt:lpstr>Types of Credit Cards</vt:lpstr>
      <vt:lpstr>Obtaining a Credit Card</vt:lpstr>
      <vt:lpstr>A Schumer Box  you May Expect To See</vt:lpstr>
      <vt:lpstr>A Schumer Box and Credit Card Terms Explained</vt:lpstr>
      <vt:lpstr>A Schumer Box and Credit Card Terms Explained</vt:lpstr>
      <vt:lpstr>Balance Calculation Methods</vt:lpstr>
      <vt:lpstr>Balance Calculation Methods (continued)</vt:lpstr>
      <vt:lpstr>A Schumer Box and Credit Card Terms Explained</vt:lpstr>
      <vt:lpstr>Opening a Credit Account</vt:lpstr>
      <vt:lpstr>Understanding the Bill</vt:lpstr>
      <vt:lpstr>Understanding the Bill (continued)</vt:lpstr>
      <vt:lpstr>Handling Disputes</vt:lpstr>
      <vt:lpstr>Handling Disputes (continued)</vt:lpstr>
      <vt:lpstr>Using a Credit Card Properly </vt:lpstr>
      <vt:lpstr>Slide 21</vt:lpstr>
      <vt:lpstr>Conclusion</vt:lpstr>
      <vt:lpstr>Slide 23</vt:lpstr>
    </vt:vector>
  </TitlesOfParts>
  <Company>MSU-Bozeman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&amp; You</dc:title>
  <dc:creator>Health &amp; Human Development</dc:creator>
  <cp:lastModifiedBy>SCS</cp:lastModifiedBy>
  <cp:revision>79</cp:revision>
  <dcterms:created xsi:type="dcterms:W3CDTF">2002-10-18T20:04:23Z</dcterms:created>
  <dcterms:modified xsi:type="dcterms:W3CDTF">2013-01-03T16:15:30Z</dcterms:modified>
</cp:coreProperties>
</file>