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2" r:id="rId3"/>
    <p:sldId id="275" r:id="rId4"/>
    <p:sldId id="29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8" r:id="rId15"/>
    <p:sldId id="273" r:id="rId16"/>
    <p:sldId id="279" r:id="rId17"/>
    <p:sldId id="274" r:id="rId18"/>
    <p:sldId id="280" r:id="rId19"/>
    <p:sldId id="282" r:id="rId20"/>
    <p:sldId id="285" r:id="rId21"/>
    <p:sldId id="288" r:id="rId22"/>
    <p:sldId id="289" r:id="rId23"/>
    <p:sldId id="290" r:id="rId24"/>
    <p:sldId id="295" r:id="rId25"/>
    <p:sldId id="283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B4D6"/>
    <a:srgbClr val="FFFFFF"/>
    <a:srgbClr val="717171"/>
    <a:srgbClr val="D0E8A0"/>
    <a:srgbClr val="B2D965"/>
    <a:srgbClr val="99CC33"/>
    <a:srgbClr val="0DCBF1"/>
    <a:srgbClr val="61BC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8" y="-72"/>
      </p:cViewPr>
      <p:guideLst>
        <p:guide orient="horz" pos="2160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124" d="100"/>
          <a:sy n="124" d="100"/>
        </p:scale>
        <p:origin x="-3080" y="-104"/>
      </p:cViewPr>
      <p:guideLst>
        <p:guide orient="horz" pos="3024"/>
        <p:guide pos="230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540ECB-CC7B-4D7E-83F4-BC8595C3D86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400CA9-E646-40E2-B656-00B9A954A778}">
      <dgm:prSet phldrT="[Text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 extrusionH="57150" prstMaterial="dkEdge">
          <a:bevelT/>
          <a:bevelB/>
          <a:extrusionClr>
            <a:schemeClr val="bg1">
              <a:lumMod val="75000"/>
            </a:schemeClr>
          </a:extrusionClr>
        </a:sp3d>
      </dgm:spPr>
      <dgm:t>
        <a:bodyPr>
          <a:sp3d extrusionH="57150">
            <a:bevelT w="38100" h="38100"/>
          </a:sp3d>
        </a:bodyPr>
        <a:lstStyle/>
        <a:p>
          <a:r>
            <a:rPr lang="en-US" sz="2400" b="1" dirty="0" smtClean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Develop a budget</a:t>
          </a:r>
          <a:endParaRPr lang="en-US" sz="2400" b="1" dirty="0"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AC085722-F54F-42ED-AE4A-4710A3D6000B}" type="parTrans" cxnId="{64187C47-D326-4DD9-93FE-F7FD8EA20B35}">
      <dgm:prSet/>
      <dgm:spPr/>
      <dgm:t>
        <a:bodyPr/>
        <a:lstStyle/>
        <a:p>
          <a:endParaRPr lang="en-US"/>
        </a:p>
      </dgm:t>
    </dgm:pt>
    <dgm:pt modelId="{DFFBB861-DD71-40C9-928E-627AE2C5B932}" type="sibTrans" cxnId="{64187C47-D326-4DD9-93FE-F7FD8EA20B35}">
      <dgm:prSet/>
      <dgm:spPr>
        <a:ln w="254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ACEF0454-62C2-4D0E-839D-B5008FC5949A}">
      <dgm:prSet phldrT="[Text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 extrusionH="57150" prstMaterial="dkEdge">
          <a:bevelT/>
          <a:bevelB/>
          <a:extrusionClr>
            <a:schemeClr val="bg1">
              <a:lumMod val="75000"/>
            </a:schemeClr>
          </a:extrusionClr>
        </a:sp3d>
      </dgm:spPr>
      <dgm:t>
        <a:bodyPr>
          <a:sp3d extrusionH="57150">
            <a:bevelT w="38100" h="38100"/>
          </a:sp3d>
        </a:bodyPr>
        <a:lstStyle/>
        <a:p>
          <a:r>
            <a:rPr lang="en-US" sz="2400" b="1" dirty="0" smtClean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What is a budget?</a:t>
          </a:r>
          <a:endParaRPr lang="en-US" sz="2400" b="1" dirty="0"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EF79AB92-D80B-44B8-A406-C358C3F903C4}" type="parTrans" cxnId="{3F1083C8-5FFF-4974-99AE-8C7CECA6ACCC}">
      <dgm:prSet/>
      <dgm:spPr/>
      <dgm:t>
        <a:bodyPr/>
        <a:lstStyle/>
        <a:p>
          <a:endParaRPr lang="en-US"/>
        </a:p>
      </dgm:t>
    </dgm:pt>
    <dgm:pt modelId="{34A10998-78FF-43FF-AB20-F4B846FB0F33}" type="sibTrans" cxnId="{3F1083C8-5FFF-4974-99AE-8C7CECA6ACCC}">
      <dgm:prSet/>
      <dgm:spPr>
        <a:ln w="2540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F232EC16-5C1B-448B-8BAC-DCE2D1A4D69B}">
      <dgm:prSet phldrT="[Text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 extrusionH="57150" prstMaterial="dkEdge">
          <a:bevelT/>
          <a:bevelB/>
          <a:extrusionClr>
            <a:schemeClr val="bg1">
              <a:lumMod val="75000"/>
            </a:schemeClr>
          </a:extrusionClr>
        </a:sp3d>
      </dgm:spPr>
      <dgm:t>
        <a:bodyPr>
          <a:sp3d extrusionH="57150">
            <a:bevelT w="38100" h="38100"/>
          </a:sp3d>
        </a:bodyPr>
        <a:lstStyle/>
        <a:p>
          <a:r>
            <a:rPr lang="en-US" b="1" dirty="0" smtClean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A plan for meeting expenses</a:t>
          </a:r>
          <a:endParaRPr lang="en-US" b="1" dirty="0"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7682C4-81EF-4AE0-81C8-A5237D0F0144}" type="parTrans" cxnId="{05112563-7291-43A9-9579-FEC5F2551E14}">
      <dgm:prSet/>
      <dgm:spPr/>
      <dgm:t>
        <a:bodyPr/>
        <a:lstStyle/>
        <a:p>
          <a:endParaRPr lang="en-US"/>
        </a:p>
      </dgm:t>
    </dgm:pt>
    <dgm:pt modelId="{A600A1BF-A6EC-43CB-B4E2-10EA87B375EC}" type="sibTrans" cxnId="{05112563-7291-43A9-9579-FEC5F2551E14}">
      <dgm:prSet/>
      <dgm:spPr>
        <a:ln w="254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23B29359-EF4D-40E9-90BE-B55A478935C1}">
      <dgm:prSet phldrT="[Text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 extrusionH="57150" prstMaterial="dkEdge">
          <a:bevelT/>
          <a:bevelB/>
          <a:extrusionClr>
            <a:schemeClr val="bg1">
              <a:lumMod val="75000"/>
            </a:schemeClr>
          </a:extrusionClr>
        </a:sp3d>
      </dgm:spPr>
      <dgm:t>
        <a:bodyPr>
          <a:sp3d extrusionH="57150">
            <a:bevelT w="38100" h="38100"/>
          </a:sp3d>
        </a:bodyPr>
        <a:lstStyle/>
        <a:p>
          <a:r>
            <a:rPr lang="en-US" b="1" dirty="0" smtClean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Why make a budget?</a:t>
          </a:r>
          <a:endParaRPr lang="en-US" b="1" dirty="0"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5B483809-02EF-40A3-95A4-35F3602C3D2C}" type="parTrans" cxnId="{BE2B1D68-B65E-4AE6-AA76-C13588A91DAA}">
      <dgm:prSet/>
      <dgm:spPr/>
      <dgm:t>
        <a:bodyPr/>
        <a:lstStyle/>
        <a:p>
          <a:endParaRPr lang="en-US"/>
        </a:p>
      </dgm:t>
    </dgm:pt>
    <dgm:pt modelId="{EFA9BB1C-393F-4707-96DA-79037382353F}" type="sibTrans" cxnId="{BE2B1D68-B65E-4AE6-AA76-C13588A91DAA}">
      <dgm:prSet/>
      <dgm:spPr>
        <a:ln w="25400">
          <a:solidFill>
            <a:schemeClr val="accent1">
              <a:lumMod val="90000"/>
            </a:schemeClr>
          </a:solidFill>
        </a:ln>
      </dgm:spPr>
      <dgm:t>
        <a:bodyPr/>
        <a:lstStyle/>
        <a:p>
          <a:endParaRPr lang="en-US"/>
        </a:p>
      </dgm:t>
    </dgm:pt>
    <dgm:pt modelId="{460CC07E-8DCE-4647-89D7-090825BB1AEE}">
      <dgm:prSet phldrT="[Text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 extrusionH="57150" prstMaterial="dkEdge">
          <a:bevelT/>
          <a:bevelB/>
          <a:extrusionClr>
            <a:schemeClr val="bg1">
              <a:lumMod val="75000"/>
            </a:schemeClr>
          </a:extrusionClr>
        </a:sp3d>
      </dgm:spPr>
      <dgm:t>
        <a:bodyPr>
          <a:sp3d extrusionH="57150">
            <a:bevelT w="38100" h="38100"/>
          </a:sp3d>
        </a:bodyPr>
        <a:lstStyle/>
        <a:p>
          <a:r>
            <a:rPr lang="en-US" sz="2300" b="1" dirty="0" smtClean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To take control of your finances...</a:t>
          </a:r>
          <a:endParaRPr lang="en-US" sz="2300" b="1" dirty="0"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7606E235-88C0-484C-A746-EF36BDE43A71}" type="sibTrans" cxnId="{1C269BF7-24AB-40F3-99AD-D6FC604BCD3A}">
      <dgm:prSet/>
      <dgm:spPr>
        <a:ln w="25400" cap="rnd">
          <a:solidFill>
            <a:schemeClr val="accent2">
              <a:lumMod val="75000"/>
            </a:schemeClr>
          </a:solidFill>
          <a:bevel/>
        </a:ln>
        <a:scene3d>
          <a:camera prst="orthographicFront"/>
          <a:lightRig rig="threePt" dir="t"/>
        </a:scene3d>
        <a:sp3d extrusionH="76200">
          <a:extrusionClr>
            <a:schemeClr val="tx1"/>
          </a:extrusionClr>
        </a:sp3d>
      </dgm:spPr>
      <dgm:t>
        <a:bodyPr/>
        <a:lstStyle/>
        <a:p>
          <a:endParaRPr lang="en-US"/>
        </a:p>
      </dgm:t>
    </dgm:pt>
    <dgm:pt modelId="{C50E5259-23B3-453F-9574-BC3F5C1A105F}" type="parTrans" cxnId="{1C269BF7-24AB-40F3-99AD-D6FC604BCD3A}">
      <dgm:prSet/>
      <dgm:spPr/>
      <dgm:t>
        <a:bodyPr/>
        <a:lstStyle/>
        <a:p>
          <a:endParaRPr lang="en-US"/>
        </a:p>
      </dgm:t>
    </dgm:pt>
    <dgm:pt modelId="{DB56D300-628A-489B-9D7F-C6AB8FCE6D45}" type="pres">
      <dgm:prSet presAssocID="{33540ECB-CC7B-4D7E-83F4-BC8595C3D8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E9AB62-8A46-4713-9ADA-C44138225283}" type="pres">
      <dgm:prSet presAssocID="{460CC07E-8DCE-4647-89D7-090825BB1AEE}" presName="node" presStyleLbl="node1" presStyleIdx="0" presStyleCnt="5" custScaleX="129738" custScaleY="143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30E64-4F57-4E4F-A488-A9132F1B819D}" type="pres">
      <dgm:prSet presAssocID="{460CC07E-8DCE-4647-89D7-090825BB1AEE}" presName="spNode" presStyleCnt="0"/>
      <dgm:spPr/>
      <dgm:t>
        <a:bodyPr/>
        <a:lstStyle/>
        <a:p>
          <a:endParaRPr lang="en-US"/>
        </a:p>
      </dgm:t>
    </dgm:pt>
    <dgm:pt modelId="{0A5D24EC-7845-4B5D-AEA6-981CC9A2BA86}" type="pres">
      <dgm:prSet presAssocID="{7606E235-88C0-484C-A746-EF36BDE43A7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20EC2D7F-0E78-432B-BF02-17116EA56D25}" type="pres">
      <dgm:prSet presAssocID="{B3400CA9-E646-40E2-B656-00B9A954A778}" presName="node" presStyleLbl="node1" presStyleIdx="1" presStyleCnt="5" custScaleX="129738" custScaleY="143852" custRadScaleRad="97575" custRadScaleInc="9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00802-C195-4A5E-BFF3-B6146380AD71}" type="pres">
      <dgm:prSet presAssocID="{B3400CA9-E646-40E2-B656-00B9A954A778}" presName="spNode" presStyleCnt="0"/>
      <dgm:spPr/>
      <dgm:t>
        <a:bodyPr/>
        <a:lstStyle/>
        <a:p>
          <a:endParaRPr lang="en-US"/>
        </a:p>
      </dgm:t>
    </dgm:pt>
    <dgm:pt modelId="{C7E20D40-A361-483C-B483-30C4DE5B03BB}" type="pres">
      <dgm:prSet presAssocID="{DFFBB861-DD71-40C9-928E-627AE2C5B93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5C40CC00-11D6-4BAC-9F44-D4C025C18682}" type="pres">
      <dgm:prSet presAssocID="{ACEF0454-62C2-4D0E-839D-B5008FC5949A}" presName="node" presStyleLbl="node1" presStyleIdx="2" presStyleCnt="5" custScaleX="129738" custScaleY="143852" custRadScaleRad="101350" custRadScaleInc="-10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82213-37CE-488E-8FBF-026CDE223B83}" type="pres">
      <dgm:prSet presAssocID="{ACEF0454-62C2-4D0E-839D-B5008FC5949A}" presName="spNode" presStyleCnt="0"/>
      <dgm:spPr/>
      <dgm:t>
        <a:bodyPr/>
        <a:lstStyle/>
        <a:p>
          <a:endParaRPr lang="en-US"/>
        </a:p>
      </dgm:t>
    </dgm:pt>
    <dgm:pt modelId="{5B9E4D5C-EDBD-4483-B62E-2D85BA602163}" type="pres">
      <dgm:prSet presAssocID="{34A10998-78FF-43FF-AB20-F4B846FB0F3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6997F65-9D68-4A9D-8A5F-256E74AB772E}" type="pres">
      <dgm:prSet presAssocID="{F232EC16-5C1B-448B-8BAC-DCE2D1A4D69B}" presName="node" presStyleLbl="node1" presStyleIdx="3" presStyleCnt="5" custScaleX="129738" custScaleY="143852" custRadScaleRad="102096" custRadScaleInc="12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E9E1C-9320-447A-91BE-1A2F8A68CE8A}" type="pres">
      <dgm:prSet presAssocID="{F232EC16-5C1B-448B-8BAC-DCE2D1A4D69B}" presName="spNode" presStyleCnt="0"/>
      <dgm:spPr/>
      <dgm:t>
        <a:bodyPr/>
        <a:lstStyle/>
        <a:p>
          <a:endParaRPr lang="en-US"/>
        </a:p>
      </dgm:t>
    </dgm:pt>
    <dgm:pt modelId="{45841B64-77F1-4AC4-A724-B25A7DB281F2}" type="pres">
      <dgm:prSet presAssocID="{A600A1BF-A6EC-43CB-B4E2-10EA87B375E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412B340-4631-4FD1-8CAF-E87CAACF13A0}" type="pres">
      <dgm:prSet presAssocID="{23B29359-EF4D-40E9-90BE-B55A478935C1}" presName="node" presStyleLbl="node1" presStyleIdx="4" presStyleCnt="5" custScaleX="129738" custScaleY="143852" custRadScaleRad="98721" custRadScaleInc="-10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B2062-4FEA-4011-A65E-41FE6427841C}" type="pres">
      <dgm:prSet presAssocID="{23B29359-EF4D-40E9-90BE-B55A478935C1}" presName="spNode" presStyleCnt="0"/>
      <dgm:spPr/>
      <dgm:t>
        <a:bodyPr/>
        <a:lstStyle/>
        <a:p>
          <a:endParaRPr lang="en-US"/>
        </a:p>
      </dgm:t>
    </dgm:pt>
    <dgm:pt modelId="{A732FCC4-0519-4AC0-9ED9-2B7A90C9EC77}" type="pres">
      <dgm:prSet presAssocID="{EFA9BB1C-393F-4707-96DA-79037382353F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8E43DF74-2B83-49A9-8A16-F4199F7E36E0}" type="presOf" srcId="{DFFBB861-DD71-40C9-928E-627AE2C5B932}" destId="{C7E20D40-A361-483C-B483-30C4DE5B03BB}" srcOrd="0" destOrd="0" presId="urn:microsoft.com/office/officeart/2005/8/layout/cycle5"/>
    <dgm:cxn modelId="{23EB3936-2F55-440E-89F4-416FAD98BBC3}" type="presOf" srcId="{7606E235-88C0-484C-A746-EF36BDE43A71}" destId="{0A5D24EC-7845-4B5D-AEA6-981CC9A2BA86}" srcOrd="0" destOrd="0" presId="urn:microsoft.com/office/officeart/2005/8/layout/cycle5"/>
    <dgm:cxn modelId="{142B5DEF-86E1-4B87-A11B-BAC0295B8FC8}" type="presOf" srcId="{EFA9BB1C-393F-4707-96DA-79037382353F}" destId="{A732FCC4-0519-4AC0-9ED9-2B7A90C9EC77}" srcOrd="0" destOrd="0" presId="urn:microsoft.com/office/officeart/2005/8/layout/cycle5"/>
    <dgm:cxn modelId="{A4D694AA-8F36-4E42-A07C-0D43997E6AAE}" type="presOf" srcId="{33540ECB-CC7B-4D7E-83F4-BC8595C3D86E}" destId="{DB56D300-628A-489B-9D7F-C6AB8FCE6D45}" srcOrd="0" destOrd="0" presId="urn:microsoft.com/office/officeart/2005/8/layout/cycle5"/>
    <dgm:cxn modelId="{C32C27B0-9C36-4662-8F40-0117149CF4AD}" type="presOf" srcId="{A600A1BF-A6EC-43CB-B4E2-10EA87B375EC}" destId="{45841B64-77F1-4AC4-A724-B25A7DB281F2}" srcOrd="0" destOrd="0" presId="urn:microsoft.com/office/officeart/2005/8/layout/cycle5"/>
    <dgm:cxn modelId="{FB483DC5-5D16-4E9E-B77C-79D5A0443EB0}" type="presOf" srcId="{F232EC16-5C1B-448B-8BAC-DCE2D1A4D69B}" destId="{46997F65-9D68-4A9D-8A5F-256E74AB772E}" srcOrd="0" destOrd="0" presId="urn:microsoft.com/office/officeart/2005/8/layout/cycle5"/>
    <dgm:cxn modelId="{D60D26ED-B399-4753-98F0-84BF6A1DF6C0}" type="presOf" srcId="{B3400CA9-E646-40E2-B656-00B9A954A778}" destId="{20EC2D7F-0E78-432B-BF02-17116EA56D25}" srcOrd="0" destOrd="0" presId="urn:microsoft.com/office/officeart/2005/8/layout/cycle5"/>
    <dgm:cxn modelId="{5045913A-CE26-4235-9DC3-2034F76B1BCC}" type="presOf" srcId="{460CC07E-8DCE-4647-89D7-090825BB1AEE}" destId="{2EE9AB62-8A46-4713-9ADA-C44138225283}" srcOrd="0" destOrd="0" presId="urn:microsoft.com/office/officeart/2005/8/layout/cycle5"/>
    <dgm:cxn modelId="{10141B98-B215-472E-856C-ADC2DA2A15CA}" type="presOf" srcId="{ACEF0454-62C2-4D0E-839D-B5008FC5949A}" destId="{5C40CC00-11D6-4BAC-9F44-D4C025C18682}" srcOrd="0" destOrd="0" presId="urn:microsoft.com/office/officeart/2005/8/layout/cycle5"/>
    <dgm:cxn modelId="{3F1083C8-5FFF-4974-99AE-8C7CECA6ACCC}" srcId="{33540ECB-CC7B-4D7E-83F4-BC8595C3D86E}" destId="{ACEF0454-62C2-4D0E-839D-B5008FC5949A}" srcOrd="2" destOrd="0" parTransId="{EF79AB92-D80B-44B8-A406-C358C3F903C4}" sibTransId="{34A10998-78FF-43FF-AB20-F4B846FB0F33}"/>
    <dgm:cxn modelId="{1C269BF7-24AB-40F3-99AD-D6FC604BCD3A}" srcId="{33540ECB-CC7B-4D7E-83F4-BC8595C3D86E}" destId="{460CC07E-8DCE-4647-89D7-090825BB1AEE}" srcOrd="0" destOrd="0" parTransId="{C50E5259-23B3-453F-9574-BC3F5C1A105F}" sibTransId="{7606E235-88C0-484C-A746-EF36BDE43A71}"/>
    <dgm:cxn modelId="{64187C47-D326-4DD9-93FE-F7FD8EA20B35}" srcId="{33540ECB-CC7B-4D7E-83F4-BC8595C3D86E}" destId="{B3400CA9-E646-40E2-B656-00B9A954A778}" srcOrd="1" destOrd="0" parTransId="{AC085722-F54F-42ED-AE4A-4710A3D6000B}" sibTransId="{DFFBB861-DD71-40C9-928E-627AE2C5B932}"/>
    <dgm:cxn modelId="{BE2B1D68-B65E-4AE6-AA76-C13588A91DAA}" srcId="{33540ECB-CC7B-4D7E-83F4-BC8595C3D86E}" destId="{23B29359-EF4D-40E9-90BE-B55A478935C1}" srcOrd="4" destOrd="0" parTransId="{5B483809-02EF-40A3-95A4-35F3602C3D2C}" sibTransId="{EFA9BB1C-393F-4707-96DA-79037382353F}"/>
    <dgm:cxn modelId="{2A57586E-B209-4676-BC7C-1522ED5151F5}" type="presOf" srcId="{23B29359-EF4D-40E9-90BE-B55A478935C1}" destId="{6412B340-4631-4FD1-8CAF-E87CAACF13A0}" srcOrd="0" destOrd="0" presId="urn:microsoft.com/office/officeart/2005/8/layout/cycle5"/>
    <dgm:cxn modelId="{41EEE9D2-63EB-49E6-82A2-53727D971C3F}" type="presOf" srcId="{34A10998-78FF-43FF-AB20-F4B846FB0F33}" destId="{5B9E4D5C-EDBD-4483-B62E-2D85BA602163}" srcOrd="0" destOrd="0" presId="urn:microsoft.com/office/officeart/2005/8/layout/cycle5"/>
    <dgm:cxn modelId="{05112563-7291-43A9-9579-FEC5F2551E14}" srcId="{33540ECB-CC7B-4D7E-83F4-BC8595C3D86E}" destId="{F232EC16-5C1B-448B-8BAC-DCE2D1A4D69B}" srcOrd="3" destOrd="0" parTransId="{1B7682C4-81EF-4AE0-81C8-A5237D0F0144}" sibTransId="{A600A1BF-A6EC-43CB-B4E2-10EA87B375EC}"/>
    <dgm:cxn modelId="{A5B52656-3BAE-4118-895A-9183B9C3322F}" type="presParOf" srcId="{DB56D300-628A-489B-9D7F-C6AB8FCE6D45}" destId="{2EE9AB62-8A46-4713-9ADA-C44138225283}" srcOrd="0" destOrd="0" presId="urn:microsoft.com/office/officeart/2005/8/layout/cycle5"/>
    <dgm:cxn modelId="{C699FFC4-E78B-4429-B10B-CC54E802166F}" type="presParOf" srcId="{DB56D300-628A-489B-9D7F-C6AB8FCE6D45}" destId="{F7630E64-4F57-4E4F-A488-A9132F1B819D}" srcOrd="1" destOrd="0" presId="urn:microsoft.com/office/officeart/2005/8/layout/cycle5"/>
    <dgm:cxn modelId="{B99C0A96-8989-4AAA-A097-A9753F532417}" type="presParOf" srcId="{DB56D300-628A-489B-9D7F-C6AB8FCE6D45}" destId="{0A5D24EC-7845-4B5D-AEA6-981CC9A2BA86}" srcOrd="2" destOrd="0" presId="urn:microsoft.com/office/officeart/2005/8/layout/cycle5"/>
    <dgm:cxn modelId="{CA487945-02C7-48B7-9B81-6268FA027F59}" type="presParOf" srcId="{DB56D300-628A-489B-9D7F-C6AB8FCE6D45}" destId="{20EC2D7F-0E78-432B-BF02-17116EA56D25}" srcOrd="3" destOrd="0" presId="urn:microsoft.com/office/officeart/2005/8/layout/cycle5"/>
    <dgm:cxn modelId="{28C43EFD-C79A-431B-B49D-DD09F4AA1522}" type="presParOf" srcId="{DB56D300-628A-489B-9D7F-C6AB8FCE6D45}" destId="{41500802-C195-4A5E-BFF3-B6146380AD71}" srcOrd="4" destOrd="0" presId="urn:microsoft.com/office/officeart/2005/8/layout/cycle5"/>
    <dgm:cxn modelId="{75CAEC1F-7896-40AF-90EF-58115D3F58C1}" type="presParOf" srcId="{DB56D300-628A-489B-9D7F-C6AB8FCE6D45}" destId="{C7E20D40-A361-483C-B483-30C4DE5B03BB}" srcOrd="5" destOrd="0" presId="urn:microsoft.com/office/officeart/2005/8/layout/cycle5"/>
    <dgm:cxn modelId="{7E65F169-AFCE-48D8-93D4-9A11ED767655}" type="presParOf" srcId="{DB56D300-628A-489B-9D7F-C6AB8FCE6D45}" destId="{5C40CC00-11D6-4BAC-9F44-D4C025C18682}" srcOrd="6" destOrd="0" presId="urn:microsoft.com/office/officeart/2005/8/layout/cycle5"/>
    <dgm:cxn modelId="{E377BF84-DF21-4A87-BD14-682BCB14E9DA}" type="presParOf" srcId="{DB56D300-628A-489B-9D7F-C6AB8FCE6D45}" destId="{8B382213-37CE-488E-8FBF-026CDE223B83}" srcOrd="7" destOrd="0" presId="urn:microsoft.com/office/officeart/2005/8/layout/cycle5"/>
    <dgm:cxn modelId="{6E08F8F2-A69F-4D99-837F-03CACD6C910B}" type="presParOf" srcId="{DB56D300-628A-489B-9D7F-C6AB8FCE6D45}" destId="{5B9E4D5C-EDBD-4483-B62E-2D85BA602163}" srcOrd="8" destOrd="0" presId="urn:microsoft.com/office/officeart/2005/8/layout/cycle5"/>
    <dgm:cxn modelId="{4FC3CA61-2231-4AA5-A7D2-A3ADAE1E72DF}" type="presParOf" srcId="{DB56D300-628A-489B-9D7F-C6AB8FCE6D45}" destId="{46997F65-9D68-4A9D-8A5F-256E74AB772E}" srcOrd="9" destOrd="0" presId="urn:microsoft.com/office/officeart/2005/8/layout/cycle5"/>
    <dgm:cxn modelId="{00806AD9-3ECD-4114-AFA1-5654D9908EBC}" type="presParOf" srcId="{DB56D300-628A-489B-9D7F-C6AB8FCE6D45}" destId="{261E9E1C-9320-447A-91BE-1A2F8A68CE8A}" srcOrd="10" destOrd="0" presId="urn:microsoft.com/office/officeart/2005/8/layout/cycle5"/>
    <dgm:cxn modelId="{B9434A10-120F-4B54-9CDC-C535204A4585}" type="presParOf" srcId="{DB56D300-628A-489B-9D7F-C6AB8FCE6D45}" destId="{45841B64-77F1-4AC4-A724-B25A7DB281F2}" srcOrd="11" destOrd="0" presId="urn:microsoft.com/office/officeart/2005/8/layout/cycle5"/>
    <dgm:cxn modelId="{EB63A736-FFE9-4F0D-A3E6-FDED56F93D17}" type="presParOf" srcId="{DB56D300-628A-489B-9D7F-C6AB8FCE6D45}" destId="{6412B340-4631-4FD1-8CAF-E87CAACF13A0}" srcOrd="12" destOrd="0" presId="urn:microsoft.com/office/officeart/2005/8/layout/cycle5"/>
    <dgm:cxn modelId="{1E4D5E1A-24EB-4490-85BE-9CF44D5103CE}" type="presParOf" srcId="{DB56D300-628A-489B-9D7F-C6AB8FCE6D45}" destId="{A87B2062-4FEA-4011-A65E-41FE6427841C}" srcOrd="13" destOrd="0" presId="urn:microsoft.com/office/officeart/2005/8/layout/cycle5"/>
    <dgm:cxn modelId="{8A4AC219-7104-4305-9E15-D5FE48B3A059}" type="presParOf" srcId="{DB56D300-628A-489B-9D7F-C6AB8FCE6D45}" destId="{A732FCC4-0519-4AC0-9ED9-2B7A90C9EC7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0E655-AC2D-4B93-AA92-DB4D3DF0EB0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27D83D8-203F-4A22-B269-7E0D3126C94C}">
      <dgm:prSet phldrT="[Text]"/>
      <dgm:spPr>
        <a:solidFill>
          <a:srgbClr val="7EA82A"/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>
          <a:sp3d prstMaterial="matte"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dirty="0" smtClean="0">
              <a:ln w="0">
                <a:noFill/>
              </a:ln>
              <a:solidFill>
                <a:schemeClr val="accent6">
                  <a:lumMod val="75000"/>
                </a:schemeClr>
              </a:solidFill>
              <a:effectLst/>
            </a:rPr>
            <a:t>Pay your rent or mortgage</a:t>
          </a:r>
          <a:endParaRPr lang="en-US" b="1" dirty="0">
            <a:ln w="0">
              <a:noFill/>
            </a:ln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A517E533-FF1B-4D6D-A160-419336704F3D}" type="parTrans" cxnId="{AE2F74D6-B181-4B0B-89C3-0E846259B9DB}">
      <dgm:prSet/>
      <dgm:spPr/>
      <dgm:t>
        <a:bodyPr/>
        <a:lstStyle/>
        <a:p>
          <a:endParaRPr lang="en-US"/>
        </a:p>
      </dgm:t>
    </dgm:pt>
    <dgm:pt modelId="{6B2138D3-59E6-4054-8C67-22FD38BF3D03}" type="sibTrans" cxnId="{AE2F74D6-B181-4B0B-89C3-0E846259B9DB}">
      <dgm:prSet/>
      <dgm:spPr/>
      <dgm:t>
        <a:bodyPr/>
        <a:lstStyle/>
        <a:p>
          <a:endParaRPr lang="en-US"/>
        </a:p>
      </dgm:t>
    </dgm:pt>
    <dgm:pt modelId="{71A8CCE2-953E-4F65-A93F-CEDD214012C9}">
      <dgm:prSet phldrT="[Text]"/>
      <dgm:spPr>
        <a:solidFill>
          <a:srgbClr val="B2D965"/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>
          <a:sp3d prstMaterial="matte"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dirty="0" smtClean="0">
              <a:ln w="0">
                <a:noFill/>
              </a:ln>
              <a:solidFill>
                <a:schemeClr val="accent6">
                  <a:lumMod val="75000"/>
                </a:schemeClr>
              </a:solidFill>
              <a:effectLst/>
            </a:rPr>
            <a:t>Pay high-interest loans</a:t>
          </a:r>
          <a:endParaRPr lang="en-US" b="1" dirty="0">
            <a:ln w="0">
              <a:noFill/>
            </a:ln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8F1FA724-283D-4843-AB5B-25A3051505A1}" type="parTrans" cxnId="{15AC6216-5CCD-4EF8-8EFC-A30243587F2E}">
      <dgm:prSet/>
      <dgm:spPr/>
      <dgm:t>
        <a:bodyPr/>
        <a:lstStyle/>
        <a:p>
          <a:endParaRPr lang="en-US"/>
        </a:p>
      </dgm:t>
    </dgm:pt>
    <dgm:pt modelId="{ACE7C738-338B-4E0B-B38A-B7CE65D5245C}" type="sibTrans" cxnId="{15AC6216-5CCD-4EF8-8EFC-A30243587F2E}">
      <dgm:prSet/>
      <dgm:spPr/>
      <dgm:t>
        <a:bodyPr/>
        <a:lstStyle/>
        <a:p>
          <a:endParaRPr lang="en-US"/>
        </a:p>
      </dgm:t>
    </dgm:pt>
    <dgm:pt modelId="{BF098C12-7E07-4634-B3DF-FB20EDAFB1A8}">
      <dgm:prSet phldrT="[Text]"/>
      <dgm:spPr>
        <a:solidFill>
          <a:srgbClr val="D0E8A0"/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>
          <a:sp3d prstMaterial="matte"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dirty="0" smtClean="0">
              <a:ln w="0">
                <a:noFill/>
              </a:ln>
              <a:solidFill>
                <a:schemeClr val="accent6">
                  <a:lumMod val="75000"/>
                </a:schemeClr>
              </a:solidFill>
              <a:effectLst/>
            </a:rPr>
            <a:t>Talk to your creditors</a:t>
          </a:r>
          <a:endParaRPr lang="en-US" b="1" dirty="0">
            <a:ln w="0">
              <a:noFill/>
            </a:ln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7FF320EA-20EC-480D-A387-AB49CA32F411}" type="parTrans" cxnId="{F59EF01C-7BFA-4FBA-895E-A455196749A0}">
      <dgm:prSet/>
      <dgm:spPr/>
      <dgm:t>
        <a:bodyPr/>
        <a:lstStyle/>
        <a:p>
          <a:endParaRPr lang="en-US"/>
        </a:p>
      </dgm:t>
    </dgm:pt>
    <dgm:pt modelId="{47CD0DCF-AC24-4921-87B4-82CA280ECBE9}" type="sibTrans" cxnId="{F59EF01C-7BFA-4FBA-895E-A455196749A0}">
      <dgm:prSet/>
      <dgm:spPr/>
      <dgm:t>
        <a:bodyPr/>
        <a:lstStyle/>
        <a:p>
          <a:endParaRPr lang="en-US"/>
        </a:p>
      </dgm:t>
    </dgm:pt>
    <dgm:pt modelId="{FCEB93E1-1743-4368-B853-9EFC01F7CEDA}">
      <dgm:prSet phldrT="[Text]"/>
      <dgm:spPr>
        <a:solidFill>
          <a:srgbClr val="99CC33"/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>
          <a:sp3d prstMaterial="matte"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dirty="0" smtClean="0">
              <a:ln w="0">
                <a:noFill/>
              </a:ln>
              <a:solidFill>
                <a:schemeClr val="accent6">
                  <a:lumMod val="75000"/>
                </a:schemeClr>
              </a:solidFill>
              <a:effectLst/>
            </a:rPr>
            <a:t>Pay necessary household expenses</a:t>
          </a:r>
          <a:endParaRPr lang="en-US" b="1" dirty="0">
            <a:ln w="0">
              <a:noFill/>
            </a:ln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FA7E76AB-48F0-4312-ADB6-1738CC68F37C}" type="parTrans" cxnId="{8AB6897A-2E8A-45BC-ACDC-0CEE43925068}">
      <dgm:prSet/>
      <dgm:spPr/>
      <dgm:t>
        <a:bodyPr/>
        <a:lstStyle/>
        <a:p>
          <a:endParaRPr lang="en-US"/>
        </a:p>
      </dgm:t>
    </dgm:pt>
    <dgm:pt modelId="{A1DF7D43-1DE2-4C50-9A7C-47BCFDAF443C}" type="sibTrans" cxnId="{8AB6897A-2E8A-45BC-ACDC-0CEE43925068}">
      <dgm:prSet/>
      <dgm:spPr/>
      <dgm:t>
        <a:bodyPr/>
        <a:lstStyle/>
        <a:p>
          <a:endParaRPr lang="en-US"/>
        </a:p>
      </dgm:t>
    </dgm:pt>
    <dgm:pt modelId="{9AE5CD03-B944-46F2-9A1C-A1F0207C685B}" type="pres">
      <dgm:prSet presAssocID="{E960E655-AC2D-4B93-AA92-DB4D3DF0EB01}" presName="Name0" presStyleCnt="0">
        <dgm:presLayoutVars>
          <dgm:dir/>
          <dgm:animLvl val="lvl"/>
          <dgm:resizeHandles val="exact"/>
        </dgm:presLayoutVars>
      </dgm:prSet>
      <dgm:spPr/>
    </dgm:pt>
    <dgm:pt modelId="{D537E57A-1DB5-42A5-AF40-4CD3BC15B817}" type="pres">
      <dgm:prSet presAssocID="{027D83D8-203F-4A22-B269-7E0D3126C94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7A907-665A-40E8-AB92-D0FAE9B5CDF4}" type="pres">
      <dgm:prSet presAssocID="{6B2138D3-59E6-4054-8C67-22FD38BF3D03}" presName="parTxOnlySpace" presStyleCnt="0"/>
      <dgm:spPr/>
    </dgm:pt>
    <dgm:pt modelId="{5BFA9AA1-AFA2-47BB-89C1-7B8B83A9C437}" type="pres">
      <dgm:prSet presAssocID="{FCEB93E1-1743-4368-B853-9EFC01F7CED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89251-2207-43F7-ADF3-BF89844693AA}" type="pres">
      <dgm:prSet presAssocID="{A1DF7D43-1DE2-4C50-9A7C-47BCFDAF443C}" presName="parTxOnlySpace" presStyleCnt="0"/>
      <dgm:spPr/>
    </dgm:pt>
    <dgm:pt modelId="{26E467BF-A843-4679-ADCB-B5A894944208}" type="pres">
      <dgm:prSet presAssocID="{71A8CCE2-953E-4F65-A93F-CEDD214012C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95861-A384-45EC-93D3-B3182D7957E8}" type="pres">
      <dgm:prSet presAssocID="{ACE7C738-338B-4E0B-B38A-B7CE65D5245C}" presName="parTxOnlySpace" presStyleCnt="0"/>
      <dgm:spPr/>
    </dgm:pt>
    <dgm:pt modelId="{3A821BCD-9788-4FD3-BAEB-D387AC4A9B03}" type="pres">
      <dgm:prSet presAssocID="{BF098C12-7E07-4634-B3DF-FB20EDAFB1A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2F74D6-B181-4B0B-89C3-0E846259B9DB}" srcId="{E960E655-AC2D-4B93-AA92-DB4D3DF0EB01}" destId="{027D83D8-203F-4A22-B269-7E0D3126C94C}" srcOrd="0" destOrd="0" parTransId="{A517E533-FF1B-4D6D-A160-419336704F3D}" sibTransId="{6B2138D3-59E6-4054-8C67-22FD38BF3D03}"/>
    <dgm:cxn modelId="{8AB6897A-2E8A-45BC-ACDC-0CEE43925068}" srcId="{E960E655-AC2D-4B93-AA92-DB4D3DF0EB01}" destId="{FCEB93E1-1743-4368-B853-9EFC01F7CEDA}" srcOrd="1" destOrd="0" parTransId="{FA7E76AB-48F0-4312-ADB6-1738CC68F37C}" sibTransId="{A1DF7D43-1DE2-4C50-9A7C-47BCFDAF443C}"/>
    <dgm:cxn modelId="{15AC6216-5CCD-4EF8-8EFC-A30243587F2E}" srcId="{E960E655-AC2D-4B93-AA92-DB4D3DF0EB01}" destId="{71A8CCE2-953E-4F65-A93F-CEDD214012C9}" srcOrd="2" destOrd="0" parTransId="{8F1FA724-283D-4843-AB5B-25A3051505A1}" sibTransId="{ACE7C738-338B-4E0B-B38A-B7CE65D5245C}"/>
    <dgm:cxn modelId="{B7F34AD3-10F5-47F1-B544-83753ABE0F71}" type="presOf" srcId="{71A8CCE2-953E-4F65-A93F-CEDD214012C9}" destId="{26E467BF-A843-4679-ADCB-B5A894944208}" srcOrd="0" destOrd="0" presId="urn:microsoft.com/office/officeart/2005/8/layout/chevron1"/>
    <dgm:cxn modelId="{D98164C3-D6AF-46C3-9593-DE0C66B218A8}" type="presOf" srcId="{BF098C12-7E07-4634-B3DF-FB20EDAFB1A8}" destId="{3A821BCD-9788-4FD3-BAEB-D387AC4A9B03}" srcOrd="0" destOrd="0" presId="urn:microsoft.com/office/officeart/2005/8/layout/chevron1"/>
    <dgm:cxn modelId="{6DD5138C-C75F-4807-90CE-C00DDBF0306E}" type="presOf" srcId="{E960E655-AC2D-4B93-AA92-DB4D3DF0EB01}" destId="{9AE5CD03-B944-46F2-9A1C-A1F0207C685B}" srcOrd="0" destOrd="0" presId="urn:microsoft.com/office/officeart/2005/8/layout/chevron1"/>
    <dgm:cxn modelId="{6595E5D3-3F17-49A7-B16F-772BD65B38E5}" type="presOf" srcId="{FCEB93E1-1743-4368-B853-9EFC01F7CEDA}" destId="{5BFA9AA1-AFA2-47BB-89C1-7B8B83A9C437}" srcOrd="0" destOrd="0" presId="urn:microsoft.com/office/officeart/2005/8/layout/chevron1"/>
    <dgm:cxn modelId="{900C472C-3D84-4411-B7B0-93D992D25E67}" type="presOf" srcId="{027D83D8-203F-4A22-B269-7E0D3126C94C}" destId="{D537E57A-1DB5-42A5-AF40-4CD3BC15B817}" srcOrd="0" destOrd="0" presId="urn:microsoft.com/office/officeart/2005/8/layout/chevron1"/>
    <dgm:cxn modelId="{F59EF01C-7BFA-4FBA-895E-A455196749A0}" srcId="{E960E655-AC2D-4B93-AA92-DB4D3DF0EB01}" destId="{BF098C12-7E07-4634-B3DF-FB20EDAFB1A8}" srcOrd="3" destOrd="0" parTransId="{7FF320EA-20EC-480D-A387-AB49CA32F411}" sibTransId="{47CD0DCF-AC24-4921-87B4-82CA280ECBE9}"/>
    <dgm:cxn modelId="{505AEC8C-291F-49E9-918F-7B104FF06F9A}" type="presParOf" srcId="{9AE5CD03-B944-46F2-9A1C-A1F0207C685B}" destId="{D537E57A-1DB5-42A5-AF40-4CD3BC15B817}" srcOrd="0" destOrd="0" presId="urn:microsoft.com/office/officeart/2005/8/layout/chevron1"/>
    <dgm:cxn modelId="{4E47A7CA-1D1D-4079-8096-F88BEFB19717}" type="presParOf" srcId="{9AE5CD03-B944-46F2-9A1C-A1F0207C685B}" destId="{8C47A907-665A-40E8-AB92-D0FAE9B5CDF4}" srcOrd="1" destOrd="0" presId="urn:microsoft.com/office/officeart/2005/8/layout/chevron1"/>
    <dgm:cxn modelId="{3A92410C-7BFB-4A7B-859B-A7E3C4EF576B}" type="presParOf" srcId="{9AE5CD03-B944-46F2-9A1C-A1F0207C685B}" destId="{5BFA9AA1-AFA2-47BB-89C1-7B8B83A9C437}" srcOrd="2" destOrd="0" presId="urn:microsoft.com/office/officeart/2005/8/layout/chevron1"/>
    <dgm:cxn modelId="{F62785D5-7980-4110-BF9A-5D84DE98DE90}" type="presParOf" srcId="{9AE5CD03-B944-46F2-9A1C-A1F0207C685B}" destId="{85789251-2207-43F7-ADF3-BF89844693AA}" srcOrd="3" destOrd="0" presId="urn:microsoft.com/office/officeart/2005/8/layout/chevron1"/>
    <dgm:cxn modelId="{7FB1D099-8F01-4EA7-A5A8-B265E08D4302}" type="presParOf" srcId="{9AE5CD03-B944-46F2-9A1C-A1F0207C685B}" destId="{26E467BF-A843-4679-ADCB-B5A894944208}" srcOrd="4" destOrd="0" presId="urn:microsoft.com/office/officeart/2005/8/layout/chevron1"/>
    <dgm:cxn modelId="{2B6D2D52-D809-402B-8715-200754602F06}" type="presParOf" srcId="{9AE5CD03-B944-46F2-9A1C-A1F0207C685B}" destId="{2D395861-A384-45EC-93D3-B3182D7957E8}" srcOrd="5" destOrd="0" presId="urn:microsoft.com/office/officeart/2005/8/layout/chevron1"/>
    <dgm:cxn modelId="{E744CF0D-BBAB-40F2-BBA8-5C49114354A8}" type="presParOf" srcId="{9AE5CD03-B944-46F2-9A1C-A1F0207C685B}" destId="{3A821BCD-9788-4FD3-BAEB-D387AC4A9B0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9AB62-8A46-4713-9ADA-C44138225283}">
      <dsp:nvSpPr>
        <dsp:cNvPr id="0" name=""/>
        <dsp:cNvSpPr/>
      </dsp:nvSpPr>
      <dsp:spPr>
        <a:xfrm>
          <a:off x="2182006" y="-159278"/>
          <a:ext cx="1731987" cy="1248264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57150" prstMaterial="dkEdge">
          <a:bevelT/>
          <a:bevelB/>
          <a:extrusionClr>
            <a:schemeClr val="bg1">
              <a:lumMod val="75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To take control of your finances...</a:t>
          </a:r>
          <a:endParaRPr lang="en-US" sz="2300" b="1" kern="1200" dirty="0"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182006" y="-159278"/>
        <a:ext cx="1731987" cy="1248264"/>
      </dsp:txXfrm>
    </dsp:sp>
    <dsp:sp modelId="{0A5D24EC-7845-4B5D-AEA6-981CC9A2BA86}">
      <dsp:nvSpPr>
        <dsp:cNvPr id="0" name=""/>
        <dsp:cNvSpPr/>
      </dsp:nvSpPr>
      <dsp:spPr>
        <a:xfrm>
          <a:off x="1212333" y="40045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799528" y="367481"/>
              </a:moveTo>
              <a:arcTo wR="1732594" hR="1732594" stAng="18480612" swAng="726508"/>
            </a:path>
          </a:pathLst>
        </a:custGeom>
        <a:noFill/>
        <a:ln w="25400" cap="rnd" cmpd="sng" algn="ctr">
          <a:solidFill>
            <a:schemeClr val="accent2">
              <a:lumMod val="75000"/>
            </a:schemeClr>
          </a:solidFill>
          <a:prstDash val="solid"/>
          <a:bevel/>
          <a:tailEnd type="arrow"/>
        </a:ln>
        <a:effectLst/>
        <a:scene3d>
          <a:camera prst="orthographicFront"/>
          <a:lightRig rig="threePt" dir="t"/>
        </a:scene3d>
        <a:sp3d extrusionH="76200">
          <a:extrusionClr>
            <a:schemeClr val="tx1"/>
          </a:extrusionClr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C2D7F-0E78-432B-BF02-17116EA56D25}">
      <dsp:nvSpPr>
        <dsp:cNvPr id="0" name=""/>
        <dsp:cNvSpPr/>
      </dsp:nvSpPr>
      <dsp:spPr>
        <a:xfrm>
          <a:off x="3810005" y="1117601"/>
          <a:ext cx="1731987" cy="1248264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57150" prstMaterial="dkEdge">
          <a:bevelT/>
          <a:bevelB/>
          <a:extrusionClr>
            <a:schemeClr val="bg1">
              <a:lumMod val="75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Develop a budget</a:t>
          </a:r>
          <a:endParaRPr lang="en-US" sz="2400" b="1" kern="1200" dirty="0"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810005" y="1117601"/>
        <a:ext cx="1731987" cy="1248264"/>
      </dsp:txXfrm>
    </dsp:sp>
    <dsp:sp modelId="{C7E20D40-A361-483C-B483-30C4DE5B03BB}">
      <dsp:nvSpPr>
        <dsp:cNvPr id="0" name=""/>
        <dsp:cNvSpPr/>
      </dsp:nvSpPr>
      <dsp:spPr>
        <a:xfrm>
          <a:off x="1265069" y="650863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302" y="1832562"/>
              </a:moveTo>
              <a:arcTo wR="1732594" hR="1732594" stAng="21798463" swAng="705782"/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0CC00-11D6-4BAC-9F44-D4C025C18682}">
      <dsp:nvSpPr>
        <dsp:cNvPr id="0" name=""/>
        <dsp:cNvSpPr/>
      </dsp:nvSpPr>
      <dsp:spPr>
        <a:xfrm>
          <a:off x="3276595" y="2946398"/>
          <a:ext cx="1731987" cy="1248264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57150" prstMaterial="dkEdge">
          <a:bevelT/>
          <a:bevelB/>
          <a:extrusionClr>
            <a:schemeClr val="bg1">
              <a:lumMod val="75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What is a budget?</a:t>
          </a:r>
          <a:endParaRPr lang="en-US" sz="2400" b="1" kern="1200" dirty="0"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276595" y="2946398"/>
        <a:ext cx="1731987" cy="1248264"/>
      </dsp:txXfrm>
    </dsp:sp>
    <dsp:sp modelId="{5B9E4D5C-EDBD-4483-B62E-2D85BA602163}">
      <dsp:nvSpPr>
        <dsp:cNvPr id="0" name=""/>
        <dsp:cNvSpPr/>
      </dsp:nvSpPr>
      <dsp:spPr>
        <a:xfrm>
          <a:off x="1268382" y="495363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913474" y="3455721"/>
              </a:moveTo>
              <a:arcTo wR="1732594" hR="1732594" stAng="5040449" swAng="571994"/>
            </a:path>
          </a:pathLst>
        </a:custGeom>
        <a:noFill/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97F65-9D68-4A9D-8A5F-256E74AB772E}">
      <dsp:nvSpPr>
        <dsp:cNvPr id="0" name=""/>
        <dsp:cNvSpPr/>
      </dsp:nvSpPr>
      <dsp:spPr>
        <a:xfrm>
          <a:off x="1066798" y="2946397"/>
          <a:ext cx="1731987" cy="1248264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57150" prstMaterial="dkEdge">
          <a:bevelT/>
          <a:bevelB/>
          <a:extrusionClr>
            <a:schemeClr val="bg1">
              <a:lumMod val="75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A plan for meeting expenses</a:t>
          </a:r>
          <a:endParaRPr lang="en-US" sz="2300" b="1" kern="1200" dirty="0"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066798" y="2946397"/>
        <a:ext cx="1731987" cy="1248264"/>
      </dsp:txXfrm>
    </dsp:sp>
    <dsp:sp modelId="{45841B64-77F1-4AC4-A724-B25A7DB281F2}">
      <dsp:nvSpPr>
        <dsp:cNvPr id="0" name=""/>
        <dsp:cNvSpPr/>
      </dsp:nvSpPr>
      <dsp:spPr>
        <a:xfrm>
          <a:off x="1345876" y="634857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64029" y="2199256"/>
              </a:moveTo>
              <a:arcTo wR="1732594" hR="1732594" stAng="9862490" swAng="706922"/>
            </a:path>
          </a:pathLst>
        </a:cu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2B340-4631-4FD1-8CAF-E87CAACF13A0}">
      <dsp:nvSpPr>
        <dsp:cNvPr id="0" name=""/>
        <dsp:cNvSpPr/>
      </dsp:nvSpPr>
      <dsp:spPr>
        <a:xfrm>
          <a:off x="533398" y="1117598"/>
          <a:ext cx="1731987" cy="1248264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57150" prstMaterial="dkEdge">
          <a:bevelT/>
          <a:bevelB/>
          <a:extrusionClr>
            <a:schemeClr val="bg1">
              <a:lumMod val="75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Why make a budget?</a:t>
          </a:r>
          <a:endParaRPr lang="en-US" sz="2300" b="1" kern="1200" dirty="0"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533398" y="1117598"/>
        <a:ext cx="1731987" cy="1248264"/>
      </dsp:txXfrm>
    </dsp:sp>
    <dsp:sp modelId="{A732FCC4-0519-4AC0-9ED9-2B7A90C9EC77}">
      <dsp:nvSpPr>
        <dsp:cNvPr id="0" name=""/>
        <dsp:cNvSpPr/>
      </dsp:nvSpPr>
      <dsp:spPr>
        <a:xfrm>
          <a:off x="1368871" y="432702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431613" y="588333"/>
              </a:moveTo>
              <a:arcTo wR="1732594" hR="1732594" stAng="13279970" swAng="749394"/>
            </a:path>
          </a:pathLst>
        </a:custGeom>
        <a:noFill/>
        <a:ln w="25400" cap="flat" cmpd="sng" algn="ctr">
          <a:solidFill>
            <a:schemeClr val="accent1">
              <a:lumMod val="9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37E57A-1DB5-42A5-AF40-4CD3BC15B817}">
      <dsp:nvSpPr>
        <dsp:cNvPr id="0" name=""/>
        <dsp:cNvSpPr/>
      </dsp:nvSpPr>
      <dsp:spPr>
        <a:xfrm>
          <a:off x="4052" y="2345788"/>
          <a:ext cx="2359129" cy="943651"/>
        </a:xfrm>
        <a:prstGeom prst="chevron">
          <a:avLst/>
        </a:prstGeom>
        <a:solidFill>
          <a:srgbClr val="7EA8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  <a:sp3d prstMaterial="matte"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n w="0">
                <a:noFill/>
              </a:ln>
              <a:solidFill>
                <a:schemeClr val="accent6">
                  <a:lumMod val="75000"/>
                </a:schemeClr>
              </a:solidFill>
              <a:effectLst/>
            </a:rPr>
            <a:t>Pay your rent or mortgage</a:t>
          </a:r>
          <a:endParaRPr lang="en-US" sz="1700" b="1" kern="1200" dirty="0">
            <a:ln w="0">
              <a:noFill/>
            </a:ln>
            <a:solidFill>
              <a:schemeClr val="accent6">
                <a:lumMod val="75000"/>
              </a:schemeClr>
            </a:solidFill>
            <a:effectLst/>
          </a:endParaRPr>
        </a:p>
      </dsp:txBody>
      <dsp:txXfrm>
        <a:off x="4052" y="2345788"/>
        <a:ext cx="2359129" cy="943651"/>
      </dsp:txXfrm>
    </dsp:sp>
    <dsp:sp modelId="{5BFA9AA1-AFA2-47BB-89C1-7B8B83A9C437}">
      <dsp:nvSpPr>
        <dsp:cNvPr id="0" name=""/>
        <dsp:cNvSpPr/>
      </dsp:nvSpPr>
      <dsp:spPr>
        <a:xfrm>
          <a:off x="2127269" y="2345788"/>
          <a:ext cx="2359129" cy="943651"/>
        </a:xfrm>
        <a:prstGeom prst="chevron">
          <a:avLst/>
        </a:prstGeom>
        <a:solidFill>
          <a:srgbClr val="99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  <a:sp3d prstMaterial="matte"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n w="0">
                <a:noFill/>
              </a:ln>
              <a:solidFill>
                <a:schemeClr val="accent6">
                  <a:lumMod val="75000"/>
                </a:schemeClr>
              </a:solidFill>
              <a:effectLst/>
            </a:rPr>
            <a:t>Pay necessary household expenses</a:t>
          </a:r>
          <a:endParaRPr lang="en-US" sz="1700" b="1" kern="1200" dirty="0">
            <a:ln w="0">
              <a:noFill/>
            </a:ln>
            <a:solidFill>
              <a:schemeClr val="accent6">
                <a:lumMod val="75000"/>
              </a:schemeClr>
            </a:solidFill>
            <a:effectLst/>
          </a:endParaRPr>
        </a:p>
      </dsp:txBody>
      <dsp:txXfrm>
        <a:off x="2127269" y="2345788"/>
        <a:ext cx="2359129" cy="943651"/>
      </dsp:txXfrm>
    </dsp:sp>
    <dsp:sp modelId="{26E467BF-A843-4679-ADCB-B5A894944208}">
      <dsp:nvSpPr>
        <dsp:cNvPr id="0" name=""/>
        <dsp:cNvSpPr/>
      </dsp:nvSpPr>
      <dsp:spPr>
        <a:xfrm>
          <a:off x="4250486" y="2345788"/>
          <a:ext cx="2359129" cy="943651"/>
        </a:xfrm>
        <a:prstGeom prst="chevron">
          <a:avLst/>
        </a:prstGeom>
        <a:solidFill>
          <a:srgbClr val="B2D9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  <a:sp3d prstMaterial="matte"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n w="0">
                <a:noFill/>
              </a:ln>
              <a:solidFill>
                <a:schemeClr val="accent6">
                  <a:lumMod val="75000"/>
                </a:schemeClr>
              </a:solidFill>
              <a:effectLst/>
            </a:rPr>
            <a:t>Pay high-interest loans</a:t>
          </a:r>
          <a:endParaRPr lang="en-US" sz="1700" b="1" kern="1200" dirty="0">
            <a:ln w="0">
              <a:noFill/>
            </a:ln>
            <a:solidFill>
              <a:schemeClr val="accent6">
                <a:lumMod val="75000"/>
              </a:schemeClr>
            </a:solidFill>
            <a:effectLst/>
          </a:endParaRPr>
        </a:p>
      </dsp:txBody>
      <dsp:txXfrm>
        <a:off x="4250486" y="2345788"/>
        <a:ext cx="2359129" cy="943651"/>
      </dsp:txXfrm>
    </dsp:sp>
    <dsp:sp modelId="{3A821BCD-9788-4FD3-BAEB-D387AC4A9B03}">
      <dsp:nvSpPr>
        <dsp:cNvPr id="0" name=""/>
        <dsp:cNvSpPr/>
      </dsp:nvSpPr>
      <dsp:spPr>
        <a:xfrm>
          <a:off x="6373702" y="2345788"/>
          <a:ext cx="2359129" cy="943651"/>
        </a:xfrm>
        <a:prstGeom prst="chevron">
          <a:avLst/>
        </a:prstGeom>
        <a:solidFill>
          <a:srgbClr val="D0E8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  <a:sp3d prstMaterial="matte"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n w="0">
                <a:noFill/>
              </a:ln>
              <a:solidFill>
                <a:schemeClr val="accent6">
                  <a:lumMod val="75000"/>
                </a:schemeClr>
              </a:solidFill>
              <a:effectLst/>
            </a:rPr>
            <a:t>Talk to your creditors</a:t>
          </a:r>
          <a:endParaRPr lang="en-US" sz="1700" b="1" kern="1200" dirty="0">
            <a:ln w="0">
              <a:noFill/>
            </a:ln>
            <a:solidFill>
              <a:schemeClr val="accent6">
                <a:lumMod val="75000"/>
              </a:schemeClr>
            </a:solidFill>
            <a:effectLst/>
          </a:endParaRPr>
        </a:p>
      </dsp:txBody>
      <dsp:txXfrm>
        <a:off x="6373702" y="2345788"/>
        <a:ext cx="2359129" cy="943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fld id="{7E4E2238-4272-482A-896F-C4630C863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fld id="{60885443-305B-45F1-A26C-EE20098BB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561B7-3DC6-4D0B-97FF-E262AE01AE0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49" charset="-128"/>
              </a:rPr>
              <a:t>Suggested changing top question to: How Do I Know What Bank is Right for Me?. If that is too big a change, add to the slide content question the phrase: “about the bank” as in “You should ask yourself several questions </a:t>
            </a:r>
            <a:r>
              <a:rPr lang="en-US" b="1" smtClean="0">
                <a:ea typeface="ＭＳ Ｐゴシック" pitchFamily="49" charset="-128"/>
              </a:rPr>
              <a:t>about the bank</a:t>
            </a:r>
            <a:r>
              <a:rPr lang="en-US" smtClean="0">
                <a:ea typeface="ＭＳ Ｐゴシック" pitchFamily="49" charset="-128"/>
              </a:rPr>
              <a:t>, including:”</a:t>
            </a:r>
          </a:p>
          <a:p>
            <a:pPr eaLnBrk="1" hangingPunct="1"/>
            <a:r>
              <a:rPr lang="en-US" smtClean="0">
                <a:solidFill>
                  <a:srgbClr val="6B6BCF"/>
                </a:solidFill>
                <a:ea typeface="ＭＳ Ｐゴシック" pitchFamily="49" charset="-128"/>
              </a:rPr>
              <a:t>JK: I kept the question since it matches the lesson, but changed the “Before you open….” wording.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FA41C-0A83-4E61-86F8-85835C14766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4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3DEEF-6F29-4738-80D6-68CF7A41743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49" charset="-128"/>
              </a:rPr>
              <a:t>Changed dash from keyboard dash to symbol to be consistent with other slides..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7448D-2A7E-4C4D-9FF1-1876D95A695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49" charset="-128"/>
              </a:rPr>
              <a:t>Changed dashes to symbols to be consistent with other slides.</a:t>
            </a:r>
            <a:r>
              <a:rPr lang="en-US" smtClean="0">
                <a:ea typeface="ＭＳ Ｐゴシック" pitchFamily="49" charset="-128"/>
                <a:cs typeface="Arial" charset="0"/>
              </a:rPr>
              <a:t>–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PT_cover_v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706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MS YoungAdult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5363" y="865188"/>
            <a:ext cx="1646237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1524000"/>
            <a:ext cx="6400800" cy="762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1676400" y="533400"/>
            <a:ext cx="5943600" cy="990600"/>
          </a:xfrm>
        </p:spPr>
        <p:txBody>
          <a:bodyPr anchor="b"/>
          <a:lstStyle>
            <a:lvl1pPr>
              <a:defRPr>
                <a:solidFill>
                  <a:srgbClr val="4998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FDIC_ppt_header"/>
          <p:cNvPicPr>
            <a:picLocks noChangeAspect="1" noChangeArrowheads="1"/>
          </p:cNvPicPr>
          <p:nvPr userDrawn="1"/>
        </p:nvPicPr>
        <p:blipFill>
          <a:blip r:embed="rId13" cstate="print"/>
          <a:srcRect b="77344"/>
          <a:stretch>
            <a:fillRect/>
          </a:stretch>
        </p:blipFill>
        <p:spPr bwMode="auto">
          <a:xfrm>
            <a:off x="0" y="0"/>
            <a:ext cx="91408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FDIC_ppt_footer"/>
          <p:cNvPicPr>
            <a:picLocks noChangeAspect="1" noChangeArrowheads="1"/>
          </p:cNvPicPr>
          <p:nvPr userDrawn="1"/>
        </p:nvPicPr>
        <p:blipFill>
          <a:blip r:embed="rId14" cstate="print"/>
          <a:srcRect t="71207" b="11531"/>
          <a:stretch>
            <a:fillRect/>
          </a:stretch>
        </p:blipFill>
        <p:spPr bwMode="auto">
          <a:xfrm>
            <a:off x="0" y="5638800"/>
            <a:ext cx="9140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" name="Rectangle 6"/>
          <p:cNvSpPr txBox="1">
            <a:spLocks noGrp="1" noChangeArrowheads="1"/>
          </p:cNvSpPr>
          <p:nvPr userDrawn="1"/>
        </p:nvSpPr>
        <p:spPr bwMode="auto">
          <a:xfrm>
            <a:off x="3619500" y="6400800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A951FA80-4A94-42B7-B37A-B74A1AC63AFE}" type="slidenum">
              <a:rPr lang="en-US" sz="1200">
                <a:solidFill>
                  <a:schemeClr val="bg1"/>
                </a:solidFill>
                <a:cs typeface="Arial" charset="0"/>
              </a:rPr>
              <a:pPr algn="ctr" eaLnBrk="0" hangingPunct="0">
                <a:defRPr/>
              </a:pPr>
              <a:t>‹#›</a:t>
            </a:fld>
            <a:endParaRPr lang="en-US" sz="1200">
              <a:cs typeface="Arial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7" descr="MS YoungAdultLogo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5486400"/>
            <a:ext cx="1187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74747"/>
          </a:solidFill>
          <a:latin typeface="+mn-lt"/>
          <a:ea typeface="+mn-ea"/>
          <a:cs typeface="ＭＳ Ｐゴシック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17171"/>
          </a:solidFill>
          <a:latin typeface="+mn-lt"/>
          <a:ea typeface="+mn-ea"/>
          <a:cs typeface="ＭＳ Ｐゴシック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17171"/>
          </a:solidFill>
          <a:latin typeface="+mn-lt"/>
          <a:ea typeface="+mn-ea"/>
          <a:cs typeface="ＭＳ Ｐゴシック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Font typeface="Times" pitchFamily="49" charset="0"/>
        <a:buChar char="–"/>
        <a:defRPr sz="2000">
          <a:solidFill>
            <a:srgbClr val="717171"/>
          </a:solidFill>
          <a:latin typeface="+mn-lt"/>
          <a:ea typeface="+mn-ea"/>
          <a:cs typeface="ＭＳ Ｐゴシック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Font typeface="Times" charset="0"/>
        <a:buChar char="–"/>
        <a:defRPr sz="2000">
          <a:solidFill>
            <a:srgbClr val="71717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Font typeface="Times" charset="0"/>
        <a:buChar char="–"/>
        <a:defRPr sz="2000">
          <a:solidFill>
            <a:srgbClr val="71717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Font typeface="Times" charset="0"/>
        <a:buChar char="–"/>
        <a:defRPr sz="2000">
          <a:solidFill>
            <a:srgbClr val="71717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Font typeface="Times" charset="0"/>
        <a:buChar char="–"/>
        <a:defRPr sz="2000">
          <a:solidFill>
            <a:srgbClr val="71717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400">
                <a:solidFill>
                  <a:schemeClr val="bg1"/>
                </a:solidFill>
              </a:rPr>
              <a:t>Building: Knowledge, Security, Confidence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/>
        </p:nvSpPr>
        <p:spPr bwMode="auto">
          <a:xfrm>
            <a:off x="1219200" y="1447800"/>
            <a:ext cx="670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400" b="1">
                <a:solidFill>
                  <a:srgbClr val="717171"/>
                </a:solidFill>
              </a:rPr>
              <a:t>Setting Financial Goals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/>
        </p:nvSpPr>
        <p:spPr bwMode="auto">
          <a:xfrm>
            <a:off x="2133600" y="29718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>
                <a:solidFill>
                  <a:srgbClr val="474747"/>
                </a:solidFill>
              </a:rPr>
              <a:t>FDIC </a:t>
            </a:r>
            <a:r>
              <a:rPr lang="en-US" sz="2000" i="1">
                <a:solidFill>
                  <a:srgbClr val="474747"/>
                </a:solidFill>
              </a:rPr>
              <a:t>Money Smart for Young Adults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 Your Goals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b="1">
                <a:solidFill>
                  <a:srgbClr val="717171"/>
                </a:solidFill>
              </a:rPr>
              <a:t>Consider them when planning a budget: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447800" y="2519363"/>
            <a:ext cx="4724400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Be realistic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000" b="1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Be specific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000" b="1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Have a time frame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000" b="1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Say what you want to do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000" b="1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Have milestones</a:t>
            </a:r>
            <a:r>
              <a:rPr lang="en-US" sz="2800" b="1">
                <a:solidFill>
                  <a:srgbClr val="4998C8"/>
                </a:solidFill>
              </a:rPr>
              <a:t> </a:t>
            </a:r>
          </a:p>
        </p:txBody>
      </p:sp>
      <p:pic>
        <p:nvPicPr>
          <p:cNvPr id="11280" name="Picture 16" descr="191732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3209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Spending Diary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b="1">
                <a:solidFill>
                  <a:srgbClr val="717171"/>
                </a:solidFill>
              </a:rPr>
              <a:t>Watch Spending Closely 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447800" y="23622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Use a daily spending diary or log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000" b="1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Know where your money goes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000" b="1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Cut expenses to save for goals</a:t>
            </a:r>
          </a:p>
        </p:txBody>
      </p:sp>
      <p:pic>
        <p:nvPicPr>
          <p:cNvPr id="12310" name="Picture 22" descr="390590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90800"/>
            <a:ext cx="33162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4582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Step 2: Income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85800" y="1630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b="1" i="1" u="sng">
                <a:solidFill>
                  <a:srgbClr val="717171"/>
                </a:solidFill>
              </a:rPr>
              <a:t>Income</a:t>
            </a:r>
            <a:r>
              <a:rPr lang="en-US" sz="3200" b="1">
                <a:solidFill>
                  <a:srgbClr val="717171"/>
                </a:solidFill>
              </a:rPr>
              <a:t> comes in the form of: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143000" y="2443163"/>
            <a:ext cx="6057900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Allowances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Wages from a job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Miscellaneous work (like cutting grass)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Interest and dividends from investments</a:t>
            </a:r>
            <a:endParaRPr lang="en-US" sz="1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b="1" i="1" u="sng">
                <a:solidFill>
                  <a:srgbClr val="717171"/>
                </a:solidFill>
              </a:rPr>
              <a:t>Expenses</a:t>
            </a:r>
            <a:r>
              <a:rPr lang="en-US" sz="3200" b="1">
                <a:solidFill>
                  <a:srgbClr val="717171"/>
                </a:solidFill>
              </a:rPr>
              <a:t>: </a:t>
            </a:r>
            <a:r>
              <a:rPr lang="en-US" sz="2800" b="1">
                <a:solidFill>
                  <a:srgbClr val="717171"/>
                </a:solidFill>
              </a:rPr>
              <a:t>items you pay for each month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143000" y="2138363"/>
            <a:ext cx="388620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Housing and car payments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Insurance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Food and clothing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Utility bills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Personal, child or pet care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533400" y="3810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3600" b="1">
                <a:solidFill>
                  <a:schemeClr val="bg1"/>
                </a:solidFill>
              </a:rPr>
              <a:t>Step 2: Expenses</a:t>
            </a:r>
          </a:p>
        </p:txBody>
      </p:sp>
      <p:pic>
        <p:nvPicPr>
          <p:cNvPr id="16406" name="Picture 22" descr="36724905"/>
          <p:cNvPicPr>
            <a:picLocks noChangeAspect="1" noChangeArrowheads="1"/>
          </p:cNvPicPr>
          <p:nvPr/>
        </p:nvPicPr>
        <p:blipFill>
          <a:blip r:embed="rId2" cstate="print"/>
          <a:srcRect t="27779" b="25926"/>
          <a:stretch>
            <a:fillRect/>
          </a:stretch>
        </p:blipFill>
        <p:spPr bwMode="auto">
          <a:xfrm>
            <a:off x="5257800" y="3657600"/>
            <a:ext cx="31797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4876800" y="2133600"/>
            <a:ext cx="472440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Eating out or other entertainment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Educational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34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4000" b="1">
                <a:solidFill>
                  <a:schemeClr val="bg1"/>
                </a:solidFill>
              </a:rPr>
              <a:t>Expenses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8458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b="1">
                <a:solidFill>
                  <a:srgbClr val="717171"/>
                </a:solidFill>
              </a:rPr>
              <a:t>Expenses: 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</a:rPr>
              <a:t>Everything you pay for in a time period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19113" y="3124200"/>
            <a:ext cx="58785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</a:rPr>
              <a:t>There are three types of expenses:</a:t>
            </a:r>
          </a:p>
          <a:p>
            <a:pPr marL="1657350" lvl="3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3200" b="1">
                <a:solidFill>
                  <a:srgbClr val="474747"/>
                </a:solidFill>
              </a:rPr>
              <a:t>Fixed </a:t>
            </a:r>
            <a:endParaRPr lang="en-US" sz="3200" b="1">
              <a:solidFill>
                <a:srgbClr val="474747"/>
              </a:solidFill>
              <a:cs typeface="Arial" charset="0"/>
            </a:endParaRPr>
          </a:p>
          <a:p>
            <a:pPr marL="1657350" lvl="3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3200" b="1">
                <a:solidFill>
                  <a:srgbClr val="474747"/>
                </a:solidFill>
                <a:cs typeface="Arial" charset="0"/>
              </a:rPr>
              <a:t>Flexible</a:t>
            </a:r>
          </a:p>
          <a:p>
            <a:pPr marL="1657350" lvl="3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3200" b="1">
                <a:solidFill>
                  <a:srgbClr val="474747"/>
                </a:solidFill>
                <a:cs typeface="Arial" charset="0"/>
              </a:rPr>
              <a:t>Periodic</a:t>
            </a:r>
          </a:p>
        </p:txBody>
      </p:sp>
      <p:pic>
        <p:nvPicPr>
          <p:cNvPr id="47511" name="Picture 407" descr="391748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76600"/>
            <a:ext cx="32019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524000" y="1524000"/>
            <a:ext cx="72390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800" b="1" i="1" u="sng">
                <a:solidFill>
                  <a:srgbClr val="717171"/>
                </a:solidFill>
              </a:rPr>
              <a:t>Fixed Expenses</a:t>
            </a:r>
            <a:r>
              <a:rPr lang="en-US" sz="1800" b="1">
                <a:solidFill>
                  <a:srgbClr val="717171"/>
                </a:solidFill>
              </a:rPr>
              <a:t> do not change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800" b="1">
                <a:solidFill>
                  <a:schemeClr val="accent2"/>
                </a:solidFill>
              </a:rPr>
              <a:t>Car payment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800" b="1">
                <a:solidFill>
                  <a:schemeClr val="accent2"/>
                </a:solidFill>
              </a:rPr>
              <a:t>Rent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800" b="1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800" b="1" i="1" u="sng">
                <a:solidFill>
                  <a:srgbClr val="717171"/>
                </a:solidFill>
              </a:rPr>
              <a:t>Flexible/ Variable/ or Discretionary Expenses</a:t>
            </a:r>
            <a:r>
              <a:rPr lang="en-US" sz="1800" b="1">
                <a:solidFill>
                  <a:srgbClr val="717171"/>
                </a:solidFill>
              </a:rPr>
              <a:t> might change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800" b="1">
                <a:solidFill>
                  <a:schemeClr val="accent2"/>
                </a:solidFill>
              </a:rPr>
              <a:t>Electricity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800" b="1">
                <a:solidFill>
                  <a:schemeClr val="accent2"/>
                </a:solidFill>
              </a:rPr>
              <a:t>Food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800" b="1">
                <a:solidFill>
                  <a:schemeClr val="accent2"/>
                </a:solidFill>
              </a:rPr>
              <a:t>Clothing or entertainment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1800" b="1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800" b="1" i="1" u="sng">
                <a:solidFill>
                  <a:srgbClr val="717171"/>
                </a:solidFill>
              </a:rPr>
              <a:t>Periodic Expenses</a:t>
            </a:r>
            <a:r>
              <a:rPr lang="en-US" sz="1800" b="1">
                <a:solidFill>
                  <a:srgbClr val="717171"/>
                </a:solidFill>
              </a:rPr>
              <a:t> occur regularly but not frequently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800" b="1">
                <a:solidFill>
                  <a:schemeClr val="accent2"/>
                </a:solidFill>
              </a:rPr>
              <a:t>Insurance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800" b="1">
                <a:solidFill>
                  <a:schemeClr val="accent2"/>
                </a:solidFill>
              </a:rPr>
              <a:t>Subscriptions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800" b="1">
                <a:solidFill>
                  <a:schemeClr val="accent2"/>
                </a:solidFill>
              </a:rPr>
              <a:t>Warranties/ Service Agreements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800" b="1">
                <a:solidFill>
                  <a:schemeClr val="accent2"/>
                </a:solidFill>
              </a:rPr>
              <a:t>License renewals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1800" b="1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800" b="1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5334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4000" b="1">
                <a:solidFill>
                  <a:schemeClr val="bg1"/>
                </a:solidFill>
              </a:rPr>
              <a:t>Expenses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modue3_formula2"/>
          <p:cNvPicPr>
            <a:picLocks noChangeAspect="1" noChangeArrowheads="1"/>
          </p:cNvPicPr>
          <p:nvPr/>
        </p:nvPicPr>
        <p:blipFill>
          <a:blip r:embed="rId2" cstate="print"/>
          <a:srcRect t="30556" b="33450"/>
          <a:stretch>
            <a:fillRect/>
          </a:stretch>
        </p:blipFill>
        <p:spPr bwMode="auto">
          <a:xfrm>
            <a:off x="0" y="1981200"/>
            <a:ext cx="8958263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334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chemeClr val="bg1"/>
                </a:solidFill>
              </a:rPr>
              <a:t>Step 3: Find Ways to Decrease Spending</a:t>
            </a:r>
          </a:p>
        </p:txBody>
      </p:sp>
      <p:pic>
        <p:nvPicPr>
          <p:cNvPr id="62475" name="Picture 11" descr="19084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505200"/>
            <a:ext cx="33178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905000" y="2133600"/>
            <a:ext cx="701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Carrying little cash and controlling your credit card use</a:t>
            </a:r>
          </a:p>
          <a:p>
            <a:pPr marL="228600" indent="-228600" eaLnBrk="0" hangingPunct="0">
              <a:buFontTx/>
              <a:buChar char="•"/>
            </a:pPr>
            <a:endParaRPr lang="en-US" sz="1000" b="1">
              <a:solidFill>
                <a:schemeClr val="accent2"/>
              </a:solidFill>
            </a:endParaRPr>
          </a:p>
          <a:p>
            <a:pPr marL="228600" indent="-228600" eaLnBrk="0" hangingPunct="0"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Not shopping “for fun”</a:t>
            </a:r>
          </a:p>
          <a:p>
            <a:pPr marL="228600" indent="-228600" eaLnBrk="0" hangingPunct="0">
              <a:buFontTx/>
              <a:buChar char="•"/>
            </a:pPr>
            <a:endParaRPr lang="en-US" sz="1000" b="1">
              <a:solidFill>
                <a:schemeClr val="accent2"/>
              </a:solidFill>
            </a:endParaRPr>
          </a:p>
          <a:p>
            <a:pPr marL="228600" indent="-228600" eaLnBrk="0" hangingPunct="0"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Remembering your savings goals</a:t>
            </a:r>
          </a:p>
          <a:p>
            <a:pPr marL="228600" indent="-228600" eaLnBrk="0" hangingPunct="0">
              <a:buFontTx/>
              <a:buChar char="•"/>
            </a:pPr>
            <a:endParaRPr lang="en-US" sz="1000" b="1">
              <a:solidFill>
                <a:schemeClr val="accent2"/>
              </a:solidFill>
            </a:endParaRPr>
          </a:p>
          <a:p>
            <a:pPr marL="228600" indent="-228600" eaLnBrk="0" hangingPunct="0"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Buying only what you need</a:t>
            </a:r>
          </a:p>
          <a:p>
            <a:pPr marL="228600" indent="-228600" eaLnBrk="0" hangingPunct="0">
              <a:buFontTx/>
              <a:buChar char="•"/>
            </a:pPr>
            <a:endParaRPr lang="en-US" sz="1000" b="1">
              <a:solidFill>
                <a:schemeClr val="accent2"/>
              </a:solidFill>
            </a:endParaRPr>
          </a:p>
          <a:p>
            <a:pPr marL="228600" indent="-228600" eaLnBrk="0" hangingPunct="0">
              <a:buFontTx/>
              <a:buChar char="•"/>
            </a:pPr>
            <a:endParaRPr lang="en-US" sz="1000" b="1">
              <a:solidFill>
                <a:schemeClr val="accent2"/>
              </a:solidFill>
            </a:endParaRPr>
          </a:p>
          <a:p>
            <a:pPr marL="228600" indent="-228600" eaLnBrk="0" hangingPunct="0"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Paying your bills on time to avoid extra fees and charges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85800" y="13716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rgbClr val="717171"/>
                </a:solidFill>
              </a:rPr>
              <a:t>You can decrease spending by:</a:t>
            </a: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5334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chemeClr val="bg1"/>
                </a:solidFill>
              </a:rPr>
              <a:t>Step 3: Find Ways to Decrease Spending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334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chemeClr val="bg1"/>
                </a:solidFill>
              </a:rPr>
              <a:t>Step 4: Find Ways to Increase Income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63496" name="Picture 8" descr="156178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56711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267200" y="1371600"/>
            <a:ext cx="4495800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Get a second job or a job that pays more to increase income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000" b="1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Use certain tax credits that can help you increase your income (or pay fewer taxes so that you get more in your paycheck)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334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>
                <a:solidFill>
                  <a:schemeClr val="bg1"/>
                </a:solidFill>
              </a:rPr>
              <a:t>Budgeting Tools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b="1">
                <a:solidFill>
                  <a:srgbClr val="717171"/>
                </a:solidFill>
              </a:rPr>
              <a:t>These help you manage your budget: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914400" y="2362200"/>
            <a:ext cx="411480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Monthly payment schedule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200" b="1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Monthly payment calendar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200" b="1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Computer system</a:t>
            </a:r>
          </a:p>
        </p:txBody>
      </p:sp>
      <p:pic>
        <p:nvPicPr>
          <p:cNvPr id="67592" name="Picture 8" descr="191459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438400"/>
            <a:ext cx="3438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55650" y="1524000"/>
            <a:ext cx="5410200" cy="3276600"/>
          </a:xfrm>
        </p:spPr>
        <p:txBody>
          <a:bodyPr/>
          <a:lstStyle/>
          <a:p>
            <a:r>
              <a:rPr lang="en-US" b="1" smtClean="0"/>
              <a:t>Learn how to manage money by preparing a personal spending plan</a:t>
            </a:r>
          </a:p>
          <a:p>
            <a:endParaRPr lang="en-US" sz="900" b="1" smtClean="0"/>
          </a:p>
          <a:p>
            <a:r>
              <a:rPr lang="en-US" b="1" smtClean="0"/>
              <a:t>Identify ways to decrease spending and increase income</a:t>
            </a:r>
          </a:p>
        </p:txBody>
      </p:sp>
      <p:pic>
        <p:nvPicPr>
          <p:cNvPr id="4100" name="Picture 4" descr="m3_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716088"/>
            <a:ext cx="228600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39998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633413" y="1676400"/>
            <a:ext cx="6096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3200" b="1">
                <a:solidFill>
                  <a:srgbClr val="717171"/>
                </a:solidFill>
              </a:rPr>
              <a:t>We will focus on two:</a:t>
            </a:r>
          </a:p>
          <a:p>
            <a:pPr marL="742950" lvl="1" indent="-285750" eaLnBrk="0" hangingPunct="0">
              <a:buFontTx/>
              <a:buChar char="•"/>
            </a:pPr>
            <a:r>
              <a:rPr lang="en-US" sz="3200" b="1">
                <a:solidFill>
                  <a:schemeClr val="accent2"/>
                </a:solidFill>
              </a:rPr>
              <a:t>Monthly payment schedule</a:t>
            </a:r>
          </a:p>
          <a:p>
            <a:pPr marL="742950" lvl="1" indent="-285750" eaLnBrk="0" hangingPunct="0">
              <a:buFontTx/>
              <a:buChar char="•"/>
            </a:pPr>
            <a:r>
              <a:rPr lang="en-US" sz="3200" b="1">
                <a:solidFill>
                  <a:schemeClr val="accent2"/>
                </a:solidFill>
              </a:rPr>
              <a:t>Monthly payment calendar</a:t>
            </a:r>
          </a:p>
          <a:p>
            <a:pPr marL="342900" indent="-342900" eaLnBrk="0" hangingPunct="0">
              <a:buFontTx/>
              <a:buChar char="•"/>
            </a:pPr>
            <a:endParaRPr lang="en-US" sz="900" b="1">
              <a:solidFill>
                <a:srgbClr val="4998C8"/>
              </a:solidFill>
            </a:endParaRPr>
          </a:p>
          <a:p>
            <a:pPr marL="342900" indent="-342900" eaLnBrk="0" hangingPunct="0"/>
            <a:r>
              <a:rPr lang="en-US" sz="3200" b="1">
                <a:solidFill>
                  <a:srgbClr val="717171"/>
                </a:solidFill>
              </a:rPr>
              <a:t>These help you:</a:t>
            </a:r>
            <a:endParaRPr lang="en-US" sz="3200" b="1">
              <a:solidFill>
                <a:srgbClr val="000000"/>
              </a:solidFill>
            </a:endParaRPr>
          </a:p>
          <a:p>
            <a:pPr marL="742950" lvl="1" indent="-285750" eaLnBrk="0" hangingPunct="0">
              <a:buFontTx/>
              <a:buChar char="•"/>
            </a:pPr>
            <a:r>
              <a:rPr lang="en-US" sz="3200" b="1">
                <a:solidFill>
                  <a:schemeClr val="accent2"/>
                </a:solidFill>
              </a:rPr>
              <a:t>Record income in advance</a:t>
            </a:r>
          </a:p>
          <a:p>
            <a:pPr marL="742950" lvl="1" indent="-285750" eaLnBrk="0" hangingPunct="0">
              <a:buFontTx/>
              <a:buChar char="•"/>
            </a:pPr>
            <a:r>
              <a:rPr lang="en-US" sz="3200" b="1">
                <a:solidFill>
                  <a:schemeClr val="accent2"/>
                </a:solidFill>
              </a:rPr>
              <a:t>Plan ahead to pay your bills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5334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>
                <a:solidFill>
                  <a:schemeClr val="bg1"/>
                </a:solidFill>
              </a:rPr>
              <a:t>Budgeting Tools (continued)</a:t>
            </a:r>
          </a:p>
        </p:txBody>
      </p:sp>
      <p:pic>
        <p:nvPicPr>
          <p:cNvPr id="26628" name="Picture 4" descr="m3_s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350" y="2133600"/>
            <a:ext cx="210185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34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solidFill>
                  <a:schemeClr val="bg1"/>
                </a:solidFill>
              </a:rPr>
              <a:t>Monthly Payment Calendar</a:t>
            </a:r>
          </a:p>
        </p:txBody>
      </p:sp>
      <p:graphicFrame>
        <p:nvGraphicFramePr>
          <p:cNvPr id="29773" name="Group 77"/>
          <p:cNvGraphicFramePr>
            <a:graphicFrameLocks noGrp="1"/>
          </p:cNvGraphicFramePr>
          <p:nvPr/>
        </p:nvGraphicFramePr>
        <p:xfrm>
          <a:off x="457200" y="1423988"/>
          <a:ext cx="8458200" cy="4275456"/>
        </p:xfrm>
        <a:graphic>
          <a:graphicData uri="http://schemas.openxmlformats.org/drawingml/2006/table">
            <a:tbl>
              <a:tblPr/>
              <a:tblGrid>
                <a:gridCol w="914400"/>
                <a:gridCol w="1447800"/>
                <a:gridCol w="1295400"/>
                <a:gridCol w="914400"/>
                <a:gridCol w="1249363"/>
                <a:gridCol w="1265237"/>
                <a:gridCol w="1371600"/>
              </a:tblGrid>
              <a:tr h="277813">
                <a:tc gridSpan="7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Month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49" charset="0"/>
                          <a:ea typeface="ＭＳ Ｐゴシック" pitchFamily="49" charset="-128"/>
                          <a:cs typeface="Times New Roman" pitchFamily="49" charset="0"/>
                        </a:rPr>
                        <a:t>________________________________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19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Sunday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Monday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Tuesday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Wednesday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Thursday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Friday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Saturday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33"/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$400 paycheck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$25 savings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$150 car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$25personal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$30 insurance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$16600 transportation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$25 interest (income)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$30 cell 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10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15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16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$40 phone bill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17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18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19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$10 credit card/ loan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21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22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23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24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25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26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27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28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49" charset="-128"/>
                          <a:cs typeface="Times New Roman" pitchFamily="49" charset="0"/>
                        </a:rPr>
                        <a:t>$40  entertain-ment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" pitchFamily="49" charset="0"/>
                          <a:ea typeface="ＭＳ Ｐゴシック" pitchFamily="49" charset="-128"/>
                          <a:cs typeface="Times New Roman" pitchFamily="49" charset="0"/>
                        </a:rPr>
                        <a:t>29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Times New Roman" pitchFamily="49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" pitchFamily="49" charset="0"/>
                          <a:ea typeface="ＭＳ Ｐゴシック" pitchFamily="49" charset="-128"/>
                          <a:cs typeface="Times New Roman" pitchFamily="49" charset="0"/>
                        </a:rPr>
                        <a:t>30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  <a:cs typeface="Times New Roman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74747"/>
                        </a:solidFill>
                        <a:effectLst/>
                        <a:latin typeface="Arial" charset="0"/>
                        <a:ea typeface="ＭＳ Ｐゴシック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334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chemeClr val="bg1"/>
                </a:solidFill>
              </a:rPr>
              <a:t>Help! I Can’t Pay My Bills!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1000" y="1676400"/>
            <a:ext cx="472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3200" b="1">
                <a:solidFill>
                  <a:srgbClr val="717171"/>
                </a:solidFill>
              </a:rPr>
              <a:t>Scenario: </a:t>
            </a:r>
            <a:r>
              <a:rPr lang="en-US" sz="3200">
                <a:solidFill>
                  <a:schemeClr val="accent2"/>
                </a:solidFill>
              </a:rPr>
              <a:t>You add up your bills and the total is $900, but your income is only $600….</a:t>
            </a:r>
          </a:p>
          <a:p>
            <a:pPr algn="ctr" eaLnBrk="0" hangingPunct="0">
              <a:spcBef>
                <a:spcPct val="20000"/>
              </a:spcBef>
            </a:pPr>
            <a:endParaRPr lang="en-US" sz="3200" b="1">
              <a:solidFill>
                <a:schemeClr val="accent2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sz="3200" b="1">
                <a:solidFill>
                  <a:srgbClr val="717171"/>
                </a:solidFill>
              </a:rPr>
              <a:t>What do you do?</a:t>
            </a:r>
            <a:endParaRPr lang="en-US" sz="3200">
              <a:solidFill>
                <a:srgbClr val="4998C8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1200" b="1">
              <a:solidFill>
                <a:srgbClr val="4998C8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b="1">
              <a:solidFill>
                <a:srgbClr val="4998C8"/>
              </a:solidFill>
            </a:endParaRPr>
          </a:p>
        </p:txBody>
      </p:sp>
      <p:sp>
        <p:nvSpPr>
          <p:cNvPr id="8" name="Cloud Callout 7"/>
          <p:cNvSpPr/>
          <p:nvPr/>
        </p:nvSpPr>
        <p:spPr bwMode="auto">
          <a:xfrm>
            <a:off x="4876800" y="2743200"/>
            <a:ext cx="4114800" cy="2667000"/>
          </a:xfrm>
          <a:prstGeom prst="cloudCallout">
            <a:avLst/>
          </a:prstGeom>
          <a:solidFill>
            <a:srgbClr val="0CB4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n-US" sz="2800">
                <a:solidFill>
                  <a:srgbClr val="FFFFFF"/>
                </a:solidFill>
              </a:rPr>
              <a:t>Think about the bills that would be the most important!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chemeClr val="bg1"/>
                </a:solidFill>
              </a:rPr>
              <a:t>Help! I Can’t Pay My Bills! (continued)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rgbClr val="717171"/>
                </a:solidFill>
              </a:rPr>
              <a:t>If you have to choose, think of major obligations first: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82517" y="1070107"/>
          <a:ext cx="8736885" cy="5635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" y="2057400"/>
            <a:ext cx="8763000" cy="2895600"/>
          </a:xfrm>
          <a:prstGeom prst="rect">
            <a:avLst/>
          </a:prstGeom>
          <a:solidFill>
            <a:srgbClr val="0DCBF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0"/>
            <a:ext cx="80010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CONCLUSION: </a:t>
            </a:r>
            <a:r>
              <a:rPr lang="en-US" sz="3200" b="1">
                <a:solidFill>
                  <a:schemeClr val="bg1"/>
                </a:solidFill>
              </a:rPr>
              <a:t>To make a Budget or to NOT Make a Budget?</a:t>
            </a:r>
          </a:p>
        </p:txBody>
      </p:sp>
      <p:pic>
        <p:nvPicPr>
          <p:cNvPr id="60421" name="Picture 5" descr="Mod04_02_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85344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34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>
                <a:solidFill>
                  <a:schemeClr val="bg1"/>
                </a:solidFill>
              </a:rPr>
              <a:t>Setting Financial Goals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828800" y="2895600"/>
            <a:ext cx="6248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 typeface="Times" pitchFamily="49" charset="0"/>
              <a:buChar char="•"/>
            </a:pPr>
            <a:r>
              <a:rPr lang="en-US" b="1">
                <a:solidFill>
                  <a:schemeClr val="accent2"/>
                </a:solidFill>
              </a:rPr>
              <a:t>How to track what you spend each day</a:t>
            </a:r>
          </a:p>
          <a:p>
            <a:pPr marL="228600" indent="-228600">
              <a:spcBef>
                <a:spcPct val="20000"/>
              </a:spcBef>
              <a:buFont typeface="Times" pitchFamily="49" charset="0"/>
              <a:buChar char="•"/>
            </a:pPr>
            <a:r>
              <a:rPr lang="en-US" b="1">
                <a:solidFill>
                  <a:schemeClr val="accent2"/>
                </a:solidFill>
              </a:rPr>
              <a:t>How to prepare a personal budget to estimate monthly income and expenses</a:t>
            </a:r>
          </a:p>
          <a:p>
            <a:pPr marL="228600" indent="-228600">
              <a:spcBef>
                <a:spcPct val="20000"/>
              </a:spcBef>
              <a:buFont typeface="Times" pitchFamily="49" charset="0"/>
              <a:buChar char="•"/>
            </a:pPr>
            <a:r>
              <a:rPr lang="en-US" b="1">
                <a:solidFill>
                  <a:schemeClr val="accent2"/>
                </a:solidFill>
              </a:rPr>
              <a:t>Ways to decrease spending and increase income</a:t>
            </a:r>
          </a:p>
          <a:p>
            <a:pPr marL="228600" indent="-228600">
              <a:spcBef>
                <a:spcPct val="20000"/>
              </a:spcBef>
              <a:buFont typeface="Times" pitchFamily="49" charset="0"/>
              <a:buChar char="•"/>
            </a:pPr>
            <a:r>
              <a:rPr lang="en-US" b="1">
                <a:solidFill>
                  <a:schemeClr val="accent2"/>
                </a:solidFill>
              </a:rPr>
              <a:t>About tools for better money management</a:t>
            </a:r>
          </a:p>
          <a:p>
            <a:pPr marL="228600" indent="-228600">
              <a:spcBef>
                <a:spcPct val="20000"/>
              </a:spcBef>
              <a:buFont typeface="Times" pitchFamily="49" charset="0"/>
              <a:buChar char="•"/>
            </a:pP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7924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717171"/>
                </a:solidFill>
              </a:rPr>
              <a:t>Congratulations!  You have completed the </a:t>
            </a:r>
            <a:r>
              <a:rPr lang="en-US" sz="3200" b="1" i="1">
                <a:solidFill>
                  <a:srgbClr val="717171"/>
                </a:solidFill>
              </a:rPr>
              <a:t>Setting Financial Goals </a:t>
            </a:r>
            <a:r>
              <a:rPr lang="en-US" sz="3200" b="1">
                <a:solidFill>
                  <a:srgbClr val="717171"/>
                </a:solidFill>
              </a:rPr>
              <a:t>module.  You have learned:</a:t>
            </a:r>
            <a:endParaRPr lang="en-US" sz="3200">
              <a:solidFill>
                <a:srgbClr val="717171"/>
              </a:solidFill>
            </a:endParaRPr>
          </a:p>
        </p:txBody>
      </p:sp>
      <p:pic>
        <p:nvPicPr>
          <p:cNvPr id="27653" name="Picture 6" descr="MMj0303473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04800"/>
            <a:ext cx="1047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295400" y="2362200"/>
            <a:ext cx="75819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Track daily spending habits</a:t>
            </a:r>
          </a:p>
          <a:p>
            <a:pPr marL="342900" indent="-342900">
              <a:buFontTx/>
              <a:buChar char="•"/>
            </a:pPr>
            <a:endParaRPr lang="en-US" sz="800" b="1">
              <a:solidFill>
                <a:schemeClr val="accent2"/>
              </a:solidFill>
            </a:endParaRPr>
          </a:p>
          <a:p>
            <a:pPr marL="342900" indent="-342900"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Prepare a personal spending plan or budget to estimate monthly income and expenses</a:t>
            </a:r>
          </a:p>
          <a:p>
            <a:pPr marL="342900" indent="-342900">
              <a:buFontTx/>
              <a:buChar char="•"/>
            </a:pPr>
            <a:endParaRPr lang="en-US" sz="800" b="1">
              <a:solidFill>
                <a:schemeClr val="accent2"/>
              </a:solidFill>
            </a:endParaRPr>
          </a:p>
          <a:p>
            <a:pPr marL="342900" indent="-342900"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Identify ways to decrease spending and increase income</a:t>
            </a:r>
          </a:p>
          <a:p>
            <a:pPr marL="342900" indent="-342900">
              <a:buFontTx/>
              <a:buChar char="•"/>
            </a:pPr>
            <a:endParaRPr lang="en-US" sz="800" b="1">
              <a:solidFill>
                <a:schemeClr val="accent2"/>
              </a:solidFill>
            </a:endParaRPr>
          </a:p>
          <a:p>
            <a:pPr marL="342900" indent="-342900"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Identify budgeting tools that will help you  manage your money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717171"/>
                </a:solidFill>
              </a:rPr>
              <a:t>By the end of this course, you will be able 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52400" y="2057400"/>
            <a:ext cx="8763000" cy="2895600"/>
          </a:xfrm>
          <a:prstGeom prst="rect">
            <a:avLst/>
          </a:prstGeom>
          <a:solidFill>
            <a:srgbClr val="0DCBF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5298" name="Picture 2" descr="Mod03_01_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85598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39998"/>
              </a:srgbClr>
            </a:outerShdw>
          </a:effec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To make a Budget or to NOT Make a Budget?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34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chemeClr val="bg1"/>
                </a:solidFill>
              </a:rPr>
              <a:t>What is a Budget?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b="1">
                <a:solidFill>
                  <a:srgbClr val="717171"/>
                </a:solidFill>
              </a:rPr>
              <a:t> Budgeting is: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143000" y="2519363"/>
            <a:ext cx="396240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An important step to financial security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200" b="1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About choices – choosing how to make and spend money</a:t>
            </a:r>
          </a:p>
        </p:txBody>
      </p:sp>
      <p:pic>
        <p:nvPicPr>
          <p:cNvPr id="6159" name="Picture 15" descr="97760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667000"/>
            <a:ext cx="347027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Why Budget?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26670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1600200" y="4495800"/>
            <a:ext cx="2209800" cy="1143000"/>
          </a:xfrm>
          <a:prstGeom prst="rightArrow">
            <a:avLst>
              <a:gd name="adj1" fmla="val 67647"/>
              <a:gd name="adj2" fmla="val 73529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4678363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chemeClr val="accent2"/>
                </a:solidFill>
                <a:latin typeface="Arial Rounded MT Bold" pitchFamily="49" charset="0"/>
              </a:rPr>
              <a:t>Usually for </a:t>
            </a:r>
          </a:p>
          <a:p>
            <a:pPr algn="ctr">
              <a:defRPr/>
            </a:pPr>
            <a:r>
              <a:rPr lang="en-US" sz="2200" b="1">
                <a:solidFill>
                  <a:schemeClr val="accent2"/>
                </a:solidFill>
                <a:latin typeface="Arial Rounded MT Bold" pitchFamily="49" charset="0"/>
              </a:rPr>
              <a:t>1 month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Preparing a Budget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b="1">
                <a:solidFill>
                  <a:srgbClr val="717171"/>
                </a:solidFill>
              </a:rPr>
              <a:t>Budgeting is about: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143000" y="2519363"/>
            <a:ext cx="3962400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Choosing how to use your money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200" b="1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Knowing what your income and expenses are every month</a:t>
            </a:r>
          </a:p>
        </p:txBody>
      </p:sp>
      <p:pic>
        <p:nvPicPr>
          <p:cNvPr id="9221" name="Picture 9" descr="MMj0296852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8600"/>
            <a:ext cx="952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 descr="MCj014971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300288"/>
            <a:ext cx="30480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3_s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667000"/>
            <a:ext cx="3198813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76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 smtClean="0"/>
              <a:t>Four Steps to Preparing a Budget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066800" y="1443038"/>
            <a:ext cx="5791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8650" lvl="1" indent="-514350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b="1">
                <a:solidFill>
                  <a:schemeClr val="accent2"/>
                </a:solidFill>
              </a:rPr>
              <a:t>Keep track of your daily spending</a:t>
            </a:r>
          </a:p>
          <a:p>
            <a:pPr marL="628650" lvl="1" indent="-514350" eaLnBrk="0" hangingPunct="0">
              <a:spcBef>
                <a:spcPct val="20000"/>
              </a:spcBef>
              <a:buFont typeface="Arial" charset="0"/>
              <a:buAutoNum type="arabicPeriod"/>
            </a:pPr>
            <a:endParaRPr lang="en-US" sz="900" b="1">
              <a:solidFill>
                <a:schemeClr val="accent2"/>
              </a:solidFill>
            </a:endParaRPr>
          </a:p>
          <a:p>
            <a:pPr marL="628650" lvl="1" indent="-514350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b="1">
                <a:solidFill>
                  <a:schemeClr val="accent2"/>
                </a:solidFill>
              </a:rPr>
              <a:t>Determine what your monthly income and expenses are the month before they are due</a:t>
            </a:r>
          </a:p>
          <a:p>
            <a:pPr marL="628650" lvl="1" indent="-514350" eaLnBrk="0" hangingPunct="0">
              <a:spcBef>
                <a:spcPct val="20000"/>
              </a:spcBef>
              <a:buFont typeface="Arial" charset="0"/>
              <a:buAutoNum type="arabicPeriod"/>
            </a:pPr>
            <a:endParaRPr lang="en-US" sz="900" b="1">
              <a:solidFill>
                <a:schemeClr val="accent2"/>
              </a:solidFill>
            </a:endParaRPr>
          </a:p>
          <a:p>
            <a:pPr marL="628650" lvl="1" indent="-514350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b="1">
                <a:solidFill>
                  <a:schemeClr val="accent2"/>
                </a:solidFill>
              </a:rPr>
              <a:t>Decrease spending</a:t>
            </a:r>
          </a:p>
          <a:p>
            <a:pPr marL="628650" lvl="1" indent="-514350" eaLnBrk="0" hangingPunct="0">
              <a:spcBef>
                <a:spcPct val="20000"/>
              </a:spcBef>
              <a:buFont typeface="Arial" charset="0"/>
              <a:buAutoNum type="arabicPeriod"/>
            </a:pPr>
            <a:endParaRPr lang="en-US" sz="900" b="1">
              <a:solidFill>
                <a:schemeClr val="accent2"/>
              </a:solidFill>
            </a:endParaRPr>
          </a:p>
          <a:p>
            <a:pPr marL="628650" lvl="1" indent="-514350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b="1">
                <a:solidFill>
                  <a:schemeClr val="accent2"/>
                </a:solidFill>
              </a:rPr>
              <a:t>Increase income</a:t>
            </a:r>
          </a:p>
          <a:p>
            <a:pPr marL="628650" lvl="1" indent="-514350" eaLnBrk="0" hangingPunct="0">
              <a:lnSpc>
                <a:spcPct val="90000"/>
              </a:lnSpc>
              <a:spcBef>
                <a:spcPct val="20000"/>
              </a:spcBef>
              <a:buFont typeface="Times" pitchFamily="49" charset="0"/>
              <a:buChar char="•"/>
            </a:pPr>
            <a:endParaRPr lang="en-US" b="1">
              <a:solidFill>
                <a:srgbClr val="4998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200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Step 1: Keep Track of Daily Spending</a:t>
            </a:r>
            <a:endParaRPr lang="en-US" sz="3200" smtClean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800" b="1">
                <a:solidFill>
                  <a:srgbClr val="717171"/>
                </a:solidFill>
              </a:rPr>
              <a:t>Many people spend all their money—Do you know where your money goes each month?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038600" y="2286000"/>
            <a:ext cx="48006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Have you ever had any money and then spent it?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Do you remember exactly what you bought?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200" b="1">
              <a:solidFill>
                <a:schemeClr val="accent2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2800" b="1"/>
              <a:t>Control Your Money!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Know where your money goes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Keep a personal spending diary</a:t>
            </a:r>
          </a:p>
        </p:txBody>
      </p:sp>
      <p:pic>
        <p:nvPicPr>
          <p:cNvPr id="10264" name="Picture 24" descr="30390034"/>
          <p:cNvPicPr>
            <a:picLocks noChangeAspect="1" noChangeArrowheads="1"/>
          </p:cNvPicPr>
          <p:nvPr/>
        </p:nvPicPr>
        <p:blipFill>
          <a:blip r:embed="rId2" cstate="print"/>
          <a:srcRect t="2414"/>
          <a:stretch>
            <a:fillRect/>
          </a:stretch>
        </p:blipFill>
        <p:spPr bwMode="auto">
          <a:xfrm>
            <a:off x="1600200" y="2438400"/>
            <a:ext cx="23622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11270" name="Straight Connector 8"/>
          <p:cNvCxnSpPr>
            <a:cxnSpLocks noChangeShapeType="1"/>
          </p:cNvCxnSpPr>
          <p:nvPr/>
        </p:nvCxnSpPr>
        <p:spPr bwMode="auto">
          <a:xfrm>
            <a:off x="762000" y="2286000"/>
            <a:ext cx="7543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923</Words>
  <Application>Microsoft Office PowerPoint</Application>
  <PresentationFormat>On-screen Show (4:3)</PresentationFormat>
  <Paragraphs>215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ＭＳ Ｐゴシック</vt:lpstr>
      <vt:lpstr>Times</vt:lpstr>
      <vt:lpstr>Arial Rounded MT Bold</vt:lpstr>
      <vt:lpstr>Times New Roman</vt:lpstr>
      <vt:lpstr>Blank Presentation</vt:lpstr>
      <vt:lpstr>Slide 1</vt:lpstr>
      <vt:lpstr>Purpose</vt:lpstr>
      <vt:lpstr>Objectives</vt:lpstr>
      <vt:lpstr>Slide 4</vt:lpstr>
      <vt:lpstr>Slide 5</vt:lpstr>
      <vt:lpstr>Why Budget?</vt:lpstr>
      <vt:lpstr>Preparing a Budget</vt:lpstr>
      <vt:lpstr>Four Steps to Preparing a Budget</vt:lpstr>
      <vt:lpstr>Step 1: Keep Track of Daily Spending</vt:lpstr>
      <vt:lpstr>Set Your Goals</vt:lpstr>
      <vt:lpstr>Daily Spending Diary</vt:lpstr>
      <vt:lpstr>Step 2: Income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Information Experts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Dept</dc:creator>
  <cp:lastModifiedBy>SCS</cp:lastModifiedBy>
  <cp:revision>362</cp:revision>
  <dcterms:created xsi:type="dcterms:W3CDTF">2007-11-06T01:24:57Z</dcterms:created>
  <dcterms:modified xsi:type="dcterms:W3CDTF">2013-01-03T16:11:00Z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0x0101004CF73473FB6F4A4083CAB460C4EAE1B3</vt:lpwstr>
  </property>
  <property fmtid="{D5CDD505-2E9C-101B-9397-08002B2CF9AE}" pid="3" name="_CopySource">
    <vt:lpwstr>http://www.ieperform.com/sites/projects/FDIC/MoneySmart/Development/Module 3/Pilot-Ready Versions/Mod3 PPT_Pilot Ready_0221.ppt</vt:lpwstr>
  </property>
  <property fmtid="{D5CDD505-2E9C-101B-9397-08002B2CF9AE}" pid="4" name="Order">
    <vt:lpwstr>4500.00000000000</vt:lpwstr>
  </property>
  <property fmtid="{D5CDD505-2E9C-101B-9397-08002B2CF9AE}" pid="5" name="TemplateUrl">
    <vt:lpwstr/>
  </property>
  <property fmtid="{D5CDD505-2E9C-101B-9397-08002B2CF9AE}" pid="6" name="xd_ProgID">
    <vt:lpwstr/>
  </property>
</Properties>
</file>