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4646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DDB199-DBC5-4A49-8F06-E2AF981F864C}" type="datetimeFigureOut">
              <a:rPr lang="en-US" smtClean="0"/>
              <a:pPr/>
              <a:t>4/15/2011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D5EEE3-324D-488E-BEAF-E1CE5BF2B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gi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Concentrations of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solute dissolved in a given amount of solvent</a:t>
            </a:r>
          </a:p>
          <a:p>
            <a:pPr>
              <a:spcBef>
                <a:spcPct val="50000"/>
              </a:spcBef>
            </a:pPr>
            <a:r>
              <a:rPr lang="en-US" u="sng" dirty="0" smtClean="0"/>
              <a:t>Describing Concentration</a:t>
            </a:r>
            <a:endParaRPr lang="en-US" dirty="0" smtClean="0"/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ppm, ppb</a:t>
            </a:r>
            <a:r>
              <a:rPr lang="en-US" dirty="0" smtClean="0"/>
              <a:t> - water contaminants</a:t>
            </a:r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molarity</a:t>
            </a:r>
            <a:r>
              <a:rPr lang="en-US" dirty="0" smtClean="0"/>
              <a:t> – moles of solute/L of solution</a:t>
            </a:r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molality </a:t>
            </a:r>
            <a:r>
              <a:rPr lang="en-US" dirty="0" smtClean="0"/>
              <a:t>– moles of solute/kg of solvent</a:t>
            </a:r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% by volume</a:t>
            </a:r>
            <a:r>
              <a:rPr lang="en-US" dirty="0" smtClean="0"/>
              <a:t> - rubbing alcohol</a:t>
            </a:r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% by mass</a:t>
            </a:r>
            <a:r>
              <a:rPr lang="en-US" dirty="0" smtClean="0"/>
              <a:t> - medicated creams</a:t>
            </a:r>
          </a:p>
          <a:p>
            <a:pPr lvl="1">
              <a:spcBef>
                <a:spcPct val="30000"/>
              </a:spcBef>
            </a:pPr>
            <a:endParaRPr lang="en-US" dirty="0" smtClean="0"/>
          </a:p>
          <a:p>
            <a:pPr lvl="1">
              <a:spcBef>
                <a:spcPct val="300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/>
          <a:lstStyle/>
          <a:p>
            <a:r>
              <a:rPr lang="en-US" dirty="0" smtClean="0"/>
              <a:t>IV solution contains 0.90g NaCl in exactly 100mL of solution. What is the molarity of the solution?</a:t>
            </a:r>
          </a:p>
          <a:p>
            <a:r>
              <a:rPr lang="en-US" dirty="0" smtClean="0"/>
              <a:t>M=moles/Liter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3657600"/>
          <a:ext cx="6063673" cy="990600"/>
        </p:xfrm>
        <a:graphic>
          <a:graphicData uri="http://schemas.openxmlformats.org/presentationml/2006/ole">
            <p:oleObj spid="_x0000_s6146" name="Equation" r:id="rId3" imgW="256536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4724400"/>
          <a:ext cx="4505632" cy="990600"/>
        </p:xfrm>
        <a:graphic>
          <a:graphicData uri="http://schemas.openxmlformats.org/presentationml/2006/ole">
            <p:oleObj spid="_x0000_s6147" name="Equation" r:id="rId4" imgW="1790640" imgH="393480" progId="Equation.3">
              <p:embed/>
            </p:oleObj>
          </a:graphicData>
        </a:graphic>
      </p:graphicFrame>
      <p:pic>
        <p:nvPicPr>
          <p:cNvPr id="6149" name="Picture 5" descr="http://www.wallcur.com/images/products/Therapy%20Products/B05Therapyl21000m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0665" y="3505200"/>
            <a:ext cx="261514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2209800"/>
            <a:ext cx="8782050" cy="121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Find </a:t>
            </a:r>
            <a:r>
              <a:rPr lang="en-US" dirty="0"/>
              <a:t>the molality of a solution containing 75 g of MgCl</a:t>
            </a:r>
            <a:r>
              <a:rPr lang="en-US" baseline="-25000" dirty="0"/>
              <a:t>2</a:t>
            </a:r>
            <a:r>
              <a:rPr lang="en-US" dirty="0"/>
              <a:t> in 250 mL of water.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09600" y="3810000"/>
            <a:ext cx="2516187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dirty="0">
                <a:latin typeface="Arial" charset="0"/>
              </a:rPr>
              <a:t>75 g MgCl</a:t>
            </a:r>
            <a:r>
              <a:rPr lang="en-US" sz="3400" baseline="-25000" dirty="0">
                <a:latin typeface="Arial" charset="0"/>
              </a:rPr>
              <a:t>2</a:t>
            </a:r>
            <a:r>
              <a:rPr lang="en-US" sz="3400" dirty="0">
                <a:latin typeface="Arial" charset="0"/>
              </a:rPr>
              <a:t> 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615950" y="4568825"/>
            <a:ext cx="8085138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2916238" y="3609975"/>
            <a:ext cx="1587" cy="164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940050" y="3862387"/>
            <a:ext cx="2922588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dirty="0">
                <a:latin typeface="Arial" charset="0"/>
              </a:rPr>
              <a:t>1 mol MgCl</a:t>
            </a:r>
            <a:r>
              <a:rPr lang="en-US" sz="3400" baseline="-25000" dirty="0">
                <a:latin typeface="Arial" charset="0"/>
              </a:rPr>
              <a:t>2</a:t>
            </a:r>
            <a:r>
              <a:rPr lang="en-US" sz="3400" dirty="0">
                <a:latin typeface="Arial" charset="0"/>
              </a:rPr>
              <a:t> </a:t>
            </a:r>
          </a:p>
          <a:p>
            <a:pPr>
              <a:spcBef>
                <a:spcPct val="6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dirty="0">
                <a:latin typeface="Arial" charset="0"/>
              </a:rPr>
              <a:t>95.21 g MgCl</a:t>
            </a:r>
            <a:r>
              <a:rPr lang="en-US" sz="3400" baseline="-25000" dirty="0">
                <a:latin typeface="Arial" charset="0"/>
              </a:rPr>
              <a:t>2</a:t>
            </a:r>
            <a:r>
              <a:rPr lang="en-US" sz="3400" dirty="0">
                <a:latin typeface="Arial" charset="0"/>
              </a:rPr>
              <a:t> 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222875" y="5686425"/>
            <a:ext cx="3063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dirty="0">
                <a:latin typeface="Arial" charset="0"/>
              </a:rPr>
              <a:t>= 3.2</a:t>
            </a:r>
            <a:r>
              <a:rPr lang="en-US" sz="3400" b="1" i="1" dirty="0"/>
              <a:t>m</a:t>
            </a:r>
            <a:r>
              <a:rPr lang="en-US" sz="3400" dirty="0">
                <a:latin typeface="Arial" charset="0"/>
              </a:rPr>
              <a:t> MgCl</a:t>
            </a:r>
            <a:r>
              <a:rPr lang="en-US" sz="3400" baseline="-25000" dirty="0">
                <a:latin typeface="Arial" charset="0"/>
              </a:rPr>
              <a:t>2</a:t>
            </a:r>
            <a:r>
              <a:rPr lang="en-US" sz="3400" dirty="0">
                <a:latin typeface="Arial" charset="0"/>
              </a:rPr>
              <a:t> 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938838" y="4760913"/>
            <a:ext cx="297815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dirty="0">
                <a:latin typeface="Arial" charset="0"/>
                <a:sym typeface="Symbol" pitchFamily="18" charset="2"/>
              </a:rPr>
              <a:t>0.25</a:t>
            </a:r>
            <a:r>
              <a:rPr lang="en-US" sz="34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400" dirty="0">
                <a:latin typeface="Arial" charset="0"/>
                <a:sym typeface="Symbol" pitchFamily="18" charset="2"/>
              </a:rPr>
              <a:t>kg water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5859463" y="3609975"/>
            <a:ext cx="1587" cy="164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63663" y="4038600"/>
            <a:ext cx="4214812" cy="1106487"/>
            <a:chOff x="529" y="2209"/>
            <a:chExt cx="2655" cy="697"/>
          </a:xfrm>
        </p:grpSpPr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 flipH="1">
              <a:off x="529" y="2209"/>
              <a:ext cx="874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 flipH="1">
              <a:off x="2310" y="2732"/>
              <a:ext cx="874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85800" y="4648200"/>
            <a:ext cx="1787525" cy="1792288"/>
            <a:chOff x="649" y="2793"/>
            <a:chExt cx="1126" cy="1129"/>
          </a:xfrm>
        </p:grpSpPr>
        <p:sp>
          <p:nvSpPr>
            <p:cNvPr id="63512" name="Oval 24"/>
            <p:cNvSpPr>
              <a:spLocks noChangeArrowheads="1"/>
            </p:cNvSpPr>
            <p:nvPr/>
          </p:nvSpPr>
          <p:spPr bwMode="auto">
            <a:xfrm>
              <a:off x="649" y="2793"/>
              <a:ext cx="1126" cy="112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63513" name="Object 25"/>
            <p:cNvGraphicFramePr>
              <a:graphicFrameLocks noChangeAspect="1"/>
            </p:cNvGraphicFramePr>
            <p:nvPr/>
          </p:nvGraphicFramePr>
          <p:xfrm>
            <a:off x="687" y="2997"/>
            <a:ext cx="1049" cy="721"/>
          </p:xfrm>
          <a:graphic>
            <a:graphicData uri="http://schemas.openxmlformats.org/presentationml/2006/ole">
              <p:oleObj spid="_x0000_s3074" name="Equation" r:id="rId3" imgW="609480" imgH="419040" progId="Equation.3">
                <p:embed/>
              </p:oleObj>
            </a:graphicData>
          </a:graphic>
        </p:graphicFrame>
      </p:grpSp>
      <p:graphicFrame>
        <p:nvGraphicFramePr>
          <p:cNvPr id="3075" name="Content Placeholder 3"/>
          <p:cNvGraphicFramePr>
            <a:graphicFrameLocks noChangeAspect="1"/>
          </p:cNvGraphicFramePr>
          <p:nvPr/>
        </p:nvGraphicFramePr>
        <p:xfrm>
          <a:off x="685800" y="1219200"/>
          <a:ext cx="4038600" cy="1025183"/>
        </p:xfrm>
        <a:graphic>
          <a:graphicData uri="http://schemas.openxmlformats.org/presentationml/2006/ole">
            <p:oleObj spid="_x0000_s3075" name="Equation" r:id="rId4" imgW="165096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5" grpId="0" autoUpdateAnimBg="0"/>
      <p:bldP spid="63496" grpId="0" autoUpdateAnimBg="0"/>
      <p:bldP spid="634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 smtClean="0"/>
              <a:t>Dilution: reduces the number of moles of solute per unit volume, but the total number of moles of solute in solution doesn’t change.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2052" name="Picture 4" descr="http://www.students.tut.fi/~okay/hmp/images/flas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00400"/>
            <a:ext cx="2438400" cy="32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mL of water are needed to prepare 100.0 mL of 0.400M MgSO</a:t>
            </a:r>
            <a:r>
              <a:rPr lang="en-US" baseline="-25000" dirty="0" smtClean="0"/>
              <a:t>4 </a:t>
            </a:r>
            <a:r>
              <a:rPr lang="en-US" dirty="0" smtClean="0"/>
              <a:t>from 2.00M MgSO</a:t>
            </a:r>
            <a:r>
              <a:rPr lang="en-US" baseline="-25000" dirty="0" smtClean="0"/>
              <a:t>4</a:t>
            </a:r>
            <a:r>
              <a:rPr lang="en-US" dirty="0" smtClean="0"/>
              <a:t>? 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= 2.00 M		V</a:t>
            </a:r>
            <a:r>
              <a:rPr lang="en-US" baseline="-25000" dirty="0" smtClean="0"/>
              <a:t>1 </a:t>
            </a:r>
            <a:r>
              <a:rPr lang="en-US" dirty="0" smtClean="0"/>
              <a:t>= ?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2	</a:t>
            </a:r>
            <a:r>
              <a:rPr lang="en-US" dirty="0" smtClean="0"/>
              <a:t>= 0.400M</a:t>
            </a:r>
            <a:r>
              <a:rPr lang="en-US" baseline="-25000" dirty="0" smtClean="0"/>
              <a:t>		</a:t>
            </a:r>
            <a:r>
              <a:rPr lang="en-US" dirty="0" smtClean="0"/>
              <a:t>V</a:t>
            </a:r>
            <a:r>
              <a:rPr lang="en-US" baseline="-25000" dirty="0" smtClean="0"/>
              <a:t>2 </a:t>
            </a:r>
            <a:r>
              <a:rPr lang="en-US" dirty="0" smtClean="0"/>
              <a:t>= 100.0 mL</a:t>
            </a:r>
          </a:p>
          <a:p>
            <a:endParaRPr lang="en-US" baseline="-25000" dirty="0" smtClean="0"/>
          </a:p>
          <a:p>
            <a:r>
              <a:rPr lang="en-US" dirty="0" smtClean="0"/>
              <a:t>(2.00M)V</a:t>
            </a:r>
            <a:r>
              <a:rPr lang="en-US" baseline="-25000" dirty="0" smtClean="0"/>
              <a:t>2</a:t>
            </a:r>
            <a:r>
              <a:rPr lang="en-US" dirty="0" smtClean="0"/>
              <a:t> = (0.400M)(100.0mL)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20.0mL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 by volume</a:t>
            </a:r>
          </a:p>
          <a:p>
            <a:endParaRPr lang="en-US" dirty="0" smtClean="0"/>
          </a:p>
          <a:p>
            <a:r>
              <a:rPr lang="en-US" dirty="0" smtClean="0"/>
              <a:t>What is the %v/v of ethanol in the final solution when 85 mL of ethanol is diluted to a volume of 250 mL of water?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Solutions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80387" y="1232727"/>
          <a:ext cx="4911213" cy="900873"/>
        </p:xfrm>
        <a:graphic>
          <a:graphicData uri="http://schemas.openxmlformats.org/presentationml/2006/ole">
            <p:oleObj spid="_x0000_s4098" name="Equation" r:id="rId3" imgW="21459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3810000"/>
          <a:ext cx="5105400" cy="1021080"/>
        </p:xfrm>
        <a:graphic>
          <a:graphicData uri="http://schemas.openxmlformats.org/presentationml/2006/ole">
            <p:oleObj spid="_x0000_s4099" name="Equation" r:id="rId4" imgW="2158920" imgH="431640" progId="Equation.3">
              <p:embed/>
            </p:oleObj>
          </a:graphicData>
        </a:graphic>
      </p:graphicFrame>
      <p:pic>
        <p:nvPicPr>
          <p:cNvPr id="4101" name="Picture 5" descr="http://www.in.gov/oed/images/Ethanol_Molecule_-_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7763" y="4267200"/>
            <a:ext cx="3456237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Suppose you want 2000g of a solution of glucose in water that has 2.8% (m/m) concentration.  How much glucose should you use?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by Mass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524000"/>
          <a:ext cx="5432323" cy="990600"/>
        </p:xfrm>
        <a:graphic>
          <a:graphicData uri="http://schemas.openxmlformats.org/presentationml/2006/ole">
            <p:oleObj spid="_x0000_s5122" name="Equation" r:id="rId3" imgW="215892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22488" y="5181600"/>
          <a:ext cx="6003925" cy="990600"/>
        </p:xfrm>
        <a:graphic>
          <a:graphicData uri="http://schemas.openxmlformats.org/presentationml/2006/ole">
            <p:oleObj spid="_x0000_s5123" name="Equation" r:id="rId4" imgW="2539800" imgH="419040" progId="Equation.3">
              <p:embed/>
            </p:oleObj>
          </a:graphicData>
        </a:graphic>
      </p:graphicFrame>
      <p:pic>
        <p:nvPicPr>
          <p:cNvPr id="5125" name="Picture 5" descr="http://home.hia.no/~stephens/glucos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81000"/>
            <a:ext cx="2676525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217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Equation</vt:lpstr>
      <vt:lpstr>Concentrations of Solutions</vt:lpstr>
      <vt:lpstr>Concentration</vt:lpstr>
      <vt:lpstr>Molarity</vt:lpstr>
      <vt:lpstr>Molality</vt:lpstr>
      <vt:lpstr>Dilutions</vt:lpstr>
      <vt:lpstr>Dilution Problem</vt:lpstr>
      <vt:lpstr>Percent Solutions</vt:lpstr>
      <vt:lpstr>Percent by Mass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Concentrations of Solutions</dc:title>
  <dc:creator>default</dc:creator>
  <cp:lastModifiedBy>SCS</cp:lastModifiedBy>
  <cp:revision>15</cp:revision>
  <dcterms:created xsi:type="dcterms:W3CDTF">2008-11-19T19:39:37Z</dcterms:created>
  <dcterms:modified xsi:type="dcterms:W3CDTF">2011-04-15T15:48:44Z</dcterms:modified>
</cp:coreProperties>
</file>