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324" r:id="rId5"/>
    <p:sldId id="259" r:id="rId6"/>
    <p:sldId id="262" r:id="rId7"/>
    <p:sldId id="261" r:id="rId8"/>
    <p:sldId id="260" r:id="rId9"/>
    <p:sldId id="263" r:id="rId10"/>
    <p:sldId id="264" r:id="rId11"/>
    <p:sldId id="313" r:id="rId12"/>
    <p:sldId id="265" r:id="rId13"/>
    <p:sldId id="266" r:id="rId14"/>
    <p:sldId id="314" r:id="rId15"/>
    <p:sldId id="267" r:id="rId16"/>
    <p:sldId id="268" r:id="rId17"/>
    <p:sldId id="269" r:id="rId18"/>
    <p:sldId id="316" r:id="rId19"/>
    <p:sldId id="271" r:id="rId20"/>
    <p:sldId id="339" r:id="rId21"/>
    <p:sldId id="341" r:id="rId22"/>
    <p:sldId id="272" r:id="rId23"/>
    <p:sldId id="273" r:id="rId24"/>
    <p:sldId id="325" r:id="rId25"/>
    <p:sldId id="274" r:id="rId26"/>
    <p:sldId id="326" r:id="rId27"/>
    <p:sldId id="275" r:id="rId28"/>
    <p:sldId id="276" r:id="rId29"/>
    <p:sldId id="327" r:id="rId30"/>
    <p:sldId id="277" r:id="rId31"/>
    <p:sldId id="278" r:id="rId32"/>
    <p:sldId id="279" r:id="rId33"/>
    <p:sldId id="318" r:id="rId34"/>
    <p:sldId id="317" r:id="rId35"/>
    <p:sldId id="281" r:id="rId36"/>
    <p:sldId id="282" r:id="rId37"/>
    <p:sldId id="320" r:id="rId38"/>
    <p:sldId id="328" r:id="rId39"/>
    <p:sldId id="283" r:id="rId40"/>
    <p:sldId id="284" r:id="rId41"/>
    <p:sldId id="330" r:id="rId42"/>
    <p:sldId id="286" r:id="rId43"/>
    <p:sldId id="287" r:id="rId44"/>
    <p:sldId id="288" r:id="rId45"/>
    <p:sldId id="332" r:id="rId46"/>
    <p:sldId id="289" r:id="rId47"/>
    <p:sldId id="290" r:id="rId48"/>
    <p:sldId id="291" r:id="rId49"/>
    <p:sldId id="292" r:id="rId50"/>
    <p:sldId id="293" r:id="rId51"/>
    <p:sldId id="294" r:id="rId52"/>
    <p:sldId id="295" r:id="rId53"/>
    <p:sldId id="296" r:id="rId54"/>
    <p:sldId id="297" r:id="rId55"/>
    <p:sldId id="298" r:id="rId56"/>
    <p:sldId id="299" r:id="rId57"/>
    <p:sldId id="333" r:id="rId58"/>
    <p:sldId id="300" r:id="rId59"/>
    <p:sldId id="301" r:id="rId60"/>
    <p:sldId id="334" r:id="rId61"/>
    <p:sldId id="302" r:id="rId62"/>
    <p:sldId id="303" r:id="rId63"/>
    <p:sldId id="304" r:id="rId64"/>
    <p:sldId id="305" r:id="rId65"/>
    <p:sldId id="337" r:id="rId66"/>
    <p:sldId id="335" r:id="rId67"/>
    <p:sldId id="306" r:id="rId68"/>
    <p:sldId id="338" r:id="rId69"/>
    <p:sldId id="307" r:id="rId70"/>
    <p:sldId id="308" r:id="rId71"/>
    <p:sldId id="321" r:id="rId72"/>
    <p:sldId id="336" r:id="rId73"/>
    <p:sldId id="309" r:id="rId74"/>
    <p:sldId id="310" r:id="rId75"/>
    <p:sldId id="311" r:id="rId76"/>
    <p:sldId id="322" r:id="rId77"/>
    <p:sldId id="312" r:id="rId78"/>
    <p:sldId id="323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1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4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6DDE4D-3307-4076-BEDE-1266CA7E474C}" type="datetimeFigureOut">
              <a:rPr lang="en-US" smtClean="0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40EE8A-878D-4057-A3FF-959354DBD4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gi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Bonding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Try Some: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1. sodium and oxygen</a:t>
            </a:r>
          </a:p>
          <a:p>
            <a:endParaRPr lang="en-US" dirty="0" smtClean="0"/>
          </a:p>
          <a:p>
            <a:r>
              <a:rPr lang="en-US" dirty="0" smtClean="0"/>
              <a:t>2. lithium and bromine</a:t>
            </a:r>
          </a:p>
          <a:p>
            <a:endParaRPr lang="en-US" dirty="0" smtClean="0"/>
          </a:p>
          <a:p>
            <a:r>
              <a:rPr lang="en-US" dirty="0" smtClean="0"/>
              <a:t>3. aluminum and oxygen</a:t>
            </a:r>
          </a:p>
          <a:p>
            <a:endParaRPr lang="en-US" dirty="0" smtClean="0"/>
          </a:p>
          <a:p>
            <a:r>
              <a:rPr lang="en-US" dirty="0" smtClean="0"/>
              <a:t>4. barium and fluorine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Try Some: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1. sodium and oxygen:   Na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endParaRPr lang="en-US" dirty="0" smtClean="0"/>
          </a:p>
          <a:p>
            <a:r>
              <a:rPr lang="en-US" dirty="0" smtClean="0"/>
              <a:t>2. lithium and bromine: </a:t>
            </a:r>
            <a:r>
              <a:rPr lang="en-US" dirty="0" err="1" smtClean="0"/>
              <a:t>LiBr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3. aluminum and oxygen: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4. barium and fluorine: BaF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name the cation then the anion</a:t>
            </a:r>
          </a:p>
          <a:p>
            <a:pPr lvl="0"/>
            <a:r>
              <a:rPr lang="en-US" sz="2800" dirty="0" smtClean="0"/>
              <a:t>Cation: name doesn’t change</a:t>
            </a:r>
          </a:p>
          <a:p>
            <a:pPr lvl="0"/>
            <a:r>
              <a:rPr lang="en-US" sz="2800" dirty="0" smtClean="0"/>
              <a:t>Anion: suffix become –</a:t>
            </a:r>
            <a:r>
              <a:rPr lang="en-US" sz="2800" i="1" dirty="0" err="1" smtClean="0"/>
              <a:t>ide</a:t>
            </a:r>
            <a:r>
              <a:rPr lang="en-US" sz="2800" i="1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Chlorine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Chloride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Ionic Compounds: Name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NaCl</a:t>
            </a:r>
            <a:r>
              <a:rPr lang="en-US" dirty="0" smtClean="0"/>
              <a:t> 		</a:t>
            </a:r>
          </a:p>
          <a:p>
            <a:endParaRPr lang="en-US" dirty="0" smtClean="0"/>
          </a:p>
          <a:p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		</a:t>
            </a:r>
          </a:p>
          <a:p>
            <a:endParaRPr lang="en-US" dirty="0" smtClean="0"/>
          </a:p>
          <a:p>
            <a:r>
              <a:rPr lang="en-US" dirty="0" smtClean="0"/>
              <a:t>Li</a:t>
            </a:r>
            <a:r>
              <a:rPr lang="en-US" baseline="-25000" dirty="0" smtClean="0"/>
              <a:t>2</a:t>
            </a:r>
            <a:r>
              <a:rPr lang="en-US" dirty="0" smtClean="0"/>
              <a:t>S		</a:t>
            </a:r>
          </a:p>
          <a:p>
            <a:endParaRPr lang="en-US" dirty="0" smtClean="0"/>
          </a:p>
          <a:p>
            <a:r>
              <a:rPr lang="en-US" dirty="0" smtClean="0"/>
              <a:t>AlBr</a:t>
            </a:r>
            <a:r>
              <a:rPr lang="en-US" baseline="-25000" dirty="0" smtClean="0"/>
              <a:t>3</a:t>
            </a:r>
            <a:r>
              <a:rPr lang="en-US" baseline="-25000" dirty="0" smtClean="0"/>
              <a:t>	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CaO</a:t>
            </a:r>
            <a:r>
              <a:rPr lang="en-US" dirty="0" smtClean="0"/>
              <a:t>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Ionic Compounds: Name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NaCl</a:t>
            </a:r>
            <a:r>
              <a:rPr lang="en-US" dirty="0" smtClean="0"/>
              <a:t> 		sodium chloride</a:t>
            </a:r>
          </a:p>
          <a:p>
            <a:endParaRPr lang="en-US" dirty="0" smtClean="0"/>
          </a:p>
          <a:p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		sodium oxide</a:t>
            </a:r>
          </a:p>
          <a:p>
            <a:endParaRPr lang="en-US" dirty="0" smtClean="0"/>
          </a:p>
          <a:p>
            <a:r>
              <a:rPr lang="en-US" dirty="0" smtClean="0"/>
              <a:t>Li</a:t>
            </a:r>
            <a:r>
              <a:rPr lang="en-US" baseline="-25000" dirty="0" smtClean="0"/>
              <a:t>2</a:t>
            </a:r>
            <a:r>
              <a:rPr lang="en-US" dirty="0" smtClean="0"/>
              <a:t>S			lithium sulfide</a:t>
            </a:r>
          </a:p>
          <a:p>
            <a:endParaRPr lang="en-US" dirty="0" smtClean="0"/>
          </a:p>
          <a:p>
            <a:r>
              <a:rPr lang="en-US" dirty="0" smtClean="0"/>
              <a:t>AlBr</a:t>
            </a:r>
            <a:r>
              <a:rPr lang="en-US" baseline="-25000" dirty="0" smtClean="0"/>
              <a:t>3</a:t>
            </a:r>
            <a:r>
              <a:rPr lang="en-US" baseline="-25000" dirty="0" smtClean="0"/>
              <a:t>		</a:t>
            </a:r>
            <a:r>
              <a:rPr lang="en-US" dirty="0" smtClean="0"/>
              <a:t>aluminum bromide</a:t>
            </a:r>
          </a:p>
          <a:p>
            <a:endParaRPr lang="en-US" dirty="0" smtClean="0"/>
          </a:p>
          <a:p>
            <a:r>
              <a:rPr lang="en-US" dirty="0" err="1" smtClean="0"/>
              <a:t>CaO</a:t>
            </a:r>
            <a:r>
              <a:rPr lang="en-US" dirty="0" smtClean="0"/>
              <a:t>			calcium oxide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cations have multiple ion charges</a:t>
            </a:r>
          </a:p>
          <a:p>
            <a:pPr lvl="1"/>
            <a:r>
              <a:rPr lang="en-US" sz="2400" dirty="0" smtClean="0"/>
              <a:t>use a Roman numeral to give the charge following the name</a:t>
            </a:r>
          </a:p>
          <a:p>
            <a:pPr lvl="0"/>
            <a:r>
              <a:rPr lang="en-US" sz="2800" dirty="0" smtClean="0"/>
              <a:t>Examples:</a:t>
            </a:r>
          </a:p>
          <a:p>
            <a:pPr lvl="1"/>
            <a:r>
              <a:rPr lang="en-US" sz="2400" dirty="0" smtClean="0"/>
              <a:t>FeCl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is iron(III) chloride</a:t>
            </a:r>
          </a:p>
          <a:p>
            <a:pPr lvl="1"/>
            <a:r>
              <a:rPr lang="en-US" sz="2400" dirty="0" smtClean="0"/>
              <a:t>FeCl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iron(II) chloride</a:t>
            </a:r>
          </a:p>
          <a:p>
            <a:pPr lvl="1"/>
            <a:r>
              <a:rPr lang="en-US" sz="2400" dirty="0" err="1" smtClean="0"/>
              <a:t>CuO</a:t>
            </a:r>
            <a:r>
              <a:rPr lang="en-US" sz="2400" dirty="0" smtClean="0"/>
              <a:t> is copper(II) oxide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2 or more atoms bonded together with an overall positive or negative charge</a:t>
            </a:r>
          </a:p>
          <a:p>
            <a:pPr lvl="1"/>
            <a:r>
              <a:rPr lang="en-US" sz="2400" dirty="0" smtClean="0"/>
              <a:t>Within the ion itself, the atoms are bonded using covalent bonds</a:t>
            </a:r>
          </a:p>
          <a:p>
            <a:pPr lvl="0"/>
            <a:r>
              <a:rPr lang="en-US" sz="2800" dirty="0" smtClean="0"/>
              <a:t>Examples:</a:t>
            </a:r>
          </a:p>
          <a:p>
            <a:pPr lvl="1"/>
            <a:r>
              <a:rPr lang="en-US" sz="2400" dirty="0" smtClean="0"/>
              <a:t>NH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	ammonium ion</a:t>
            </a:r>
          </a:p>
          <a:p>
            <a:pPr lvl="1"/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	sulfate ion</a:t>
            </a:r>
          </a:p>
          <a:p>
            <a:r>
              <a:rPr lang="en-US" sz="2800" dirty="0" smtClean="0"/>
              <a:t> 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Polyatomic Compounds (p. 257)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Cl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BaSO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Fe(NO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Cu(HCO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Polyatomic Compounds (p. 257)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Cl: ammonium chloride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BaSO</a:t>
            </a:r>
            <a:r>
              <a:rPr lang="en-US" baseline="-25000" dirty="0" smtClean="0"/>
              <a:t>4</a:t>
            </a:r>
            <a:r>
              <a:rPr lang="en-US" dirty="0" smtClean="0"/>
              <a:t>: barium sulfate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Fe(NO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: iron (III) nitrate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Cu(HCO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: copper (III) bicarbonate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en-US" dirty="0" smtClean="0"/>
              <a:t>: calcium hydroxide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Writing Ionic Formulas from Compound’s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Formulas of Ionic Compounds from the Name of the Compound</a:t>
            </a:r>
          </a:p>
          <a:p>
            <a:pPr lvl="1"/>
            <a:r>
              <a:rPr lang="en-US" dirty="0" smtClean="0"/>
              <a:t>Determine the charge of each ion</a:t>
            </a:r>
          </a:p>
          <a:p>
            <a:pPr lvl="2"/>
            <a:r>
              <a:rPr lang="en-US" dirty="0" smtClean="0"/>
              <a:t>Compound must be neutral</a:t>
            </a:r>
          </a:p>
          <a:p>
            <a:endParaRPr lang="en-US" dirty="0" smtClean="0"/>
          </a:p>
          <a:p>
            <a:r>
              <a:rPr lang="en-US" dirty="0" smtClean="0"/>
              <a:t>Example: barium chloride</a:t>
            </a:r>
          </a:p>
          <a:p>
            <a:pPr lvl="1"/>
            <a:r>
              <a:rPr lang="en-US" dirty="0" smtClean="0"/>
              <a:t>barium is +2, chloride is -1</a:t>
            </a:r>
          </a:p>
          <a:p>
            <a:pPr lvl="1"/>
            <a:r>
              <a:rPr lang="en-US" dirty="0" smtClean="0"/>
              <a:t>Formula is BaCl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/>
              <a:t>Chemical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4846320"/>
          </a:xfrm>
        </p:spPr>
        <p:txBody>
          <a:bodyPr/>
          <a:lstStyle/>
          <a:p>
            <a:r>
              <a:rPr lang="en-US" dirty="0" smtClean="0"/>
              <a:t>attractive forces between 2 atoms</a:t>
            </a:r>
          </a:p>
          <a:p>
            <a:pPr lvl="1"/>
            <a:r>
              <a:rPr lang="en-US" dirty="0" smtClean="0"/>
              <a:t>overcomes the repulsion of 2 positively charged nuclei </a:t>
            </a:r>
          </a:p>
          <a:p>
            <a:r>
              <a:rPr lang="en-US" dirty="0" smtClean="0"/>
              <a:t>Lewis Symbols</a:t>
            </a:r>
          </a:p>
          <a:p>
            <a:pPr lvl="1"/>
            <a:r>
              <a:rPr lang="en-US" dirty="0" smtClean="0"/>
              <a:t>represents atoms using the element symbol and valence electrons as dots</a:t>
            </a:r>
          </a:p>
          <a:p>
            <a:pPr lvl="1"/>
            <a:r>
              <a:rPr lang="en-US" dirty="0" smtClean="0"/>
              <a:t>only valence electrons participate in bonding</a:t>
            </a:r>
          </a:p>
          <a:p>
            <a:endParaRPr lang="en-US" dirty="0"/>
          </a:p>
        </p:txBody>
      </p:sp>
      <p:pic>
        <p:nvPicPr>
          <p:cNvPr id="63490" name="Picture 2" descr="http://www.vias.org/feee/img/002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962400"/>
            <a:ext cx="4295775" cy="263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71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/>
          <a:lstStyle/>
          <a:p>
            <a:r>
              <a:rPr lang="en-US" dirty="0" smtClean="0"/>
              <a:t>Write the Formulas for the following ionic compounds:</a:t>
            </a:r>
          </a:p>
          <a:p>
            <a:r>
              <a:rPr lang="en-US" dirty="0" smtClean="0"/>
              <a:t>sodium sulfate</a:t>
            </a:r>
          </a:p>
          <a:p>
            <a:endParaRPr lang="en-US" dirty="0" smtClean="0"/>
          </a:p>
          <a:p>
            <a:r>
              <a:rPr lang="en-US" dirty="0" smtClean="0"/>
              <a:t>ammonium sulfide</a:t>
            </a:r>
          </a:p>
          <a:p>
            <a:endParaRPr lang="en-US" dirty="0" smtClean="0"/>
          </a:p>
          <a:p>
            <a:r>
              <a:rPr lang="en-US" dirty="0" smtClean="0"/>
              <a:t>magnesium phosphate</a:t>
            </a:r>
          </a:p>
          <a:p>
            <a:endParaRPr lang="en-US" dirty="0" smtClean="0"/>
          </a:p>
          <a:p>
            <a:r>
              <a:rPr lang="en-US" dirty="0" smtClean="0"/>
              <a:t>chromium (II) sulfate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71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/>
          <a:lstStyle/>
          <a:p>
            <a:r>
              <a:rPr lang="en-US" dirty="0" smtClean="0"/>
              <a:t>Write the Formulas for the following ionic compounds:</a:t>
            </a:r>
          </a:p>
          <a:p>
            <a:r>
              <a:rPr lang="en-US" dirty="0" smtClean="0"/>
              <a:t>sodium sulfate: </a:t>
            </a:r>
          </a:p>
          <a:p>
            <a:endParaRPr lang="en-US" dirty="0" smtClean="0"/>
          </a:p>
          <a:p>
            <a:r>
              <a:rPr lang="en-US" dirty="0" smtClean="0"/>
              <a:t>ammonium sulfide</a:t>
            </a:r>
          </a:p>
          <a:p>
            <a:endParaRPr lang="en-US" dirty="0" smtClean="0"/>
          </a:p>
          <a:p>
            <a:r>
              <a:rPr lang="en-US" dirty="0" smtClean="0"/>
              <a:t>magnesium phosphate</a:t>
            </a:r>
          </a:p>
          <a:p>
            <a:endParaRPr lang="en-US" dirty="0" smtClean="0"/>
          </a:p>
          <a:p>
            <a:r>
              <a:rPr lang="en-US" dirty="0" smtClean="0"/>
              <a:t>chromium (II) sulfate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624840"/>
          </a:xfrm>
        </p:spPr>
        <p:txBody>
          <a:bodyPr>
            <a:normAutofit/>
          </a:bodyPr>
          <a:lstStyle/>
          <a:p>
            <a:r>
              <a:rPr lang="en-US" dirty="0" smtClean="0"/>
              <a:t>Bonding in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Metallic Bonds: the attraction of free-floating valence electrons from the positively charge metal ions</a:t>
            </a:r>
          </a:p>
          <a:p>
            <a:pPr lvl="1"/>
            <a:r>
              <a:rPr lang="en-US" dirty="0" smtClean="0"/>
              <a:t>Forces of attraction that hold metals together</a:t>
            </a:r>
          </a:p>
          <a:p>
            <a:pPr lvl="1"/>
            <a:r>
              <a:rPr lang="en-US" dirty="0" smtClean="0"/>
              <a:t>valence electrons of metals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sea of electrons; electrons are mobile and drift freely</a:t>
            </a:r>
          </a:p>
          <a:p>
            <a:r>
              <a:rPr lang="en-US" dirty="0" smtClean="0"/>
              <a:t> Crystalline Structure of Metals: metal atoms are arranged in very compact, orderly patterns</a:t>
            </a:r>
          </a:p>
          <a:p>
            <a:endParaRPr lang="en-US" dirty="0"/>
          </a:p>
        </p:txBody>
      </p:sp>
      <p:pic>
        <p:nvPicPr>
          <p:cNvPr id="46082" name="Picture 2" descr="http://www.beyondbooks.com/psc92/images/000099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343400"/>
            <a:ext cx="4876038" cy="225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mixtures composed of two or more elements, at least one of which is a metal</a:t>
            </a:r>
          </a:p>
          <a:p>
            <a:pPr lvl="1"/>
            <a:r>
              <a:rPr lang="en-US" dirty="0" smtClean="0"/>
              <a:t>alloys are often superior to their component elements</a:t>
            </a:r>
          </a:p>
          <a:p>
            <a:pPr lvl="2"/>
            <a:r>
              <a:rPr lang="en-US" dirty="0" smtClean="0"/>
              <a:t>brass: zinc and copper</a:t>
            </a:r>
          </a:p>
          <a:p>
            <a:pPr lvl="2"/>
            <a:r>
              <a:rPr lang="en-US" dirty="0" smtClean="0"/>
              <a:t>sterling silver: silver and copper</a:t>
            </a:r>
            <a:endParaRPr lang="en-US" dirty="0"/>
          </a:p>
        </p:txBody>
      </p:sp>
      <p:pic>
        <p:nvPicPr>
          <p:cNvPr id="45058" name="Picture 2" descr="http://www.robinsdocksideshop.com/Divers_Helmet_Brass_br525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191000"/>
            <a:ext cx="2438400" cy="2438400"/>
          </a:xfrm>
          <a:prstGeom prst="rect">
            <a:avLst/>
          </a:prstGeom>
          <a:noFill/>
        </p:spPr>
      </p:pic>
      <p:pic>
        <p:nvPicPr>
          <p:cNvPr id="45060" name="Picture 4" descr="http://www.judaica-mall.com/products/silver-kiddush-cup-11012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1148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Covalent </a:t>
            </a:r>
            <a:r>
              <a:rPr lang="en-US" dirty="0" err="1" smtClean="0"/>
              <a:t>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Covalent Bonds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467600" cy="4846320"/>
          </a:xfrm>
        </p:spPr>
        <p:txBody>
          <a:bodyPr/>
          <a:lstStyle/>
          <a:p>
            <a:pPr lvl="0"/>
            <a:r>
              <a:rPr lang="en-US" sz="2800" dirty="0" smtClean="0"/>
              <a:t>Two nonmetal atoms share electrons</a:t>
            </a:r>
          </a:p>
          <a:p>
            <a:pPr lvl="0"/>
            <a:r>
              <a:rPr lang="en-US" sz="2800" dirty="0" smtClean="0"/>
              <a:t>Form between atoms with similar tendencies to gain or lose electrons</a:t>
            </a:r>
          </a:p>
          <a:p>
            <a:pPr lvl="1"/>
            <a:r>
              <a:rPr lang="en-US" sz="2500" dirty="0" smtClean="0"/>
              <a:t>Form bonds to obtain a full octet</a:t>
            </a:r>
          </a:p>
          <a:p>
            <a:pPr lvl="0"/>
            <a:r>
              <a:rPr lang="en-US" sz="2800" dirty="0" smtClean="0"/>
              <a:t>Diatomic Elements </a:t>
            </a:r>
          </a:p>
          <a:p>
            <a:pPr lvl="1"/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Br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I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pPr lvl="2"/>
            <a:r>
              <a:rPr lang="en-US" sz="2100" dirty="0" smtClean="0"/>
              <a:t>The Magic Seven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44034" name="Picture 2" descr="http://sixthsense.osfc.ac.uk/chemistry/bonding/GRAPHICS/gif15.CH4b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0"/>
            <a:ext cx="2988235" cy="304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Diatomic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9874" name="Picture 2" descr="http://www.cofc.edu/~martine/111LectWeek2_files/image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6553200" cy="490821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7" name="Rectangle 6"/>
          <p:cNvSpPr/>
          <p:nvPr/>
        </p:nvSpPr>
        <p:spPr>
          <a:xfrm>
            <a:off x="685800" y="23622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15000" y="27432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77000" y="2743200"/>
            <a:ext cx="3048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Types of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846320"/>
          </a:xfrm>
        </p:spPr>
        <p:txBody>
          <a:bodyPr/>
          <a:lstStyle/>
          <a:p>
            <a:pPr lvl="0"/>
            <a:r>
              <a:rPr lang="en-US" dirty="0" smtClean="0"/>
              <a:t>Single bond: share two electrons or 1 pair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0"/>
            <a:r>
              <a:rPr lang="en-US" dirty="0" smtClean="0"/>
              <a:t>Double bond: share four electrons or 2 pairs</a:t>
            </a:r>
          </a:p>
          <a:p>
            <a:pPr lvl="1"/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0"/>
            <a:r>
              <a:rPr lang="en-US" dirty="0" smtClean="0"/>
              <a:t>Triple bond: share six electrons or 3 pairs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0"/>
            <a:r>
              <a:rPr lang="en-US" dirty="0" smtClean="0"/>
              <a:t>Unshared Pair: a lone pair or nonbonding pair</a:t>
            </a:r>
            <a:endParaRPr lang="en-US" dirty="0"/>
          </a:p>
        </p:txBody>
      </p:sp>
      <p:pic>
        <p:nvPicPr>
          <p:cNvPr id="43012" name="Picture 4" descr="http://www.astro.lsa.umich.edu/~cowley/bond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343400"/>
            <a:ext cx="3829050" cy="210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 Energies and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Bond dissociation energy - the energy required to break a bond </a:t>
            </a:r>
          </a:p>
          <a:p>
            <a:pPr lvl="1"/>
            <a:r>
              <a:rPr lang="en-US" dirty="0" smtClean="0"/>
              <a:t>triple bond &gt; double bond &gt; single bond</a:t>
            </a:r>
          </a:p>
          <a:p>
            <a:r>
              <a:rPr lang="en-US" dirty="0" smtClean="0"/>
              <a:t>Bond length - the distance separating the nuclei of two adjacent atoms</a:t>
            </a:r>
          </a:p>
          <a:p>
            <a:pPr lvl="1"/>
            <a:r>
              <a:rPr lang="en-US" dirty="0" smtClean="0"/>
              <a:t>single bond &gt; double bond &gt; triple bond</a:t>
            </a:r>
          </a:p>
          <a:p>
            <a:r>
              <a:rPr lang="en-US" dirty="0" smtClean="0"/>
              <a:t>Resonance: the structure that occurs when it is possible to draw two or more valid electron dot structures</a:t>
            </a:r>
          </a:p>
          <a:p>
            <a:pPr lvl="1"/>
            <a:r>
              <a:rPr lang="en-US" dirty="0" smtClean="0"/>
              <a:t>the actual bonding of resonance structures is a hybrid of the possible structures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Bond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0898" name="Picture 2" descr="http://academic.reed.edu/chemistry/roco/Resonance/images/benze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19200"/>
            <a:ext cx="4800600" cy="5402466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Each “side” of the symbol represents an atomic orbital, which may hold up to two electrons</a:t>
            </a:r>
          </a:p>
          <a:p>
            <a:pPr lvl="1"/>
            <a:r>
              <a:rPr lang="en-US" dirty="0" smtClean="0"/>
              <a:t>Place 1 dot on each side until 4 dots are around the symbol</a:t>
            </a:r>
          </a:p>
          <a:p>
            <a:pPr lvl="1"/>
            <a:r>
              <a:rPr lang="en-US" dirty="0" smtClean="0"/>
              <a:t>Add a second dot to each side</a:t>
            </a:r>
          </a:p>
          <a:p>
            <a:pPr lvl="2"/>
            <a:r>
              <a:rPr lang="en-US" dirty="0" smtClean="0"/>
              <a:t># of dots = # of valence electrons</a:t>
            </a:r>
          </a:p>
          <a:p>
            <a:pPr lvl="2"/>
            <a:r>
              <a:rPr lang="en-US" dirty="0" smtClean="0"/>
              <a:t>Each unpaired dot can form a chemical bond</a:t>
            </a:r>
            <a:endParaRPr lang="en-US" dirty="0"/>
          </a:p>
        </p:txBody>
      </p:sp>
      <p:pic>
        <p:nvPicPr>
          <p:cNvPr id="62466" name="Picture 2" descr="http://www.cbu.edu/~mcondren/P.gif"/>
          <p:cNvPicPr>
            <a:picLocks noChangeAspect="1" noChangeArrowheads="1"/>
          </p:cNvPicPr>
          <p:nvPr/>
        </p:nvPicPr>
        <p:blipFill>
          <a:blip r:embed="rId2" cstate="print"/>
          <a:srcRect t="13333" r="12753" b="13333"/>
          <a:stretch>
            <a:fillRect/>
          </a:stretch>
        </p:blipFill>
        <p:spPr bwMode="auto">
          <a:xfrm>
            <a:off x="4038600" y="4953000"/>
            <a:ext cx="1381991" cy="1600200"/>
          </a:xfrm>
          <a:prstGeom prst="rect">
            <a:avLst/>
          </a:prstGeom>
          <a:noFill/>
        </p:spPr>
      </p:pic>
      <p:pic>
        <p:nvPicPr>
          <p:cNvPr id="62468" name="Picture 4" descr="http://www.mikeblaber.org/oldwine/chm1045/notes/Bonding/Lewis/IMG00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257800"/>
            <a:ext cx="109537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Exceptions to the Octet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7467600" cy="5236536"/>
          </a:xfrm>
        </p:spPr>
        <p:txBody>
          <a:bodyPr/>
          <a:lstStyle/>
          <a:p>
            <a:r>
              <a:rPr lang="en-US" dirty="0" smtClean="0"/>
              <a:t>Odd number of electrons</a:t>
            </a:r>
          </a:p>
          <a:p>
            <a:pPr lvl="1"/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Expanded Octet: a few atoms expand the octet to include ten or twelve electrons</a:t>
            </a:r>
          </a:p>
          <a:p>
            <a:pPr lvl="1"/>
            <a:r>
              <a:rPr lang="en-US" dirty="0" smtClean="0"/>
              <a:t>PCl</a:t>
            </a:r>
            <a:r>
              <a:rPr lang="en-US" baseline="-25000" dirty="0" smtClean="0"/>
              <a:t>3</a:t>
            </a:r>
            <a:r>
              <a:rPr lang="en-US" dirty="0" smtClean="0"/>
              <a:t> and PCl</a:t>
            </a:r>
            <a:r>
              <a:rPr lang="en-US" baseline="-25000" dirty="0" smtClean="0"/>
              <a:t>5</a:t>
            </a:r>
            <a:endParaRPr lang="en-US" dirty="0" smtClean="0"/>
          </a:p>
          <a:p>
            <a:pPr lvl="1"/>
            <a:r>
              <a:rPr lang="en-US" dirty="0" smtClean="0"/>
              <a:t>SF</a:t>
            </a:r>
            <a:r>
              <a:rPr lang="en-US" baseline="-25000" dirty="0" smtClean="0"/>
              <a:t>6</a:t>
            </a:r>
            <a:endParaRPr lang="en-US" dirty="0" smtClean="0"/>
          </a:p>
          <a:p>
            <a:r>
              <a:rPr lang="en-US" dirty="0" smtClean="0"/>
              <a:t>Less than an Octet</a:t>
            </a:r>
          </a:p>
          <a:p>
            <a:pPr lvl="1"/>
            <a:r>
              <a:rPr lang="en-US" dirty="0" smtClean="0"/>
              <a:t>BeH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BF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62" name="Picture 2" descr="http://userpages.umbc.edu/~budzicho/BF3Lewis.jpg"/>
          <p:cNvPicPr>
            <a:picLocks noChangeAspect="1" noChangeArrowheads="1"/>
          </p:cNvPicPr>
          <p:nvPr/>
        </p:nvPicPr>
        <p:blipFill>
          <a:blip r:embed="rId2" cstate="print"/>
          <a:srcRect r="59505" b="19048"/>
          <a:stretch>
            <a:fillRect/>
          </a:stretch>
        </p:blipFill>
        <p:spPr bwMode="auto">
          <a:xfrm>
            <a:off x="1828800" y="4953000"/>
            <a:ext cx="1371600" cy="1295400"/>
          </a:xfrm>
          <a:prstGeom prst="rect">
            <a:avLst/>
          </a:prstGeom>
          <a:noFill/>
        </p:spPr>
      </p:pic>
      <p:pic>
        <p:nvPicPr>
          <p:cNvPr id="40966" name="Picture 6" descr="http://www.mikeblaber.org/oldwine/chm1045/notes/Bonding/Except/IMG0002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581400"/>
            <a:ext cx="1548626" cy="1571625"/>
          </a:xfrm>
          <a:prstGeom prst="rect">
            <a:avLst/>
          </a:prstGeom>
          <a:noFill/>
        </p:spPr>
      </p:pic>
      <p:pic>
        <p:nvPicPr>
          <p:cNvPr id="40968" name="Picture 8" descr="http://www.up.ac.za/academic/chem/mol_geom/no2_r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24000"/>
            <a:ext cx="3876675" cy="94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Naming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Nonmetals</a:t>
            </a:r>
          </a:p>
          <a:p>
            <a:pPr lvl="0"/>
            <a:r>
              <a:rPr lang="en-US" sz="2800" dirty="0" smtClean="0"/>
              <a:t>Molecules – covalently bonded compounds</a:t>
            </a:r>
          </a:p>
          <a:p>
            <a:pPr lvl="1"/>
            <a:r>
              <a:rPr lang="en-US" sz="2400" dirty="0" smtClean="0"/>
              <a:t>Mono – 1 			Di -2</a:t>
            </a:r>
          </a:p>
          <a:p>
            <a:pPr lvl="1"/>
            <a:r>
              <a:rPr lang="en-US" sz="2400" dirty="0" smtClean="0"/>
              <a:t>Tri – 3			Tetra – 4</a:t>
            </a:r>
          </a:p>
          <a:p>
            <a:pPr lvl="1"/>
            <a:r>
              <a:rPr lang="en-US" sz="2400" dirty="0" err="1" smtClean="0"/>
              <a:t>Penta</a:t>
            </a:r>
            <a:r>
              <a:rPr lang="en-US" sz="2400" dirty="0" smtClean="0"/>
              <a:t> – 5			</a:t>
            </a:r>
            <a:r>
              <a:rPr lang="en-US" sz="2400" dirty="0" err="1" smtClean="0"/>
              <a:t>Hexa</a:t>
            </a:r>
            <a:r>
              <a:rPr lang="en-US" sz="2400" dirty="0" smtClean="0"/>
              <a:t> -6 </a:t>
            </a:r>
          </a:p>
          <a:p>
            <a:pPr lvl="1"/>
            <a:r>
              <a:rPr lang="en-US" sz="2400" dirty="0" err="1" smtClean="0"/>
              <a:t>Hepta</a:t>
            </a:r>
            <a:r>
              <a:rPr lang="en-US" sz="2400" dirty="0" smtClean="0"/>
              <a:t> – 7			</a:t>
            </a:r>
            <a:r>
              <a:rPr lang="en-US" sz="2400" dirty="0" err="1" smtClean="0"/>
              <a:t>Octa</a:t>
            </a:r>
            <a:r>
              <a:rPr lang="en-US" sz="2400" dirty="0" smtClean="0"/>
              <a:t> – 8 </a:t>
            </a:r>
          </a:p>
          <a:p>
            <a:pPr lvl="1"/>
            <a:r>
              <a:rPr lang="en-US" sz="2400" dirty="0" smtClean="0"/>
              <a:t>Nona – 9			</a:t>
            </a:r>
            <a:r>
              <a:rPr lang="en-US" sz="2400" dirty="0" err="1" smtClean="0"/>
              <a:t>Deca</a:t>
            </a:r>
            <a:r>
              <a:rPr lang="en-US" sz="2400" dirty="0" smtClean="0"/>
              <a:t>- 10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Naming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The names of the elements are written in the order in which they appear in the formula</a:t>
            </a:r>
          </a:p>
          <a:p>
            <a:pPr lvl="1"/>
            <a:r>
              <a:rPr lang="en-US" sz="2500" dirty="0" smtClean="0"/>
              <a:t>A prefix indicates the number of each kind of atom</a:t>
            </a:r>
          </a:p>
          <a:p>
            <a:pPr lvl="1"/>
            <a:r>
              <a:rPr lang="en-US" sz="2500" dirty="0" smtClean="0"/>
              <a:t>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element: if only one is present, no prefix is used</a:t>
            </a:r>
          </a:p>
          <a:p>
            <a:pPr lvl="1"/>
            <a:r>
              <a:rPr lang="en-US" sz="2500" dirty="0" smtClean="0"/>
              <a:t>Last element: use the suffix –</a:t>
            </a:r>
            <a:r>
              <a:rPr lang="en-US" sz="2500" dirty="0" err="1" smtClean="0"/>
              <a:t>ide</a:t>
            </a:r>
            <a:r>
              <a:rPr lang="en-US" sz="2500" dirty="0" smtClean="0"/>
              <a:t> </a:t>
            </a:r>
          </a:p>
          <a:p>
            <a:pPr lvl="2"/>
            <a:r>
              <a:rPr lang="en-US" sz="2100" dirty="0" smtClean="0"/>
              <a:t>Example: CO is carbon monoxide</a:t>
            </a:r>
          </a:p>
          <a:p>
            <a:pPr lvl="0"/>
            <a:r>
              <a:rPr lang="en-US" sz="2800" dirty="0" smtClean="0"/>
              <a:t>The final vowel in a prefix is often dropped before a vowel in the stem name</a:t>
            </a:r>
          </a:p>
          <a:p>
            <a:pPr lvl="1"/>
            <a:r>
              <a:rPr lang="en-US" sz="2500" dirty="0" smtClean="0"/>
              <a:t>Correct: monoxide</a:t>
            </a:r>
          </a:p>
          <a:p>
            <a:pPr lvl="1"/>
            <a:r>
              <a:rPr lang="en-US" sz="2500" dirty="0" smtClean="0"/>
              <a:t>Not: </a:t>
            </a:r>
            <a:r>
              <a:rPr lang="en-US" sz="2500" dirty="0" err="1" smtClean="0"/>
              <a:t>monooxide</a:t>
            </a:r>
            <a:r>
              <a:rPr lang="en-US" sz="25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These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SiO</a:t>
            </a:r>
            <a:r>
              <a:rPr lang="es-MX" baseline="-25000" dirty="0" smtClean="0"/>
              <a:t>2</a:t>
            </a:r>
            <a:r>
              <a:rPr lang="es-MX" dirty="0" smtClean="0"/>
              <a:t>:  			</a:t>
            </a:r>
          </a:p>
          <a:p>
            <a:endParaRPr lang="es-MX" dirty="0" smtClean="0"/>
          </a:p>
          <a:p>
            <a:r>
              <a:rPr lang="es-MX" dirty="0" smtClean="0"/>
              <a:t>N</a:t>
            </a:r>
            <a:r>
              <a:rPr lang="es-MX" baseline="-25000" dirty="0" smtClean="0"/>
              <a:t>2</a:t>
            </a:r>
            <a:r>
              <a:rPr lang="es-MX" dirty="0" smtClean="0"/>
              <a:t>O</a:t>
            </a:r>
            <a:r>
              <a:rPr lang="es-MX" baseline="-25000" dirty="0" smtClean="0"/>
              <a:t>5</a:t>
            </a:r>
            <a:r>
              <a:rPr lang="es-MX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CCl</a:t>
            </a:r>
            <a:r>
              <a:rPr lang="en-US" baseline="-25000" dirty="0" smtClean="0"/>
              <a:t>4</a:t>
            </a:r>
            <a:r>
              <a:rPr lang="en-US" dirty="0" smtClean="0"/>
              <a:t>: 			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-25000" dirty="0" smtClean="0"/>
              <a:t>7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These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SiO</a:t>
            </a:r>
            <a:r>
              <a:rPr lang="es-MX" baseline="-25000" dirty="0" smtClean="0"/>
              <a:t>2</a:t>
            </a:r>
            <a:r>
              <a:rPr lang="es-MX" dirty="0" smtClean="0"/>
              <a:t>:  </a:t>
            </a:r>
            <a:r>
              <a:rPr lang="es-MX" dirty="0" err="1" smtClean="0"/>
              <a:t>Silicon</a:t>
            </a:r>
            <a:r>
              <a:rPr lang="es-MX" dirty="0" smtClean="0"/>
              <a:t> </a:t>
            </a:r>
            <a:r>
              <a:rPr lang="es-MX" dirty="0" err="1" smtClean="0"/>
              <a:t>Dioxide</a:t>
            </a:r>
            <a:r>
              <a:rPr lang="es-MX" dirty="0" smtClean="0"/>
              <a:t>			</a:t>
            </a:r>
          </a:p>
          <a:p>
            <a:endParaRPr lang="es-MX" dirty="0" smtClean="0"/>
          </a:p>
          <a:p>
            <a:r>
              <a:rPr lang="es-MX" dirty="0" smtClean="0"/>
              <a:t>N</a:t>
            </a:r>
            <a:r>
              <a:rPr lang="es-MX" baseline="-25000" dirty="0" smtClean="0"/>
              <a:t>2</a:t>
            </a:r>
            <a:r>
              <a:rPr lang="es-MX" dirty="0" smtClean="0"/>
              <a:t>O</a:t>
            </a:r>
            <a:r>
              <a:rPr lang="es-MX" baseline="-25000" dirty="0" smtClean="0"/>
              <a:t>5</a:t>
            </a:r>
            <a:r>
              <a:rPr lang="es-MX" dirty="0" smtClean="0"/>
              <a:t>: </a:t>
            </a:r>
            <a:r>
              <a:rPr lang="es-MX" dirty="0" err="1" smtClean="0"/>
              <a:t>Dinitrogen</a:t>
            </a:r>
            <a:r>
              <a:rPr lang="es-MX" dirty="0" smtClean="0"/>
              <a:t> </a:t>
            </a:r>
            <a:r>
              <a:rPr lang="es-MX" dirty="0" err="1" smtClean="0"/>
              <a:t>Pentoxide</a:t>
            </a:r>
            <a:r>
              <a:rPr lang="es-MX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CCl</a:t>
            </a:r>
            <a:r>
              <a:rPr lang="en-US" baseline="-25000" dirty="0" smtClean="0"/>
              <a:t>4</a:t>
            </a:r>
            <a:r>
              <a:rPr lang="en-US" dirty="0" smtClean="0"/>
              <a:t>: Carbon Tetrachloride			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-25000" dirty="0" smtClean="0"/>
              <a:t>7</a:t>
            </a:r>
            <a:r>
              <a:rPr lang="en-US" dirty="0" smtClean="0"/>
              <a:t> : Iodine </a:t>
            </a:r>
            <a:r>
              <a:rPr lang="en-US" dirty="0" err="1" smtClean="0"/>
              <a:t>Heptafluoride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Writing Formulas of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Use the prefixes in the names to determine the subscripts for the elements</a:t>
            </a:r>
          </a:p>
          <a:p>
            <a:pPr lvl="0"/>
            <a:r>
              <a:rPr lang="en-US" sz="2800" dirty="0" smtClean="0"/>
              <a:t>Examples:</a:t>
            </a:r>
          </a:p>
          <a:p>
            <a:pPr lvl="1"/>
            <a:r>
              <a:rPr lang="en-US" sz="2400" dirty="0" smtClean="0"/>
              <a:t>nitrogen </a:t>
            </a:r>
            <a:r>
              <a:rPr lang="en-US" sz="2400" dirty="0" err="1" smtClean="0"/>
              <a:t>trichloride</a:t>
            </a:r>
            <a:r>
              <a:rPr lang="en-US" sz="2400" dirty="0" smtClean="0"/>
              <a:t>		NCl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diphosphorus</a:t>
            </a:r>
            <a:r>
              <a:rPr lang="en-US" sz="2400" dirty="0" smtClean="0"/>
              <a:t> </a:t>
            </a:r>
            <a:r>
              <a:rPr lang="en-US" sz="2400" dirty="0" err="1" smtClean="0"/>
              <a:t>pentoxide</a:t>
            </a:r>
            <a:r>
              <a:rPr lang="en-US" sz="2400" dirty="0" smtClean="0"/>
              <a:t>	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 </a:t>
            </a:r>
          </a:p>
          <a:p>
            <a:pPr lvl="0"/>
            <a:r>
              <a:rPr lang="en-US" sz="2800" dirty="0" smtClean="0"/>
              <a:t>Some common names that are used: </a:t>
            </a:r>
          </a:p>
          <a:p>
            <a:pPr lvl="1"/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– water		NH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– ammonia</a:t>
            </a:r>
          </a:p>
          <a:p>
            <a:pPr lvl="1"/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OH – ethanol	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 </a:t>
            </a:r>
            <a:r>
              <a:rPr lang="en-US" sz="2400" dirty="0" smtClean="0"/>
              <a:t>- glucose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Provide Formulas for These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 monoxide		</a:t>
            </a:r>
          </a:p>
          <a:p>
            <a:endParaRPr lang="en-US" dirty="0" smtClean="0"/>
          </a:p>
          <a:p>
            <a:r>
              <a:rPr lang="en-US" dirty="0" err="1" smtClean="0"/>
              <a:t>dinitrogen</a:t>
            </a:r>
            <a:r>
              <a:rPr lang="en-US" dirty="0" smtClean="0"/>
              <a:t> </a:t>
            </a:r>
            <a:r>
              <a:rPr lang="en-US" dirty="0" err="1" smtClean="0"/>
              <a:t>tetroxide</a:t>
            </a:r>
            <a:r>
              <a:rPr lang="en-US" dirty="0" smtClean="0"/>
              <a:t>		</a:t>
            </a:r>
          </a:p>
          <a:p>
            <a:endParaRPr lang="en-US" dirty="0" smtClean="0"/>
          </a:p>
          <a:p>
            <a:r>
              <a:rPr lang="en-US" dirty="0" err="1" smtClean="0"/>
              <a:t>diphosphorus</a:t>
            </a:r>
            <a:r>
              <a:rPr lang="en-US" dirty="0" smtClean="0"/>
              <a:t> </a:t>
            </a:r>
            <a:r>
              <a:rPr lang="en-US" dirty="0" err="1" smtClean="0"/>
              <a:t>pentoxide</a:t>
            </a:r>
            <a:r>
              <a:rPr lang="en-US" dirty="0" smtClean="0"/>
              <a:t> 	</a:t>
            </a:r>
          </a:p>
          <a:p>
            <a:endParaRPr lang="en-US" dirty="0" smtClean="0"/>
          </a:p>
          <a:p>
            <a:r>
              <a:rPr lang="en-US" dirty="0" smtClean="0"/>
              <a:t>nitrogen </a:t>
            </a:r>
            <a:r>
              <a:rPr lang="en-US" dirty="0" err="1" smtClean="0"/>
              <a:t>trifluoride</a:t>
            </a:r>
            <a:r>
              <a:rPr lang="en-US" dirty="0" smtClean="0"/>
              <a:t> 		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Provide Formulas for These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 monoxide		NO</a:t>
            </a:r>
          </a:p>
          <a:p>
            <a:endParaRPr lang="en-US" dirty="0" smtClean="0"/>
          </a:p>
          <a:p>
            <a:r>
              <a:rPr lang="en-US" dirty="0" err="1" smtClean="0"/>
              <a:t>dinitrogen</a:t>
            </a:r>
            <a:r>
              <a:rPr lang="en-US" dirty="0" smtClean="0"/>
              <a:t> </a:t>
            </a:r>
            <a:r>
              <a:rPr lang="en-US" dirty="0" err="1" smtClean="0"/>
              <a:t>tetroxide</a:t>
            </a:r>
            <a:r>
              <a:rPr lang="en-US" dirty="0" smtClean="0"/>
              <a:t>		N</a:t>
            </a:r>
            <a:r>
              <a:rPr lang="es-MX" baseline="-25000" dirty="0" smtClean="0"/>
              <a:t>2</a:t>
            </a:r>
            <a:r>
              <a:rPr lang="es-MX" dirty="0" smtClean="0"/>
              <a:t>O</a:t>
            </a:r>
            <a:r>
              <a:rPr lang="es-MX" baseline="-25000" dirty="0" smtClean="0"/>
              <a:t>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diphosphorus</a:t>
            </a:r>
            <a:r>
              <a:rPr lang="en-US" dirty="0" smtClean="0"/>
              <a:t> </a:t>
            </a:r>
            <a:r>
              <a:rPr lang="en-US" dirty="0" err="1" smtClean="0"/>
              <a:t>pentoxide</a:t>
            </a:r>
            <a:r>
              <a:rPr lang="en-US" dirty="0" smtClean="0"/>
              <a:t> 	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nitrogen </a:t>
            </a:r>
            <a:r>
              <a:rPr lang="en-US" dirty="0" err="1" smtClean="0"/>
              <a:t>trifluoride</a:t>
            </a:r>
            <a:r>
              <a:rPr lang="en-US" dirty="0" smtClean="0"/>
              <a:t> 		NF</a:t>
            </a:r>
            <a:r>
              <a:rPr lang="en-US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33400"/>
            <a:ext cx="6019800" cy="2868168"/>
          </a:xfrm>
        </p:spPr>
        <p:txBody>
          <a:bodyPr/>
          <a:lstStyle/>
          <a:p>
            <a:r>
              <a:rPr lang="en-US" dirty="0" smtClean="0"/>
              <a:t>Properties of Ionic &amp; </a:t>
            </a:r>
            <a:br>
              <a:rPr lang="en-US" dirty="0" smtClean="0"/>
            </a:br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Properties of Ionic and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Physical State	</a:t>
            </a:r>
          </a:p>
          <a:p>
            <a:pPr lvl="1"/>
            <a:r>
              <a:rPr lang="en-US" sz="2400" dirty="0" smtClean="0"/>
              <a:t>Ionic compounds: solids</a:t>
            </a:r>
          </a:p>
          <a:p>
            <a:pPr lvl="1"/>
            <a:r>
              <a:rPr lang="en-US" sz="2500" dirty="0" smtClean="0"/>
              <a:t>Covalent compounds:  solids, liquids, and gases</a:t>
            </a:r>
          </a:p>
          <a:p>
            <a:pPr lvl="0"/>
            <a:r>
              <a:rPr lang="en-US" sz="2800" dirty="0" smtClean="0"/>
              <a:t>Melting and Boiling Points</a:t>
            </a:r>
          </a:p>
          <a:p>
            <a:pPr lvl="1"/>
            <a:r>
              <a:rPr lang="en-US" sz="2400" dirty="0" smtClean="0"/>
              <a:t>Ionic compounds: higher melting &amp; boiling points </a:t>
            </a:r>
          </a:p>
          <a:p>
            <a:pPr lvl="2"/>
            <a:r>
              <a:rPr lang="en-US" dirty="0" smtClean="0"/>
              <a:t>ionic bonds are stronger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more energy is needed to break bond</a:t>
            </a:r>
          </a:p>
          <a:p>
            <a:pPr lvl="2"/>
            <a:r>
              <a:rPr lang="en-US" dirty="0" smtClean="0"/>
              <a:t>melt at several hundred ºC </a:t>
            </a:r>
          </a:p>
          <a:p>
            <a:pPr lvl="1"/>
            <a:endParaRPr lang="en-US" dirty="0"/>
          </a:p>
        </p:txBody>
      </p:sp>
      <p:pic>
        <p:nvPicPr>
          <p:cNvPr id="32770" name="Picture 2" descr="http://www.green-planet-solar-energy.com/images/chlorine-g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024018"/>
            <a:ext cx="3009900" cy="1757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7826" name="Picture 2" descr="http://www.elmhurst.edu/~chm/vchembook/images/201lewi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"/>
            <a:ext cx="5943600" cy="6240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Properties of Ionic and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Structure of Compounds in the Solid State</a:t>
            </a:r>
          </a:p>
          <a:p>
            <a:pPr lvl="1"/>
            <a:r>
              <a:rPr lang="en-US" sz="2400" dirty="0" smtClean="0"/>
              <a:t>Ionic compounds: crystalline</a:t>
            </a:r>
          </a:p>
          <a:p>
            <a:pPr lvl="1"/>
            <a:r>
              <a:rPr lang="en-US" sz="2400" dirty="0" smtClean="0"/>
              <a:t>Covalent compounds are crystalline or amorphous – having no regular structure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Properties of Ionic and 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Solutions </a:t>
            </a:r>
          </a:p>
          <a:p>
            <a:pPr lvl="1"/>
            <a:r>
              <a:rPr lang="en-US" sz="2400" dirty="0" smtClean="0"/>
              <a:t>Ionic compounds</a:t>
            </a:r>
          </a:p>
          <a:p>
            <a:pPr lvl="2"/>
            <a:r>
              <a:rPr lang="en-US" dirty="0" smtClean="0"/>
              <a:t>dissolve in water</a:t>
            </a:r>
          </a:p>
          <a:p>
            <a:pPr lvl="2"/>
            <a:r>
              <a:rPr lang="en-US" dirty="0" smtClean="0"/>
              <a:t>Ions </a:t>
            </a:r>
            <a:r>
              <a:rPr lang="en-US" b="1" dirty="0" smtClean="0"/>
              <a:t>dissociate</a:t>
            </a:r>
            <a:r>
              <a:rPr lang="en-US" dirty="0" smtClean="0"/>
              <a:t> or separate </a:t>
            </a:r>
          </a:p>
          <a:p>
            <a:pPr lvl="2"/>
            <a:r>
              <a:rPr lang="en-US" b="1" dirty="0" smtClean="0"/>
              <a:t>Electrolytes </a:t>
            </a:r>
            <a:r>
              <a:rPr lang="en-US" dirty="0" smtClean="0"/>
              <a:t>- ions in solution conduct electricity</a:t>
            </a:r>
          </a:p>
          <a:p>
            <a:pPr lvl="1"/>
            <a:r>
              <a:rPr lang="en-US" sz="2400" dirty="0" smtClean="0"/>
              <a:t>Covalent Molecules: </a:t>
            </a:r>
          </a:p>
          <a:p>
            <a:pPr lvl="2"/>
            <a:r>
              <a:rPr lang="en-US" dirty="0" smtClean="0"/>
              <a:t>solids do not dissociate</a:t>
            </a:r>
          </a:p>
          <a:p>
            <a:pPr lvl="2"/>
            <a:r>
              <a:rPr lang="en-US" b="1" dirty="0" err="1" smtClean="0"/>
              <a:t>Nonelectrolytes</a:t>
            </a:r>
            <a:r>
              <a:rPr lang="en-US" b="1" dirty="0" smtClean="0"/>
              <a:t>:</a:t>
            </a:r>
            <a:r>
              <a:rPr lang="en-US" dirty="0" smtClean="0"/>
              <a:t> do not conduct electricity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7924800" cy="4644815"/>
        </p:xfrm>
        <a:graphic>
          <a:graphicData uri="http://schemas.openxmlformats.org/drawingml/2006/table">
            <a:tbl>
              <a:tblPr/>
              <a:tblGrid>
                <a:gridCol w="2118511"/>
                <a:gridCol w="2017751"/>
                <a:gridCol w="3788538"/>
              </a:tblGrid>
              <a:tr h="608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latin typeface="Times New Roman"/>
                        <a:ea typeface="Calibri"/>
                      </a:endParaRPr>
                    </a:p>
                  </a:txBody>
                  <a:tcPr>
                    <a:lnL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Ionic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Covalent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Composed of</a:t>
                      </a:r>
                    </a:p>
                  </a:txBody>
                  <a:tcPr>
                    <a:lnL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Metal + nonmetal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2 nonmetals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Electrons</a:t>
                      </a:r>
                    </a:p>
                  </a:txBody>
                  <a:tcPr>
                    <a:lnL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Transferred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Shared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Physical state</a:t>
                      </a:r>
                    </a:p>
                  </a:txBody>
                  <a:tcPr>
                    <a:lnL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Solid / crystal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Any / crystal OR amorphous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Dissociation</a:t>
                      </a:r>
                    </a:p>
                  </a:txBody>
                  <a:tcPr>
                    <a:lnL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Yes, electrolytes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No, nonelectrolytes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Boiling/Melting</a:t>
                      </a:r>
                    </a:p>
                  </a:txBody>
                  <a:tcPr>
                    <a:lnL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latin typeface="Times New Roman"/>
                          <a:ea typeface="Calibri"/>
                        </a:rPr>
                        <a:t>High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latin typeface="Times New Roman"/>
                          <a:ea typeface="Calibri"/>
                        </a:rPr>
                        <a:t>Low</a:t>
                      </a:r>
                    </a:p>
                  </a:txBody>
                  <a:tcPr>
                    <a:lnL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80A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r>
              <a:rPr lang="en-US" dirty="0" smtClean="0"/>
              <a:t>Acids: molecular compound that produces H</a:t>
            </a:r>
            <a:r>
              <a:rPr lang="en-US" baseline="30000" dirty="0" smtClean="0"/>
              <a:t>+</a:t>
            </a:r>
            <a:r>
              <a:rPr lang="en-US" dirty="0" smtClean="0"/>
              <a:t> (hydrogen ions) in solution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Memorize these Acids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438400"/>
          <a:ext cx="5791200" cy="2667000"/>
        </p:xfrm>
        <a:graphic>
          <a:graphicData uri="http://schemas.openxmlformats.org/drawingml/2006/table">
            <a:tbl>
              <a:tblPr/>
              <a:tblGrid>
                <a:gridCol w="1548143"/>
                <a:gridCol w="4243057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latin typeface="Times New Roman"/>
                          <a:ea typeface="Calibri"/>
                        </a:rPr>
                        <a:t>HCl</a:t>
                      </a:r>
                      <a:endParaRPr lang="en-US" sz="2500" dirty="0">
                        <a:latin typeface="Times New Roman"/>
                        <a:ea typeface="Calibri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Hydrochloric acid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HBr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Hydrobromic acid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HI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latin typeface="Times New Roman"/>
                          <a:ea typeface="Calibri"/>
                        </a:rPr>
                        <a:t>Hydroiodic</a:t>
                      </a:r>
                      <a:r>
                        <a:rPr lang="en-US" sz="2500" dirty="0">
                          <a:latin typeface="Times New Roman"/>
                          <a:ea typeface="Calibri"/>
                        </a:rPr>
                        <a:t> acid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500" baseline="-25000"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2500">
                          <a:latin typeface="Times New Roman"/>
                          <a:ea typeface="Calibri"/>
                        </a:rPr>
                        <a:t>SO</a:t>
                      </a:r>
                      <a:r>
                        <a:rPr lang="en-US" sz="2500" baseline="-25000">
                          <a:latin typeface="Times New Roman"/>
                          <a:ea typeface="Calibri"/>
                        </a:rPr>
                        <a:t>4</a:t>
                      </a:r>
                      <a:endParaRPr lang="en-US" sz="2500">
                        <a:latin typeface="Times New Roman"/>
                        <a:ea typeface="Calibri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Surlfuric acid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HNO</a:t>
                      </a:r>
                      <a:r>
                        <a:rPr lang="en-US" sz="2500" baseline="-25000">
                          <a:latin typeface="Times New Roman"/>
                          <a:ea typeface="Calibri"/>
                        </a:rPr>
                        <a:t>3</a:t>
                      </a:r>
                      <a:endParaRPr lang="en-US" sz="2500">
                        <a:latin typeface="Times New Roman"/>
                        <a:ea typeface="Calibri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Nitric acid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HClO</a:t>
                      </a:r>
                      <a:r>
                        <a:rPr lang="en-US" sz="2500" baseline="-25000">
                          <a:latin typeface="Times New Roman"/>
                          <a:ea typeface="Calibri"/>
                        </a:rPr>
                        <a:t>4</a:t>
                      </a:r>
                      <a:endParaRPr lang="en-US" sz="2500">
                        <a:latin typeface="Times New Roman"/>
                        <a:ea typeface="Calibri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Perchoric acid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/>
                          <a:ea typeface="Calibri"/>
                        </a:rPr>
                        <a:t>HC</a:t>
                      </a:r>
                      <a:r>
                        <a:rPr lang="en-US" sz="2500" strike="sngStrike" baseline="-25000"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en-US" sz="2500">
                          <a:latin typeface="Times New Roman"/>
                          <a:ea typeface="Calibri"/>
                        </a:rPr>
                        <a:t>H</a:t>
                      </a:r>
                      <a:r>
                        <a:rPr lang="en-US" sz="2500" baseline="-25000">
                          <a:latin typeface="Times New Roman"/>
                          <a:ea typeface="Calibri"/>
                        </a:rPr>
                        <a:t>3</a:t>
                      </a:r>
                      <a:r>
                        <a:rPr lang="en-US" sz="2500"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2500" baseline="-25000">
                          <a:latin typeface="Times New Roman"/>
                          <a:ea typeface="Calibri"/>
                        </a:rPr>
                        <a:t>2</a:t>
                      </a:r>
                      <a:endParaRPr lang="en-US" sz="2500">
                        <a:latin typeface="Times New Roman"/>
                        <a:ea typeface="Calibri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/>
                          <a:ea typeface="Calibri"/>
                        </a:rPr>
                        <a:t>Acetic acid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When the anion ends in </a:t>
            </a:r>
            <a:r>
              <a:rPr lang="en-US" i="1" dirty="0" smtClean="0"/>
              <a:t>–</a:t>
            </a:r>
            <a:r>
              <a:rPr lang="en-US" i="1" dirty="0" err="1" smtClean="0"/>
              <a:t>ide</a:t>
            </a:r>
            <a:r>
              <a:rPr lang="en-US" dirty="0" smtClean="0"/>
              <a:t>, the acid name begins with </a:t>
            </a:r>
            <a:r>
              <a:rPr lang="en-US" i="1" dirty="0" smtClean="0"/>
              <a:t>hydro-</a:t>
            </a:r>
            <a:r>
              <a:rPr lang="en-US" dirty="0" smtClean="0"/>
              <a:t> and the anion has the suffix </a:t>
            </a:r>
            <a:r>
              <a:rPr lang="en-US" i="1" dirty="0" smtClean="0"/>
              <a:t>–</a:t>
            </a:r>
            <a:r>
              <a:rPr lang="en-US" i="1" dirty="0" err="1" smtClean="0"/>
              <a:t>ic</a:t>
            </a:r>
            <a:r>
              <a:rPr lang="en-US" dirty="0" smtClean="0"/>
              <a:t> then acid.</a:t>
            </a:r>
          </a:p>
          <a:p>
            <a:pPr lvl="1"/>
            <a:r>
              <a:rPr lang="en-US" dirty="0" smtClean="0"/>
              <a:t>chloride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hydrochloric acid</a:t>
            </a:r>
          </a:p>
          <a:p>
            <a:r>
              <a:rPr lang="en-US" dirty="0" smtClean="0"/>
              <a:t>2. When the anion ends in </a:t>
            </a:r>
            <a:r>
              <a:rPr lang="en-US" i="1" dirty="0" smtClean="0"/>
              <a:t>–</a:t>
            </a:r>
            <a:r>
              <a:rPr lang="en-US" i="1" dirty="0" err="1" smtClean="0"/>
              <a:t>ite</a:t>
            </a:r>
            <a:r>
              <a:rPr lang="en-US" dirty="0" smtClean="0"/>
              <a:t>, the anion name has the suffix </a:t>
            </a:r>
            <a:r>
              <a:rPr lang="en-US" i="1" dirty="0" smtClean="0"/>
              <a:t>–</a:t>
            </a:r>
            <a:r>
              <a:rPr lang="en-US" i="1" dirty="0" err="1" smtClean="0"/>
              <a:t>ous</a:t>
            </a:r>
            <a:r>
              <a:rPr lang="en-US" dirty="0" smtClean="0"/>
              <a:t> then acid.</a:t>
            </a:r>
          </a:p>
          <a:p>
            <a:pPr lvl="1"/>
            <a:r>
              <a:rPr lang="en-US" dirty="0" smtClean="0"/>
              <a:t>sulfite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sulfurous acid</a:t>
            </a:r>
          </a:p>
          <a:p>
            <a:r>
              <a:rPr lang="en-US" dirty="0" smtClean="0"/>
              <a:t>3. When the anion ends in </a:t>
            </a:r>
            <a:r>
              <a:rPr lang="en-US" i="1" dirty="0" smtClean="0"/>
              <a:t>–ate</a:t>
            </a:r>
            <a:r>
              <a:rPr lang="en-US" dirty="0" smtClean="0"/>
              <a:t>, the anion name has the suffix </a:t>
            </a:r>
            <a:r>
              <a:rPr lang="en-US" i="1" dirty="0" smtClean="0"/>
              <a:t>–</a:t>
            </a:r>
            <a:r>
              <a:rPr lang="en-US" i="1" dirty="0" err="1" smtClean="0"/>
              <a:t>ic</a:t>
            </a:r>
            <a:r>
              <a:rPr lang="en-US" dirty="0" smtClean="0"/>
              <a:t> then acid.</a:t>
            </a:r>
          </a:p>
          <a:p>
            <a:pPr lvl="1"/>
            <a:r>
              <a:rPr lang="en-US" dirty="0" smtClean="0"/>
              <a:t> nitrate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nitric acid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Molecular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Drawing Lewis Structures on Molecules and Polyatomic Ions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smtClean="0"/>
              <a:t>Lewis Structure Guidelines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smtClean="0"/>
              <a:t>Use chemical symbols for the elements</a:t>
            </a:r>
          </a:p>
          <a:p>
            <a:pPr lvl="1"/>
            <a:r>
              <a:rPr lang="en-US" sz="2400" dirty="0" smtClean="0"/>
              <a:t>Least electronegative atom: center</a:t>
            </a:r>
          </a:p>
          <a:p>
            <a:pPr lvl="1"/>
            <a:r>
              <a:rPr lang="en-US" sz="2400" dirty="0" smtClean="0"/>
              <a:t>Hydrogen and halogens: outside </a:t>
            </a:r>
          </a:p>
          <a:p>
            <a:pPr lvl="1"/>
            <a:r>
              <a:rPr lang="en-US" sz="2400" dirty="0" smtClean="0"/>
              <a:t>Carbon: chains of carbon-carbon covalent bonds</a:t>
            </a:r>
          </a:p>
          <a:p>
            <a:pPr lvl="0"/>
            <a:r>
              <a:rPr lang="en-US" sz="2800" dirty="0" smtClean="0"/>
              <a:t>Determine the # of valence electrons for each atom</a:t>
            </a:r>
          </a:p>
          <a:p>
            <a:pPr lvl="1"/>
            <a:r>
              <a:rPr lang="en-US" sz="2400" dirty="0" smtClean="0"/>
              <a:t>Find the total number of valence electrons </a:t>
            </a:r>
          </a:p>
          <a:p>
            <a:pPr lvl="1"/>
            <a:r>
              <a:rPr lang="en-US" sz="2400" dirty="0" smtClean="0"/>
              <a:t>Polyatomic cations: subtract one 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for every (+) charge</a:t>
            </a:r>
          </a:p>
          <a:p>
            <a:pPr lvl="1"/>
            <a:r>
              <a:rPr lang="en-US" sz="2400" dirty="0" smtClean="0"/>
              <a:t>Polyatomic anions: add one 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for every (-) charge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Connect the central atom to surrounding atoms using electron pairs </a:t>
            </a:r>
          </a:p>
          <a:p>
            <a:pPr lvl="1"/>
            <a:r>
              <a:rPr lang="en-US" sz="2400" dirty="0" smtClean="0"/>
              <a:t>Complete octets of the atoms bonded to the central atom</a:t>
            </a:r>
          </a:p>
          <a:p>
            <a:pPr lvl="1"/>
            <a:r>
              <a:rPr lang="en-US" sz="2400" dirty="0" smtClean="0"/>
              <a:t>Hydrogen: only 2 electrons </a:t>
            </a:r>
          </a:p>
          <a:p>
            <a:pPr lvl="1"/>
            <a:r>
              <a:rPr lang="en-US" sz="2400" dirty="0" smtClean="0"/>
              <a:t>Electrons not involved in bonding are represented as lone pairs</a:t>
            </a:r>
          </a:p>
          <a:p>
            <a:pPr lvl="0"/>
            <a:r>
              <a:rPr lang="en-US" sz="2800" dirty="0" smtClean="0"/>
              <a:t>Count the electrons in the diagram &amp; compare to total from step 2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Dioxide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the Lewis structure of carbon dioxide,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Arrange the atoms in their most probable order </a:t>
            </a:r>
          </a:p>
          <a:p>
            <a:pPr lvl="1"/>
            <a:r>
              <a:rPr lang="en-US" dirty="0" smtClean="0"/>
              <a:t>C-O-O   or   O-C-O</a:t>
            </a:r>
          </a:p>
          <a:p>
            <a:pPr lvl="0"/>
            <a:r>
              <a:rPr lang="en-US" dirty="0" smtClean="0"/>
              <a:t>Place the least electronegative atom, carbon, in the center, O-C-O</a:t>
            </a:r>
          </a:p>
          <a:p>
            <a:pPr lvl="0"/>
            <a:r>
              <a:rPr lang="en-US" dirty="0" smtClean="0"/>
              <a:t>Find the number of valence electrons for each atom and the total for the compound</a:t>
            </a:r>
          </a:p>
          <a:p>
            <a:pPr lvl="1"/>
            <a:r>
              <a:rPr lang="en-US" dirty="0" smtClean="0"/>
              <a:t>1 C atom  x  4 valence electrons = 4 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2 O atoms x 6 valence electrons = 12 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				                16 e</a:t>
            </a:r>
            <a:r>
              <a:rPr lang="en-US" baseline="30000" dirty="0" smtClean="0"/>
              <a:t>-</a:t>
            </a:r>
            <a:r>
              <a:rPr lang="en-US" dirty="0" smtClean="0"/>
              <a:t> total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800" dirty="0" smtClean="0"/>
              <a:t>Use electron pairs to connect the C to each O with a single bond </a:t>
            </a:r>
          </a:p>
          <a:p>
            <a:pPr lvl="1"/>
            <a:r>
              <a:rPr lang="en-US" sz="2500" dirty="0" smtClean="0"/>
              <a:t>O : C : O </a:t>
            </a:r>
          </a:p>
          <a:p>
            <a:pPr lvl="0"/>
            <a:r>
              <a:rPr lang="en-US" sz="2800" dirty="0" smtClean="0"/>
              <a:t>Place electron pairs around the atoms </a:t>
            </a:r>
          </a:p>
          <a:p>
            <a:pPr lvl="1"/>
            <a:r>
              <a:rPr lang="en-US" sz="2500" b="1" dirty="0" smtClean="0"/>
              <a:t>: </a:t>
            </a:r>
            <a:r>
              <a:rPr lang="en-US" sz="2500" dirty="0" smtClean="0"/>
              <a:t>O : C : O </a:t>
            </a:r>
            <a:r>
              <a:rPr lang="en-US" sz="2500" b="1" dirty="0" smtClean="0"/>
              <a:t>:</a:t>
            </a:r>
            <a:endParaRPr lang="en-US" sz="2500" dirty="0" smtClean="0"/>
          </a:p>
          <a:p>
            <a:pPr lvl="0"/>
            <a:r>
              <a:rPr lang="en-US" sz="2800" dirty="0" smtClean="0"/>
              <a:t>This satisfies the rule for the O atoms, but not for C</a:t>
            </a:r>
          </a:p>
          <a:p>
            <a:pPr lvl="0"/>
            <a:r>
              <a:rPr lang="en-US" sz="2800" dirty="0" smtClean="0"/>
              <a:t>Redistribute the electrons moving 2 e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from each O, placing them between </a:t>
            </a:r>
          </a:p>
          <a:p>
            <a:pPr lvl="1"/>
            <a:r>
              <a:rPr lang="en-US" sz="2500" dirty="0" smtClean="0"/>
              <a:t>C:O </a:t>
            </a:r>
            <a:r>
              <a:rPr lang="en-US" sz="2500" dirty="0" smtClean="0">
                <a:sym typeface="Wingdings"/>
              </a:rPr>
              <a:t></a:t>
            </a:r>
            <a:r>
              <a:rPr lang="en-US" sz="2500" dirty="0" smtClean="0"/>
              <a:t> O::C::O</a:t>
            </a:r>
          </a:p>
          <a:p>
            <a:pPr lvl="0"/>
            <a:r>
              <a:rPr lang="en-US" sz="2800" dirty="0" smtClean="0"/>
              <a:t>In this structure, the octet rule is satisfied</a:t>
            </a:r>
          </a:p>
          <a:p>
            <a:pPr lvl="1"/>
            <a:r>
              <a:rPr lang="en-US" sz="2400" dirty="0" smtClean="0"/>
              <a:t>Four electrons in this arrangement signify a double bond</a:t>
            </a:r>
          </a:p>
          <a:p>
            <a:pPr lvl="0"/>
            <a:r>
              <a:rPr lang="en-US" sz="2800" dirty="0" smtClean="0"/>
              <a:t>Recheck the electron distribution</a:t>
            </a:r>
          </a:p>
          <a:p>
            <a:pPr lvl="1"/>
            <a:r>
              <a:rPr lang="en-US" sz="2400" dirty="0" smtClean="0"/>
              <a:t>8 electron pairs  =  16 valence electrons, number counted at start</a:t>
            </a:r>
          </a:p>
          <a:p>
            <a:pPr lvl="1"/>
            <a:r>
              <a:rPr lang="en-US" sz="2400" dirty="0" smtClean="0"/>
              <a:t>8 electrons around each atom, octet rule satisfied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Try Some: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Na			C			</a:t>
            </a:r>
            <a:r>
              <a:rPr lang="en-US" sz="3600" dirty="0" err="1" smtClean="0"/>
              <a:t>Pb</a:t>
            </a:r>
            <a:endParaRPr lang="en-US" sz="3600" dirty="0" smtClean="0"/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Mg			F			Ne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err="1" smtClean="0"/>
              <a:t>Cl</a:t>
            </a:r>
            <a:r>
              <a:rPr lang="en-US" sz="3600" baseline="30000" dirty="0" smtClean="0"/>
              <a:t>-		</a:t>
            </a:r>
            <a:r>
              <a:rPr lang="en-US" sz="3600" dirty="0" smtClean="0"/>
              <a:t>	Ca</a:t>
            </a:r>
            <a:r>
              <a:rPr lang="en-US" sz="3600" baseline="30000" dirty="0" smtClean="0"/>
              <a:t>2+			</a:t>
            </a:r>
            <a:r>
              <a:rPr lang="en-US" sz="3600" dirty="0" smtClean="0"/>
              <a:t>N</a:t>
            </a:r>
            <a:r>
              <a:rPr lang="en-US" sz="3600" baseline="30000" dirty="0" smtClean="0"/>
              <a:t>3-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guidelines presented, write Lewis structures for the following:</a:t>
            </a:r>
          </a:p>
          <a:p>
            <a:pPr lvl="0"/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0"/>
            <a:r>
              <a:rPr lang="en-US" dirty="0" smtClean="0"/>
              <a:t> NH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 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 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Lewis Structures and Resonance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Actually, all bonds are the same length, so there’s no true double or triple bonds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actual</a:t>
            </a:r>
            <a:r>
              <a:rPr lang="en-US" dirty="0" smtClean="0"/>
              <a:t> structure is an average the three Lewis structures </a:t>
            </a:r>
          </a:p>
          <a:p>
            <a:pPr lvl="0"/>
            <a:r>
              <a:rPr lang="en-US" b="1" dirty="0" smtClean="0"/>
              <a:t>Resonance</a:t>
            </a:r>
            <a:r>
              <a:rPr lang="en-US" dirty="0" smtClean="0"/>
              <a:t> - two or more Lewis structures that contribute to the real structure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Exceptions to the Octet Rule</a:t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Incomplete octet - less than 8 e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around an atom other than H</a:t>
            </a:r>
          </a:p>
          <a:p>
            <a:pPr lvl="1"/>
            <a:r>
              <a:rPr lang="en-US" sz="2400" dirty="0" smtClean="0"/>
              <a:t>Let’s look at BeH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pPr lvl="2"/>
            <a:r>
              <a:rPr lang="en-US" sz="2500" dirty="0" smtClean="0"/>
              <a:t>1 Be atom  x  2 valence electrons =   2 e</a:t>
            </a:r>
            <a:r>
              <a:rPr lang="en-US" sz="2500" baseline="30000" dirty="0" smtClean="0"/>
              <a:t>-</a:t>
            </a:r>
            <a:r>
              <a:rPr lang="en-US" sz="2500" dirty="0" smtClean="0"/>
              <a:t> </a:t>
            </a:r>
          </a:p>
          <a:p>
            <a:pPr lvl="2"/>
            <a:r>
              <a:rPr lang="en-US" sz="2200" dirty="0" smtClean="0"/>
              <a:t>2 H  atoms x 1 valence electrons  =          </a:t>
            </a:r>
            <a:r>
              <a:rPr lang="en-US" sz="2200" u="sng" dirty="0" smtClean="0"/>
              <a:t> 2 e</a:t>
            </a:r>
            <a:r>
              <a:rPr lang="en-US" sz="2200" u="sng" baseline="30000" dirty="0" smtClean="0"/>
              <a:t>-</a:t>
            </a:r>
            <a:r>
              <a:rPr lang="en-US" sz="2200" u="sng" dirty="0" smtClean="0"/>
              <a:t> </a:t>
            </a:r>
            <a:endParaRPr lang="en-US" sz="2200" dirty="0" smtClean="0"/>
          </a:p>
          <a:p>
            <a:pPr lvl="2"/>
            <a:r>
              <a:rPr lang="en-US" sz="2200" dirty="0" smtClean="0"/>
              <a:t>                                                     total   4 e</a:t>
            </a:r>
            <a:r>
              <a:rPr lang="en-US" sz="2200" baseline="30000" dirty="0" smtClean="0"/>
              <a:t>-</a:t>
            </a:r>
            <a:endParaRPr lang="en-US" sz="2200" dirty="0" smtClean="0"/>
          </a:p>
          <a:p>
            <a:pPr lvl="1"/>
            <a:r>
              <a:rPr lang="en-US" sz="2400" dirty="0" smtClean="0"/>
              <a:t>Resulting Lewis structure:</a:t>
            </a:r>
          </a:p>
          <a:p>
            <a:pPr lvl="2"/>
            <a:r>
              <a:rPr lang="en-US" sz="2200" dirty="0" smtClean="0"/>
              <a:t>H </a:t>
            </a:r>
            <a:r>
              <a:rPr lang="en-US" sz="2200" b="1" dirty="0" smtClean="0"/>
              <a:t>:</a:t>
            </a:r>
            <a:r>
              <a:rPr lang="en-US" sz="2200" dirty="0" smtClean="0"/>
              <a:t> Be </a:t>
            </a:r>
            <a:r>
              <a:rPr lang="en-US" sz="2200" b="1" dirty="0" smtClean="0"/>
              <a:t>:</a:t>
            </a:r>
            <a:r>
              <a:rPr lang="en-US" sz="2200" dirty="0" smtClean="0"/>
              <a:t> H     or   H</a:t>
            </a:r>
            <a:r>
              <a:rPr lang="en-US" sz="2200" b="1" dirty="0" smtClean="0"/>
              <a:t> –</a:t>
            </a:r>
            <a:r>
              <a:rPr lang="en-US" sz="2200" dirty="0" smtClean="0"/>
              <a:t> Be </a:t>
            </a:r>
            <a:r>
              <a:rPr lang="en-US" sz="2200" b="1" dirty="0" smtClean="0"/>
              <a:t>–</a:t>
            </a:r>
            <a:r>
              <a:rPr lang="en-US" sz="2200" dirty="0" smtClean="0"/>
              <a:t> H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/>
              <a:t>Odd electron - if there is an odd number of valence electrons, it is not possible to give every atom eight electrons</a:t>
            </a:r>
          </a:p>
          <a:p>
            <a:pPr lvl="1"/>
            <a:r>
              <a:rPr lang="en-US" sz="2400" dirty="0" smtClean="0"/>
              <a:t>NO, nitric oxide</a:t>
            </a:r>
          </a:p>
          <a:p>
            <a:pPr lvl="1"/>
            <a:r>
              <a:rPr lang="en-US" sz="2400" dirty="0" smtClean="0"/>
              <a:t>I	t is impossible to pair all electrons as the compound contains an ODD number of valence electrons</a:t>
            </a:r>
          </a:p>
          <a:p>
            <a:pPr lvl="0"/>
            <a:r>
              <a:rPr lang="en-US" sz="2800" dirty="0" smtClean="0"/>
              <a:t>Expanded octet - an element in the 3rd period or below may have 10 and 12 electrons around it</a:t>
            </a:r>
          </a:p>
          <a:p>
            <a:pPr lvl="0"/>
            <a:r>
              <a:rPr lang="en-US" sz="2800" dirty="0" smtClean="0"/>
              <a:t>Expanded octet is the most common exception </a:t>
            </a:r>
          </a:p>
          <a:p>
            <a:pPr lvl="1"/>
            <a:r>
              <a:rPr lang="en-US" sz="2400" dirty="0" smtClean="0"/>
              <a:t>Consider the Lewis structure of  PF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Phosphorus is a third period element</a:t>
            </a:r>
          </a:p>
          <a:p>
            <a:pPr lvl="1"/>
            <a:r>
              <a:rPr lang="en-US" sz="2500" dirty="0" smtClean="0"/>
              <a:t>1 P atom  x  5 valence electrons =   5 e</a:t>
            </a:r>
            <a:r>
              <a:rPr lang="en-US" sz="2500" baseline="30000" dirty="0" smtClean="0"/>
              <a:t>-</a:t>
            </a:r>
            <a:r>
              <a:rPr lang="en-US" sz="2500" dirty="0" smtClean="0"/>
              <a:t> </a:t>
            </a:r>
          </a:p>
          <a:p>
            <a:pPr lvl="1"/>
            <a:r>
              <a:rPr lang="en-US" sz="2500" dirty="0" smtClean="0"/>
              <a:t>5 F atoms x 7 valence electrons =  35 e</a:t>
            </a:r>
            <a:r>
              <a:rPr lang="en-US" sz="2500" baseline="30000" dirty="0" smtClean="0"/>
              <a:t>-</a:t>
            </a:r>
            <a:r>
              <a:rPr lang="en-US" sz="2500" dirty="0" smtClean="0"/>
              <a:t> </a:t>
            </a:r>
          </a:p>
          <a:p>
            <a:pPr lvl="1"/>
            <a:r>
              <a:rPr lang="en-US" sz="2500" dirty="0" smtClean="0"/>
              <a:t>                                                   40 e</a:t>
            </a:r>
            <a:r>
              <a:rPr lang="en-US" sz="2500" baseline="30000" dirty="0" smtClean="0"/>
              <a:t>-</a:t>
            </a:r>
            <a:r>
              <a:rPr lang="en-US" sz="2500" dirty="0" smtClean="0"/>
              <a:t> total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Bonding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Molecular Orbitals: when two atoms combine, their atomic orbitals combine</a:t>
            </a:r>
          </a:p>
          <a:p>
            <a:pPr lvl="1"/>
            <a:r>
              <a:rPr lang="en-US" sz="2400" dirty="0" smtClean="0"/>
              <a:t>each atomic orbital can contain 2 electrons</a:t>
            </a:r>
          </a:p>
          <a:p>
            <a:pPr lvl="1"/>
            <a:r>
              <a:rPr lang="en-US" sz="2400" dirty="0" smtClean="0"/>
              <a:t>Sigma Bonds (σ): 2 s atomic orbitals combine</a:t>
            </a:r>
          </a:p>
          <a:p>
            <a:pPr lvl="0"/>
            <a:r>
              <a:rPr lang="en-US" sz="2800" dirty="0" smtClean="0"/>
              <a:t>Oval or oblong </a:t>
            </a:r>
          </a:p>
          <a:p>
            <a:pPr lvl="1"/>
            <a:r>
              <a:rPr lang="en-US" sz="2400" dirty="0" smtClean="0"/>
              <a:t>Pi Bond (π): 2 p atomic orbitals overlap</a:t>
            </a:r>
          </a:p>
          <a:p>
            <a:pPr lvl="0"/>
            <a:r>
              <a:rPr lang="en-US" sz="2800" dirty="0" smtClean="0"/>
              <a:t>Mirror image jelly beans split by the bond axis</a:t>
            </a:r>
          </a:p>
          <a:p>
            <a:pPr lvl="1"/>
            <a:r>
              <a:rPr lang="en-US" sz="2400" dirty="0" smtClean="0"/>
              <a:t>Sigma bonds are stronger than Pi bonds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Hybrid 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700" dirty="0" smtClean="0"/>
              <a:t>Carbon: 2s</a:t>
            </a:r>
            <a:r>
              <a:rPr lang="en-US" sz="2700" baseline="30000" dirty="0" smtClean="0"/>
              <a:t>2</a:t>
            </a:r>
            <a:r>
              <a:rPr lang="en-US" sz="2700" dirty="0" smtClean="0"/>
              <a:t>2p</a:t>
            </a:r>
            <a:r>
              <a:rPr lang="en-US" sz="2700" baseline="30000" dirty="0" smtClean="0"/>
              <a:t>2</a:t>
            </a:r>
            <a:endParaRPr lang="en-US" sz="2700" dirty="0" smtClean="0"/>
          </a:p>
          <a:p>
            <a:pPr lvl="1"/>
            <a:r>
              <a:rPr lang="en-US" sz="2400" dirty="0" smtClean="0"/>
              <a:t>Draw the orbital diagram. How many lone electrons does it have?</a:t>
            </a:r>
          </a:p>
          <a:p>
            <a:pPr lvl="1"/>
            <a:r>
              <a:rPr lang="en-US" sz="2400" dirty="0" smtClean="0"/>
              <a:t>Draw the Lewis dot structure? How many lone pairs does it have?</a:t>
            </a:r>
          </a:p>
          <a:p>
            <a:pPr lvl="2"/>
            <a:r>
              <a:rPr lang="en-US" sz="2100" dirty="0" smtClean="0"/>
              <a:t>Why? 1-2s electron is moved up to the 2p orbital so that it can have 4 bonds and a full octet.</a:t>
            </a:r>
          </a:p>
          <a:p>
            <a:r>
              <a:rPr lang="en-US" sz="2700" dirty="0" smtClean="0"/>
              <a:t>Are the bonds the same?  Yes</a:t>
            </a:r>
          </a:p>
          <a:p>
            <a:pPr lvl="1"/>
            <a:r>
              <a:rPr lang="en-US" sz="2400" dirty="0" smtClean="0"/>
              <a:t>They hybridize to form 4-sp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orbitals</a:t>
            </a:r>
          </a:p>
          <a:p>
            <a:pPr lvl="1"/>
            <a:r>
              <a:rPr lang="en-US" sz="2400" dirty="0" smtClean="0"/>
              <a:t>They extend further into space than s or p orbitals</a:t>
            </a:r>
          </a:p>
          <a:p>
            <a:r>
              <a:rPr lang="en-US" sz="2700" dirty="0" smtClean="0"/>
              <a:t>Form 4 C-H sigma bonds, which are unusually strong covalent bonds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Hybridization and Double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C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H</a:t>
            </a:r>
            <a:r>
              <a:rPr lang="en-US" sz="2700" baseline="-25000" dirty="0" smtClean="0"/>
              <a:t>4</a:t>
            </a:r>
            <a:r>
              <a:rPr lang="en-US" sz="2700" dirty="0" smtClean="0"/>
              <a:t>: ethane</a:t>
            </a:r>
          </a:p>
          <a:p>
            <a:pPr lvl="1"/>
            <a:r>
              <a:rPr lang="en-US" sz="2400" dirty="0" smtClean="0"/>
              <a:t>Draw the Lewis diagram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4 single bonds and1 double bond</a:t>
            </a:r>
          </a:p>
          <a:p>
            <a:pPr lvl="1"/>
            <a:r>
              <a:rPr lang="en-US" sz="2400" dirty="0" smtClean="0"/>
              <a:t>The C-H bonds are sp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from 1-2s and 2-2p atomic orbitals</a:t>
            </a:r>
          </a:p>
          <a:p>
            <a:pPr lvl="2"/>
            <a:r>
              <a:rPr lang="en-US" sz="2100" dirty="0" smtClean="0"/>
              <a:t>The sp</a:t>
            </a:r>
            <a:r>
              <a:rPr lang="en-US" sz="2100" baseline="30000" dirty="0" smtClean="0"/>
              <a:t>2</a:t>
            </a:r>
            <a:r>
              <a:rPr lang="en-US" sz="2100" dirty="0" smtClean="0"/>
              <a:t> orbitals are sigma bonds</a:t>
            </a:r>
          </a:p>
          <a:p>
            <a:pPr lvl="2"/>
            <a:r>
              <a:rPr lang="en-US" sz="2100" dirty="0" smtClean="0"/>
              <a:t>The 3</a:t>
            </a:r>
            <a:r>
              <a:rPr lang="en-US" sz="2100" baseline="30000" dirty="0" smtClean="0"/>
              <a:t>rd</a:t>
            </a:r>
            <a:r>
              <a:rPr lang="en-US" sz="2100" dirty="0" smtClean="0"/>
              <a:t> sp</a:t>
            </a:r>
            <a:r>
              <a:rPr lang="en-US" sz="2100" baseline="30000" dirty="0" smtClean="0"/>
              <a:t>2</a:t>
            </a:r>
            <a:r>
              <a:rPr lang="en-US" sz="2100" dirty="0" smtClean="0"/>
              <a:t> orbital form a C-C sigma bond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 err="1" smtClean="0"/>
              <a:t>nonhybridized</a:t>
            </a:r>
            <a:r>
              <a:rPr lang="en-US" sz="2400" dirty="0" smtClean="0"/>
              <a:t> 2p carbon orbitals form 1-pi bond</a:t>
            </a:r>
          </a:p>
          <a:p>
            <a:r>
              <a:rPr lang="en-US" sz="2700" dirty="0" smtClean="0"/>
              <a:t>In chemical reactions, a pi bond is more likely to break than a sigma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Molecular 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Molecular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VSEPR theory - </a:t>
            </a:r>
            <a:r>
              <a:rPr lang="en-US" b="1" dirty="0" smtClean="0"/>
              <a:t>V</a:t>
            </a:r>
            <a:r>
              <a:rPr lang="en-US" dirty="0" smtClean="0"/>
              <a:t>alance </a:t>
            </a:r>
            <a:r>
              <a:rPr lang="en-US" b="1" dirty="0" smtClean="0"/>
              <a:t>S</a:t>
            </a:r>
            <a:r>
              <a:rPr lang="en-US" dirty="0" smtClean="0"/>
              <a:t>hell </a:t>
            </a:r>
            <a:r>
              <a:rPr lang="en-US" b="1" dirty="0" smtClean="0"/>
              <a:t>E</a:t>
            </a:r>
            <a:r>
              <a:rPr lang="en-US" dirty="0" smtClean="0"/>
              <a:t>lectron </a:t>
            </a:r>
            <a:r>
              <a:rPr lang="en-US" b="1" dirty="0" smtClean="0"/>
              <a:t>P</a:t>
            </a:r>
            <a:r>
              <a:rPr lang="en-US" dirty="0" smtClean="0"/>
              <a:t>air </a:t>
            </a:r>
            <a:r>
              <a:rPr lang="en-US" b="1" dirty="0" smtClean="0"/>
              <a:t>R</a:t>
            </a:r>
            <a:r>
              <a:rPr lang="en-US" dirty="0" smtClean="0"/>
              <a:t>epulsion theory</a:t>
            </a:r>
          </a:p>
          <a:p>
            <a:pPr lvl="1"/>
            <a:r>
              <a:rPr lang="en-US" dirty="0" smtClean="0"/>
              <a:t>covalent bonds</a:t>
            </a:r>
          </a:p>
          <a:p>
            <a:pPr lvl="1"/>
            <a:r>
              <a:rPr lang="en-US" dirty="0" smtClean="0"/>
              <a:t>predicts a molecule’s shape </a:t>
            </a:r>
          </a:p>
          <a:p>
            <a:pPr lvl="2"/>
            <a:r>
              <a:rPr lang="en-US" dirty="0" smtClean="0"/>
              <a:t>electrons around an atom arrange themselves to maximize their distance from each other to minimize electronic repulsion</a:t>
            </a:r>
          </a:p>
          <a:p>
            <a:endParaRPr lang="en-US" dirty="0"/>
          </a:p>
        </p:txBody>
      </p:sp>
      <p:pic>
        <p:nvPicPr>
          <p:cNvPr id="16386" name="Picture 2" descr="http://upload.wikimedia.org/wikipedia/commons/e/e8/Tetrahedral-angle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267200"/>
            <a:ext cx="234099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structure</a:t>
            </a:r>
          </a:p>
          <a:p>
            <a:pPr lvl="1"/>
            <a:r>
              <a:rPr lang="en-US" dirty="0" smtClean="0"/>
              <a:t>2 single bonds or 2 double bonds; 0 lone pairs</a:t>
            </a:r>
          </a:p>
          <a:p>
            <a:pPr lvl="2"/>
            <a:r>
              <a:rPr lang="en-US" dirty="0" smtClean="0"/>
              <a:t>bond angles of 180°</a:t>
            </a:r>
          </a:p>
          <a:p>
            <a:pPr lvl="2"/>
            <a:r>
              <a:rPr lang="en-US" dirty="0" smtClean="0"/>
              <a:t>BeH</a:t>
            </a:r>
            <a:r>
              <a:rPr lang="en-US" baseline="-25000" dirty="0" smtClean="0"/>
              <a:t>2 </a:t>
            </a:r>
            <a:r>
              <a:rPr lang="en-US" dirty="0" smtClean="0"/>
              <a:t>or 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Bent or Angular</a:t>
            </a:r>
            <a:r>
              <a:rPr lang="en-US" baseline="-25000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2  shared electron pairs &amp; 2 lone pairs</a:t>
            </a:r>
          </a:p>
          <a:p>
            <a:pPr lvl="2"/>
            <a:r>
              <a:rPr lang="en-US" dirty="0" smtClean="0"/>
              <a:t>104.5° bond angles </a:t>
            </a:r>
          </a:p>
          <a:p>
            <a:pPr lvl="2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</a:p>
          <a:p>
            <a:endParaRPr lang="en-US" dirty="0"/>
          </a:p>
        </p:txBody>
      </p:sp>
      <p:pic>
        <p:nvPicPr>
          <p:cNvPr id="15362" name="Picture 2" descr="http://chemlab.truman.edu/CHEM121Labs/MM1Files/Linear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4122805" cy="1504950"/>
          </a:xfrm>
          <a:prstGeom prst="rect">
            <a:avLst/>
          </a:prstGeom>
          <a:noFill/>
        </p:spPr>
      </p:pic>
      <p:pic>
        <p:nvPicPr>
          <p:cNvPr id="15364" name="Picture 4" descr="http://chemlab.truman.edu/CHEM121Labs/MM1Files/Ben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800600"/>
            <a:ext cx="3314931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Bonding and Nomenclature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and Bent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6018" name="Picture 2" descr="http://bouman.chem.georgetown.edu/general/exam3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4648200" cy="2224869"/>
          </a:xfrm>
          <a:prstGeom prst="rect">
            <a:avLst/>
          </a:prstGeom>
          <a:noFill/>
        </p:spPr>
      </p:pic>
      <p:pic>
        <p:nvPicPr>
          <p:cNvPr id="86020" name="Picture 4" descr="http://www.elmhurst.edu/~ksagarin/color/H2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67200"/>
            <a:ext cx="6887299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6248400" cy="4846320"/>
          </a:xfrm>
        </p:spPr>
        <p:txBody>
          <a:bodyPr/>
          <a:lstStyle/>
          <a:p>
            <a:r>
              <a:rPr lang="en-US" dirty="0" smtClean="0"/>
              <a:t>Trigonal planar </a:t>
            </a:r>
          </a:p>
          <a:p>
            <a:pPr lvl="1"/>
            <a:r>
              <a:rPr lang="en-US" dirty="0" smtClean="0"/>
              <a:t>3 single bonds or 2 single bonds &amp; 1 double; 0 lone pairs</a:t>
            </a:r>
          </a:p>
          <a:p>
            <a:pPr lvl="2"/>
            <a:r>
              <a:rPr lang="en-US" dirty="0" smtClean="0"/>
              <a:t> bond angles of 120°</a:t>
            </a:r>
          </a:p>
          <a:p>
            <a:pPr lvl="2"/>
            <a:r>
              <a:rPr lang="en-US" dirty="0" smtClean="0"/>
              <a:t>BF</a:t>
            </a:r>
            <a:r>
              <a:rPr lang="en-US" baseline="-25000" dirty="0" smtClean="0"/>
              <a:t>3</a:t>
            </a:r>
            <a:r>
              <a:rPr lang="en-US" dirty="0" smtClean="0"/>
              <a:t>,</a:t>
            </a:r>
            <a:r>
              <a:rPr lang="en-US" baseline="-25000" dirty="0" smtClean="0"/>
              <a:t> 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smtClean="0"/>
              <a:t>Trigonal Pyramidal</a:t>
            </a:r>
          </a:p>
          <a:p>
            <a:pPr lvl="1"/>
            <a:r>
              <a:rPr lang="en-US" dirty="0" smtClean="0"/>
              <a:t>3 shared electron pairs and 1 lone pair</a:t>
            </a:r>
          </a:p>
          <a:p>
            <a:pPr lvl="2"/>
            <a:r>
              <a:rPr lang="en-US" dirty="0" smtClean="0"/>
              <a:t>107° angles</a:t>
            </a:r>
          </a:p>
          <a:p>
            <a:pPr lvl="2"/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4338" name="Picture 2" descr="http://chemlab.truman.edu/CHEM121Labs/MM1Files/TrigonalPlan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715000" y="1295400"/>
            <a:ext cx="2689411" cy="2438400"/>
          </a:xfrm>
          <a:prstGeom prst="rect">
            <a:avLst/>
          </a:prstGeom>
          <a:noFill/>
        </p:spPr>
      </p:pic>
      <p:pic>
        <p:nvPicPr>
          <p:cNvPr id="5" name="Picture 13" descr="03_09"/>
          <p:cNvPicPr>
            <a:picLocks noChangeAspect="1" noChangeArrowheads="1"/>
          </p:cNvPicPr>
          <p:nvPr/>
        </p:nvPicPr>
        <p:blipFill>
          <a:blip r:embed="rId3" cstate="print"/>
          <a:srcRect l="21187" r="27374"/>
          <a:stretch>
            <a:fillRect/>
          </a:stretch>
        </p:blipFill>
        <p:spPr bwMode="auto">
          <a:xfrm>
            <a:off x="4800600" y="4724400"/>
            <a:ext cx="4030663" cy="1978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5181600" cy="4846320"/>
          </a:xfrm>
        </p:spPr>
        <p:txBody>
          <a:bodyPr/>
          <a:lstStyle/>
          <a:p>
            <a:r>
              <a:rPr lang="en-US" sz="2800" dirty="0" smtClean="0"/>
              <a:t>Tetrahedron</a:t>
            </a:r>
            <a:r>
              <a:rPr lang="en-US" sz="2800" baseline="-25000" dirty="0" smtClean="0"/>
              <a:t> </a:t>
            </a:r>
            <a:endParaRPr lang="en-US" sz="2800" dirty="0" smtClean="0"/>
          </a:p>
          <a:p>
            <a:pPr lvl="2"/>
            <a:r>
              <a:rPr lang="en-US" sz="2100" dirty="0" smtClean="0"/>
              <a:t>4 shared electron and 0 lone pairs</a:t>
            </a:r>
          </a:p>
          <a:p>
            <a:pPr lvl="3"/>
            <a:r>
              <a:rPr lang="en-US" sz="2100" dirty="0" smtClean="0"/>
              <a:t>Bond angle: 109.5°</a:t>
            </a:r>
          </a:p>
          <a:p>
            <a:pPr lvl="3"/>
            <a:r>
              <a:rPr lang="en-US" sz="2100" dirty="0" smtClean="0"/>
              <a:t>CH</a:t>
            </a:r>
            <a:r>
              <a:rPr lang="en-US" sz="2100" baseline="-25000" dirty="0" smtClean="0"/>
              <a:t>4</a:t>
            </a:r>
            <a:endParaRPr lang="en-US" sz="2100" dirty="0" smtClean="0"/>
          </a:p>
          <a:p>
            <a:r>
              <a:rPr lang="en-US" sz="2800" dirty="0" smtClean="0"/>
              <a:t>Trigonal </a:t>
            </a:r>
            <a:r>
              <a:rPr lang="en-US" sz="2800" dirty="0" err="1" smtClean="0"/>
              <a:t>Bipyramidal</a:t>
            </a:r>
            <a:endParaRPr lang="en-US" sz="2800" dirty="0" smtClean="0"/>
          </a:p>
          <a:p>
            <a:pPr lvl="1"/>
            <a:r>
              <a:rPr lang="en-US" sz="2500" dirty="0" smtClean="0"/>
              <a:t>5 atoms around the central atom</a:t>
            </a:r>
          </a:p>
          <a:p>
            <a:pPr lvl="2"/>
            <a:r>
              <a:rPr lang="en-US" sz="2200" dirty="0" smtClean="0"/>
              <a:t>Bond angles: 90 º, 120 º, 180 º</a:t>
            </a:r>
          </a:p>
          <a:p>
            <a:endParaRPr lang="en-US" dirty="0"/>
          </a:p>
        </p:txBody>
      </p:sp>
      <p:pic>
        <p:nvPicPr>
          <p:cNvPr id="4" name="Picture 10" descr="03_08"/>
          <p:cNvPicPr>
            <a:picLocks noChangeAspect="1" noChangeArrowheads="1"/>
          </p:cNvPicPr>
          <p:nvPr/>
        </p:nvPicPr>
        <p:blipFill>
          <a:blip r:embed="rId2" cstate="print"/>
          <a:srcRect l="27272"/>
          <a:stretch>
            <a:fillRect/>
          </a:stretch>
        </p:blipFill>
        <p:spPr bwMode="auto">
          <a:xfrm>
            <a:off x="5334000" y="1600200"/>
            <a:ext cx="3733800" cy="2260241"/>
          </a:xfrm>
          <a:prstGeom prst="rect">
            <a:avLst/>
          </a:prstGeom>
          <a:noFill/>
        </p:spPr>
      </p:pic>
      <p:pic>
        <p:nvPicPr>
          <p:cNvPr id="13316" name="Picture 4" descr="http://upload.wikimedia.org/wikipedia/commons/thumb/3/3a/Trigonal-bipyramidal-3D-balls.png/240px-Trigonal-bipyramidal-3D-bal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343400"/>
            <a:ext cx="1981200" cy="2253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T-shaped</a:t>
            </a:r>
          </a:p>
          <a:p>
            <a:pPr lvl="1"/>
            <a:r>
              <a:rPr lang="en-US" dirty="0" smtClean="0"/>
              <a:t>3 atoms and 2 lone pairs</a:t>
            </a:r>
          </a:p>
          <a:p>
            <a:pPr lvl="2"/>
            <a:r>
              <a:rPr lang="en-US" dirty="0" smtClean="0"/>
              <a:t>Bond angles: 90 º, 120 º, &lt;180 º</a:t>
            </a:r>
          </a:p>
          <a:p>
            <a:r>
              <a:rPr lang="en-US" dirty="0" smtClean="0"/>
              <a:t>Octahedral</a:t>
            </a:r>
          </a:p>
          <a:p>
            <a:pPr lvl="1"/>
            <a:r>
              <a:rPr lang="en-US" dirty="0" smtClean="0"/>
              <a:t>6 atoms around the central atom</a:t>
            </a:r>
          </a:p>
          <a:p>
            <a:pPr lvl="2"/>
            <a:r>
              <a:rPr lang="en-US" dirty="0" smtClean="0"/>
              <a:t>Bond angles: 90 º, 180 º</a:t>
            </a:r>
          </a:p>
          <a:p>
            <a:r>
              <a:rPr lang="en-US" dirty="0" smtClean="0"/>
              <a:t>Square Planar</a:t>
            </a:r>
          </a:p>
          <a:p>
            <a:pPr lvl="1"/>
            <a:r>
              <a:rPr lang="en-US" dirty="0" smtClean="0"/>
              <a:t>4 atoms and 2 lone pairs</a:t>
            </a:r>
          </a:p>
          <a:p>
            <a:pPr lvl="2"/>
            <a:r>
              <a:rPr lang="en-US" dirty="0" smtClean="0"/>
              <a:t>Bond angles: 90º, 180º</a:t>
            </a:r>
            <a:endParaRPr lang="en-US" dirty="0"/>
          </a:p>
        </p:txBody>
      </p:sp>
      <p:pic>
        <p:nvPicPr>
          <p:cNvPr id="12290" name="Picture 2" descr="http://www.askthetachemistryhelp.com/image-files/tshap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04800"/>
            <a:ext cx="1355387" cy="2238375"/>
          </a:xfrm>
          <a:prstGeom prst="rect">
            <a:avLst/>
          </a:prstGeom>
          <a:noFill/>
        </p:spPr>
      </p:pic>
      <p:pic>
        <p:nvPicPr>
          <p:cNvPr id="12292" name="Picture 4" descr="http://www.askthetachemistryhelp.com/image-files/octahedral3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590800"/>
            <a:ext cx="2072114" cy="2251130"/>
          </a:xfrm>
          <a:prstGeom prst="rect">
            <a:avLst/>
          </a:prstGeom>
          <a:noFill/>
        </p:spPr>
      </p:pic>
      <p:pic>
        <p:nvPicPr>
          <p:cNvPr id="12294" name="Picture 6" descr="http://www.askthetachemistryhelp.com/image-files/squareplana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5181600"/>
            <a:ext cx="2764178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the Molecular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PCl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SiH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PCl</a:t>
            </a:r>
            <a:r>
              <a:rPr lang="en-US" baseline="-25000" dirty="0" smtClean="0"/>
              <a:t>5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SF</a:t>
            </a:r>
            <a:r>
              <a:rPr lang="en-US" baseline="-25000" dirty="0" smtClean="0"/>
              <a:t>6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Determine the Molecular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PCl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/>
              <a:t>Trigonal pyramidal</a:t>
            </a:r>
          </a:p>
          <a:p>
            <a:pPr lvl="0">
              <a:buNone/>
            </a:pPr>
            <a:r>
              <a:rPr lang="en-US" dirty="0" smtClean="0"/>
              <a:t>SO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Bent</a:t>
            </a:r>
          </a:p>
          <a:p>
            <a:pPr lvl="0">
              <a:buNone/>
            </a:pPr>
            <a:r>
              <a:rPr lang="en-US" dirty="0" smtClean="0"/>
              <a:t>PH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Trigonal pyramidal</a:t>
            </a:r>
          </a:p>
          <a:p>
            <a:pPr lvl="0">
              <a:buNone/>
            </a:pPr>
            <a:r>
              <a:rPr lang="en-US" dirty="0" smtClean="0"/>
              <a:t>SiH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tetrahedral</a:t>
            </a:r>
          </a:p>
          <a:p>
            <a:pPr lvl="0">
              <a:buNone/>
            </a:pPr>
            <a:r>
              <a:rPr lang="en-US" dirty="0" smtClean="0"/>
              <a:t>PCl</a:t>
            </a:r>
            <a:r>
              <a:rPr lang="en-US" baseline="-25000" dirty="0" smtClean="0"/>
              <a:t>5</a:t>
            </a:r>
            <a:endParaRPr lang="en-US" dirty="0" smtClean="0"/>
          </a:p>
          <a:p>
            <a:pPr lvl="1"/>
            <a:r>
              <a:rPr lang="en-US" dirty="0" smtClean="0"/>
              <a:t>Trigonal </a:t>
            </a:r>
            <a:r>
              <a:rPr lang="en-US" dirty="0" err="1" smtClean="0"/>
              <a:t>bipyramidal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SF</a:t>
            </a:r>
            <a:r>
              <a:rPr lang="en-US" baseline="-25000" dirty="0" smtClean="0"/>
              <a:t>6</a:t>
            </a:r>
          </a:p>
          <a:p>
            <a:pPr lvl="1"/>
            <a:r>
              <a:rPr lang="en-US" dirty="0" smtClean="0"/>
              <a:t>octahedral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2800" dirty="0" smtClean="0"/>
              <a:t>Polar molecules</a:t>
            </a:r>
          </a:p>
          <a:p>
            <a:pPr lvl="1"/>
            <a:r>
              <a:rPr lang="en-US" sz="2400" dirty="0" smtClean="0"/>
              <a:t>Molecules that are polar behave as a dipole (having two “poles” or ends) </a:t>
            </a:r>
          </a:p>
          <a:p>
            <a:pPr lvl="1"/>
            <a:r>
              <a:rPr lang="en-US" sz="2400" dirty="0" smtClean="0"/>
              <a:t>One end is positively charged the other is negatively charged</a:t>
            </a:r>
          </a:p>
          <a:p>
            <a:pPr lvl="1"/>
            <a:r>
              <a:rPr lang="en-US" sz="2400" dirty="0" smtClean="0"/>
              <a:t>Atoms in molecules, covalent bonds, share electrons, but don’t share them equally</a:t>
            </a:r>
          </a:p>
          <a:p>
            <a:r>
              <a:rPr lang="en-US" sz="2800" dirty="0" smtClean="0"/>
              <a:t>Polar Bonds</a:t>
            </a:r>
          </a:p>
          <a:p>
            <a:pPr lvl="1"/>
            <a:r>
              <a:rPr lang="en-US" sz="2400" dirty="0" smtClean="0"/>
              <a:t>The more electronegative atom will pull the electrons toward it</a:t>
            </a:r>
          </a:p>
          <a:p>
            <a:pPr lvl="1"/>
            <a:r>
              <a:rPr lang="en-US" sz="2400" dirty="0" smtClean="0"/>
              <a:t>If the electrons are not shared equally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polar bond</a:t>
            </a:r>
          </a:p>
          <a:p>
            <a:pPr lvl="1"/>
            <a:r>
              <a:rPr lang="en-US" sz="2400" dirty="0" smtClean="0"/>
              <a:t>Positive end of the bond, the less electronegative atom</a:t>
            </a:r>
          </a:p>
          <a:p>
            <a:r>
              <a:rPr lang="en-US" sz="2800" dirty="0" smtClean="0"/>
              <a:t>Dipole: a molecule with two ends; positive and negative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0114" name="Picture 2" descr="http://www.geo.arizona.edu/xtal/geos306/9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09800"/>
            <a:ext cx="4095750" cy="393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Nonpolar</a:t>
            </a:r>
            <a:r>
              <a:rPr lang="en-US" dirty="0" smtClean="0"/>
              <a:t>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When electrons are shared equally</a:t>
            </a:r>
          </a:p>
          <a:p>
            <a:pPr lvl="1"/>
            <a:r>
              <a:rPr lang="en-US" dirty="0" smtClean="0"/>
              <a:t>Bond between two of the same atom: N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2"/>
            <a:r>
              <a:rPr lang="en-US" dirty="0" smtClean="0"/>
              <a:t>A central atom with 4 identical species surrounding it: CH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2"/>
            <a:r>
              <a:rPr lang="en-US" dirty="0" smtClean="0"/>
              <a:t>A central atom with 3 identical species and no lone pairs; BH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191000" cy="4846320"/>
          </a:xfrm>
        </p:spPr>
        <p:txBody>
          <a:bodyPr/>
          <a:lstStyle/>
          <a:p>
            <a:pPr lvl="0"/>
            <a:r>
              <a:rPr lang="en-US" dirty="0" smtClean="0"/>
              <a:t>Transfer of an electron</a:t>
            </a:r>
          </a:p>
          <a:p>
            <a:pPr lvl="0"/>
            <a:r>
              <a:rPr lang="en-US" dirty="0" smtClean="0"/>
              <a:t>Metal and nonmetal</a:t>
            </a:r>
          </a:p>
          <a:p>
            <a:pPr lvl="0"/>
            <a:r>
              <a:rPr lang="en-US" dirty="0" smtClean="0"/>
              <a:t>Cation and anion</a:t>
            </a:r>
          </a:p>
          <a:p>
            <a:pPr lvl="0"/>
            <a:r>
              <a:rPr lang="en-US" dirty="0" smtClean="0"/>
              <a:t>Electrically neutral</a:t>
            </a:r>
          </a:p>
          <a:p>
            <a:pPr lvl="0"/>
            <a:r>
              <a:rPr lang="en-US" dirty="0" smtClean="0"/>
              <a:t>Each atom achieves a “Noble Gas” configuration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59394" name="Picture 2" descr="http://www.es.ucsc.edu/~es10/classnotes/lectures/ionic.b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39814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Determine whether the following molecules are polar: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				</a:t>
            </a:r>
          </a:p>
          <a:p>
            <a:pPr lvl="0"/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BH</a:t>
            </a:r>
            <a:r>
              <a:rPr lang="en-US" baseline="-25000" dirty="0" smtClean="0"/>
              <a:t>3</a:t>
            </a:r>
            <a:r>
              <a:rPr lang="en-US" dirty="0" smtClean="0"/>
              <a:t>				</a:t>
            </a:r>
          </a:p>
          <a:p>
            <a:pPr lvl="0"/>
            <a:r>
              <a:rPr lang="en-US" dirty="0" smtClean="0"/>
              <a:t>HF</a:t>
            </a:r>
          </a:p>
          <a:p>
            <a:pPr lvl="0"/>
            <a:r>
              <a:rPr lang="en-US" dirty="0" smtClean="0"/>
              <a:t>BH</a:t>
            </a:r>
            <a:r>
              <a:rPr lang="en-US" baseline="-25000" dirty="0" smtClean="0"/>
              <a:t>2</a:t>
            </a:r>
            <a:r>
              <a:rPr lang="en-US" dirty="0" smtClean="0"/>
              <a:t>F</a:t>
            </a:r>
          </a:p>
          <a:p>
            <a:pPr lvl="0"/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0"/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0"/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Determine whether the following molecules are polar: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:P			</a:t>
            </a:r>
          </a:p>
          <a:p>
            <a:pPr lvl="0"/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:	NP</a:t>
            </a:r>
          </a:p>
          <a:p>
            <a:pPr lvl="0"/>
            <a:r>
              <a:rPr lang="en-US" dirty="0" smtClean="0"/>
              <a:t>BH</a:t>
            </a:r>
            <a:r>
              <a:rPr lang="en-US" baseline="-25000" dirty="0" smtClean="0"/>
              <a:t>3</a:t>
            </a:r>
            <a:r>
              <a:rPr lang="en-US" dirty="0" smtClean="0"/>
              <a:t>: NP 			</a:t>
            </a:r>
          </a:p>
          <a:p>
            <a:pPr lvl="0"/>
            <a:r>
              <a:rPr lang="en-US" dirty="0" smtClean="0"/>
              <a:t>HF: P</a:t>
            </a:r>
          </a:p>
          <a:p>
            <a:pPr lvl="0"/>
            <a:r>
              <a:rPr lang="en-US" dirty="0" smtClean="0"/>
              <a:t>BH</a:t>
            </a:r>
            <a:r>
              <a:rPr lang="en-US" baseline="-25000" dirty="0" smtClean="0"/>
              <a:t>2</a:t>
            </a:r>
            <a:r>
              <a:rPr lang="en-US" dirty="0" smtClean="0"/>
              <a:t>F: P</a:t>
            </a:r>
          </a:p>
          <a:p>
            <a:pPr lvl="0"/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: NP</a:t>
            </a:r>
          </a:p>
          <a:p>
            <a:pPr lvl="0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: NP</a:t>
            </a:r>
          </a:p>
          <a:p>
            <a:pPr lvl="0"/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O: P</a:t>
            </a:r>
          </a:p>
          <a:p>
            <a:pPr lvl="0"/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F: 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Intermolecular forces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Properties Based on Electronic Structure and Molecular Geometry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err="1" smtClean="0"/>
              <a:t>Intramolecular</a:t>
            </a:r>
            <a:r>
              <a:rPr lang="en-US" sz="2800" dirty="0" smtClean="0"/>
              <a:t> forces: attractive forces </a:t>
            </a:r>
            <a:r>
              <a:rPr lang="en-US" sz="2800" i="1" dirty="0" smtClean="0"/>
              <a:t>within</a:t>
            </a:r>
            <a:r>
              <a:rPr lang="en-US" sz="2800" dirty="0" smtClean="0"/>
              <a:t> molecules – chemical  bonds</a:t>
            </a:r>
          </a:p>
          <a:p>
            <a:pPr lvl="0"/>
            <a:r>
              <a:rPr lang="en-US" sz="2800" dirty="0" smtClean="0"/>
              <a:t>Intermolecular forces: attractive forces </a:t>
            </a:r>
            <a:r>
              <a:rPr lang="en-US" sz="2800" i="1" dirty="0" smtClean="0"/>
              <a:t>between</a:t>
            </a:r>
            <a:r>
              <a:rPr lang="en-US" sz="2800" dirty="0" smtClean="0"/>
              <a:t> molecules</a:t>
            </a:r>
          </a:p>
          <a:p>
            <a:pPr lvl="1"/>
            <a:r>
              <a:rPr lang="en-US" sz="2400" dirty="0" smtClean="0"/>
              <a:t>Solubility - the maximum amount of solute that dissolves in a given amount of solvent at a specific temperature</a:t>
            </a:r>
          </a:p>
          <a:p>
            <a:pPr lvl="1"/>
            <a:r>
              <a:rPr lang="en-US" sz="2400" dirty="0" smtClean="0"/>
              <a:t>“Like dissolves like” </a:t>
            </a:r>
          </a:p>
          <a:p>
            <a:pPr lvl="2"/>
            <a:r>
              <a:rPr lang="en-US" dirty="0" smtClean="0"/>
              <a:t>Polar dissolves in polar; </a:t>
            </a:r>
            <a:r>
              <a:rPr lang="en-US" dirty="0" err="1" smtClean="0"/>
              <a:t>Nonpolar</a:t>
            </a:r>
            <a:r>
              <a:rPr lang="en-US" dirty="0" smtClean="0"/>
              <a:t> dissolves in </a:t>
            </a:r>
            <a:r>
              <a:rPr lang="en-US" dirty="0" err="1" smtClean="0"/>
              <a:t>nonpolar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Intermolecular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Intermolecular attractions are weaker than either ionic or covalent bonds.</a:t>
            </a:r>
          </a:p>
          <a:p>
            <a:pPr lvl="1"/>
            <a:r>
              <a:rPr lang="en-US" sz="2500" dirty="0" smtClean="0"/>
              <a:t>Van </a:t>
            </a:r>
            <a:r>
              <a:rPr lang="en-US" sz="2500" dirty="0" err="1" smtClean="0"/>
              <a:t>der</a:t>
            </a:r>
            <a:r>
              <a:rPr lang="en-US" sz="2500" dirty="0" smtClean="0"/>
              <a:t> Waals Forces: dipole interaction and dispersion forces</a:t>
            </a:r>
          </a:p>
          <a:p>
            <a:pPr lvl="2"/>
            <a:r>
              <a:rPr lang="en-US" sz="2100" dirty="0" smtClean="0"/>
              <a:t>Dipole interactions: polar molecules are attracted to one another</a:t>
            </a:r>
          </a:p>
          <a:p>
            <a:pPr lvl="1"/>
            <a:r>
              <a:rPr lang="en-US" sz="2500" dirty="0" smtClean="0"/>
              <a:t>Much weaker than ionic bonds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moving electrons happen to be momentarily more on the side of the a molecule closest to a neighboring molecule, their electric force  influences the neighboring molecule’s electrons to be momentarily more on the opposite side, this causes an attraction between the two molecules </a:t>
            </a:r>
          </a:p>
          <a:p>
            <a:pPr lvl="2"/>
            <a:r>
              <a:rPr lang="en-US" dirty="0" err="1" smtClean="0"/>
              <a:t>Nonpolar</a:t>
            </a:r>
            <a:r>
              <a:rPr lang="en-US" dirty="0" smtClean="0"/>
              <a:t> molecules</a:t>
            </a:r>
          </a:p>
          <a:p>
            <a:pPr lvl="2"/>
            <a:r>
              <a:rPr lang="en-US" dirty="0" smtClean="0"/>
              <a:t>Caused by the motion of electrons</a:t>
            </a:r>
          </a:p>
          <a:p>
            <a:pPr lvl="2"/>
            <a:r>
              <a:rPr lang="en-US" dirty="0" smtClean="0"/>
              <a:t>Weakest intermolecular force</a:t>
            </a:r>
          </a:p>
          <a:p>
            <a:pPr lvl="2"/>
            <a:r>
              <a:rPr lang="en-US" dirty="0" smtClean="0"/>
              <a:t>Increases as the number of electrons increase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hydrogen that is covalently bonded to a very electronegative atom is also weakly bonded to an unshared electron pair of another electronegative atom</a:t>
            </a:r>
          </a:p>
          <a:p>
            <a:pPr lvl="1"/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O, DNA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Water &amp; Ammonia</a:t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sym typeface="Symbol"/>
              </a:rPr>
              <a:t>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end of 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N, is attracted to </a:t>
            </a:r>
            <a:r>
              <a:rPr lang="en-US" sz="2800" dirty="0" smtClean="0">
                <a:sym typeface="Symbol"/>
              </a:rPr>
              <a:t>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end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molecule, H</a:t>
            </a:r>
          </a:p>
          <a:p>
            <a:pPr lvl="0"/>
            <a:r>
              <a:rPr lang="en-US" sz="2800" dirty="0" smtClean="0">
                <a:sym typeface="Symbol"/>
              </a:rPr>
              <a:t>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end of 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H, is attracted to </a:t>
            </a:r>
            <a:r>
              <a:rPr lang="en-US" sz="2800" dirty="0" smtClean="0">
                <a:sym typeface="Symbol"/>
              </a:rPr>
              <a:t>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end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molecules, O</a:t>
            </a:r>
          </a:p>
          <a:p>
            <a:pPr lvl="1"/>
            <a:r>
              <a:rPr lang="en-US" sz="2500" dirty="0" smtClean="0"/>
              <a:t>The attractive forces, hydrogen bonds, distribute NH</a:t>
            </a:r>
            <a:r>
              <a:rPr lang="en-US" sz="2500" baseline="-25000" dirty="0" smtClean="0"/>
              <a:t>3</a:t>
            </a:r>
            <a:r>
              <a:rPr lang="en-US" sz="2500" dirty="0" smtClean="0"/>
              <a:t> molecules throughout H</a:t>
            </a:r>
            <a:r>
              <a:rPr lang="en-US" sz="2500" baseline="-25000" dirty="0" smtClean="0"/>
              <a:t>2</a:t>
            </a:r>
            <a:r>
              <a:rPr lang="en-US" sz="2500" dirty="0" smtClean="0"/>
              <a:t>O, forming a homogeneous solution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Factors Influencing Boiling &amp; Melting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Molecular mass</a:t>
            </a:r>
          </a:p>
          <a:p>
            <a:pPr lvl="1"/>
            <a:r>
              <a:rPr lang="en-US" sz="2400" dirty="0" smtClean="0"/>
              <a:t>Larger molecules have higher </a:t>
            </a:r>
            <a:r>
              <a:rPr lang="en-US" sz="2400" dirty="0" err="1" smtClean="0"/>
              <a:t>m.p</a:t>
            </a:r>
            <a:r>
              <a:rPr lang="en-US" sz="2400" dirty="0" smtClean="0"/>
              <a:t>. and </a:t>
            </a:r>
            <a:r>
              <a:rPr lang="en-US" sz="2400" dirty="0" err="1" smtClean="0"/>
              <a:t>b.p</a:t>
            </a:r>
            <a:r>
              <a:rPr lang="en-US" sz="2400" dirty="0" smtClean="0"/>
              <a:t>. b/c it is more difficult to convert a larger mass to another phase</a:t>
            </a:r>
          </a:p>
          <a:p>
            <a:pPr lvl="0"/>
            <a:r>
              <a:rPr lang="en-US" sz="2800" dirty="0" smtClean="0"/>
              <a:t>Polarity</a:t>
            </a:r>
          </a:p>
          <a:p>
            <a:pPr lvl="1"/>
            <a:r>
              <a:rPr lang="en-US" sz="2400" dirty="0" smtClean="0"/>
              <a:t>Polar molecules have higher </a:t>
            </a:r>
            <a:r>
              <a:rPr lang="en-US" sz="2400" dirty="0" err="1" smtClean="0"/>
              <a:t>m.p</a:t>
            </a:r>
            <a:r>
              <a:rPr lang="en-US" sz="2400" dirty="0" smtClean="0"/>
              <a:t>. and </a:t>
            </a:r>
            <a:r>
              <a:rPr lang="en-US" sz="2400" dirty="0" err="1" smtClean="0"/>
              <a:t>b.p</a:t>
            </a:r>
            <a:r>
              <a:rPr lang="en-US" sz="2400" dirty="0" smtClean="0"/>
              <a:t>. than </a:t>
            </a:r>
            <a:r>
              <a:rPr lang="en-US" sz="2400" dirty="0" err="1" smtClean="0"/>
              <a:t>nonpolar</a:t>
            </a:r>
            <a:r>
              <a:rPr lang="en-US" sz="2400" dirty="0" smtClean="0"/>
              <a:t> molecules of similar molecular mass due to their stronger attractive force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Chemical formula: represents the kinds and numbers of elements in a compound</a:t>
            </a:r>
          </a:p>
          <a:p>
            <a:pPr lvl="1"/>
            <a:r>
              <a:rPr lang="en-US" sz="2400" dirty="0" err="1" smtClean="0"/>
              <a:t>NaCl</a:t>
            </a:r>
            <a:endParaRPr lang="en-US" sz="2400" dirty="0" smtClean="0"/>
          </a:p>
          <a:p>
            <a:pPr lvl="1"/>
            <a:r>
              <a:rPr lang="en-US" sz="2400" dirty="0" smtClean="0"/>
              <a:t>Doesn’t represent a single discrete unit</a:t>
            </a:r>
          </a:p>
          <a:p>
            <a:pPr lvl="0"/>
            <a:r>
              <a:rPr lang="en-US" sz="2800" dirty="0" smtClean="0"/>
              <a:t>Formula Unit: the lowest number ratio of ions in an ionic compound</a:t>
            </a:r>
          </a:p>
          <a:p>
            <a:pPr lvl="1"/>
            <a:r>
              <a:rPr lang="en-US" sz="2400" dirty="0" err="1" smtClean="0"/>
              <a:t>NaCl</a:t>
            </a:r>
            <a:r>
              <a:rPr lang="en-US" sz="2400" dirty="0" smtClean="0"/>
              <a:t>: 1 Na and 1 </a:t>
            </a:r>
            <a:r>
              <a:rPr lang="en-US" sz="2400" dirty="0" err="1" smtClean="0"/>
              <a:t>Cl</a:t>
            </a:r>
            <a:endParaRPr lang="en-US" sz="2400" dirty="0" smtClean="0"/>
          </a:p>
          <a:p>
            <a:pPr lvl="1"/>
            <a:r>
              <a:rPr lang="en-US" sz="2400" dirty="0" smtClean="0"/>
              <a:t>Mg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Cl: 2 Mg and 1 </a:t>
            </a:r>
            <a:r>
              <a:rPr lang="en-US" sz="2400" dirty="0" err="1" smtClean="0"/>
              <a:t>Cl</a:t>
            </a:r>
            <a:endParaRPr lang="en-US" sz="2400" dirty="0" smtClean="0"/>
          </a:p>
          <a:p>
            <a:pPr lvl="1"/>
            <a:r>
              <a:rPr lang="en-US" sz="2400" dirty="0" smtClean="0"/>
              <a:t>AlBr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 1 Al and 3 Br</a:t>
            </a:r>
          </a:p>
          <a:p>
            <a:endParaRPr lang="en-US" dirty="0"/>
          </a:p>
        </p:txBody>
      </p:sp>
      <p:pic>
        <p:nvPicPr>
          <p:cNvPr id="58370" name="Picture 2" descr="http://isis.ku.dk/kurser/blob.aspx?feltid=34727"/>
          <p:cNvPicPr>
            <a:picLocks noChangeAspect="1" noChangeArrowheads="1"/>
          </p:cNvPicPr>
          <p:nvPr/>
        </p:nvPicPr>
        <p:blipFill>
          <a:blip r:embed="rId2" cstate="print"/>
          <a:srcRect l="5745" t="18671" r="3770" b="19569"/>
          <a:stretch>
            <a:fillRect/>
          </a:stretch>
        </p:blipFill>
        <p:spPr bwMode="auto">
          <a:xfrm>
            <a:off x="5029200" y="4495800"/>
            <a:ext cx="2971800" cy="2028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Predicating Formulas for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Determine the charge of each element</a:t>
            </a:r>
          </a:p>
          <a:p>
            <a:pPr lvl="0"/>
            <a:r>
              <a:rPr lang="en-US" dirty="0" smtClean="0"/>
              <a:t>Determine the ratio needed to have a neutral atom</a:t>
            </a:r>
          </a:p>
          <a:p>
            <a:pPr lvl="0"/>
            <a:r>
              <a:rPr lang="en-US" dirty="0" smtClean="0"/>
              <a:t>Write the formula</a:t>
            </a:r>
            <a:endParaRPr lang="en-US" dirty="0"/>
          </a:p>
        </p:txBody>
      </p:sp>
      <p:pic>
        <p:nvPicPr>
          <p:cNvPr id="57346" name="Picture 2" descr="http://media-2.web.britannica.com/eb-media/05/96905-004-CCA028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657600"/>
            <a:ext cx="3333750" cy="295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2247</TotalTime>
  <Words>2470</Words>
  <Application>Microsoft Office PowerPoint</Application>
  <PresentationFormat>On-screen Show (4:3)</PresentationFormat>
  <Paragraphs>531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Opulent</vt:lpstr>
      <vt:lpstr>Chemical Bonding</vt:lpstr>
      <vt:lpstr>Chemical Bond</vt:lpstr>
      <vt:lpstr>Lewis Symbols</vt:lpstr>
      <vt:lpstr>Slide 4</vt:lpstr>
      <vt:lpstr>Let’s Try Some: </vt:lpstr>
      <vt:lpstr>Bonding and Nomenclature</vt:lpstr>
      <vt:lpstr>Ionic Compounds</vt:lpstr>
      <vt:lpstr>Formula Unit</vt:lpstr>
      <vt:lpstr>Predicating Formulas for Ionic Compounds</vt:lpstr>
      <vt:lpstr>Let’s Try Some: </vt:lpstr>
      <vt:lpstr>Let’s Try Some: </vt:lpstr>
      <vt:lpstr>Naming Ionic Compounds</vt:lpstr>
      <vt:lpstr>Ionic Compounds: Name the Following</vt:lpstr>
      <vt:lpstr>Ionic Compounds: Name the Following</vt:lpstr>
      <vt:lpstr>Transition Metals</vt:lpstr>
      <vt:lpstr>Polyatomic ions</vt:lpstr>
      <vt:lpstr>Naming Polyatomic Compounds (p. 257)</vt:lpstr>
      <vt:lpstr>Naming Polyatomic Compounds (p. 257)</vt:lpstr>
      <vt:lpstr>Writing Ionic Formulas from Compound’s Name</vt:lpstr>
      <vt:lpstr>Slide 20</vt:lpstr>
      <vt:lpstr>Slide 21</vt:lpstr>
      <vt:lpstr>Bonding in Metals</vt:lpstr>
      <vt:lpstr>Alloys</vt:lpstr>
      <vt:lpstr>Covalent COmpounds</vt:lpstr>
      <vt:lpstr>Covalent Bonds </vt:lpstr>
      <vt:lpstr>Diatomic Elements</vt:lpstr>
      <vt:lpstr>Types of Bonds</vt:lpstr>
      <vt:lpstr>Bond Energies and Length</vt:lpstr>
      <vt:lpstr>Bond Resonance</vt:lpstr>
      <vt:lpstr>Exceptions to the Octet Rule</vt:lpstr>
      <vt:lpstr>Naming Covalent Compounds</vt:lpstr>
      <vt:lpstr>Naming Covalent Compounds</vt:lpstr>
      <vt:lpstr>Name These Covalent Compounds</vt:lpstr>
      <vt:lpstr>Name These Covalent Compounds</vt:lpstr>
      <vt:lpstr>Writing Formulas of Covalent Compounds</vt:lpstr>
      <vt:lpstr>Provide Formulas for These Covalent Compounds</vt:lpstr>
      <vt:lpstr>Provide Formulas for These Covalent Compounds</vt:lpstr>
      <vt:lpstr>Properties of Ionic &amp;  Covalent Compounds</vt:lpstr>
      <vt:lpstr>Properties of Ionic and Covalent Compounds</vt:lpstr>
      <vt:lpstr>Properties of Ionic and Covalent Compounds</vt:lpstr>
      <vt:lpstr>Properties of Ionic and Covalent Compounds</vt:lpstr>
      <vt:lpstr>Slide 42</vt:lpstr>
      <vt:lpstr>Slide 43</vt:lpstr>
      <vt:lpstr>Naming Acids</vt:lpstr>
      <vt:lpstr>Molecular Structure</vt:lpstr>
      <vt:lpstr>Drawing Lewis Structures on Molecules and Polyatomic Ions</vt:lpstr>
      <vt:lpstr>Slide 47</vt:lpstr>
      <vt:lpstr>Carbon Dioxide</vt:lpstr>
      <vt:lpstr>Slide 49</vt:lpstr>
      <vt:lpstr>Slide 50</vt:lpstr>
      <vt:lpstr>Lewis Structures and Resonance</vt:lpstr>
      <vt:lpstr>Exceptions to the Octet Rule </vt:lpstr>
      <vt:lpstr>Exceptions Continued</vt:lpstr>
      <vt:lpstr>Bonding Theories</vt:lpstr>
      <vt:lpstr>Hybrid Orbitals</vt:lpstr>
      <vt:lpstr>Hybridization and Double Bonds</vt:lpstr>
      <vt:lpstr>Molecular Geometry</vt:lpstr>
      <vt:lpstr>Molecular Geometry</vt:lpstr>
      <vt:lpstr>Molecular Geometry</vt:lpstr>
      <vt:lpstr>Linear and Bent Molecules</vt:lpstr>
      <vt:lpstr>Molecular Geometry</vt:lpstr>
      <vt:lpstr>Molecular Geometry</vt:lpstr>
      <vt:lpstr>Molecular Geometry</vt:lpstr>
      <vt:lpstr>Determine the Molecular Geometry</vt:lpstr>
      <vt:lpstr>Determine the Molecular Geometry</vt:lpstr>
      <vt:lpstr>Polarity</vt:lpstr>
      <vt:lpstr>Polarity</vt:lpstr>
      <vt:lpstr>Polar Bond</vt:lpstr>
      <vt:lpstr>Nonpolar Bonds</vt:lpstr>
      <vt:lpstr>Determine whether the following molecules are polar:</vt:lpstr>
      <vt:lpstr>Determine whether the following molecules are polar:</vt:lpstr>
      <vt:lpstr>Intermolecular forces</vt:lpstr>
      <vt:lpstr>Properties Based on Electronic Structure and Molecular Geometry</vt:lpstr>
      <vt:lpstr>Intermolecular Forces</vt:lpstr>
      <vt:lpstr>Dispersion Forces</vt:lpstr>
      <vt:lpstr>Hydrogen bonds</vt:lpstr>
      <vt:lpstr>Water &amp; Ammonia </vt:lpstr>
      <vt:lpstr>Factors Influencing Boiling &amp; Melting Points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Bonding</dc:title>
  <dc:creator>default</dc:creator>
  <cp:lastModifiedBy>SCS</cp:lastModifiedBy>
  <cp:revision>159</cp:revision>
  <dcterms:created xsi:type="dcterms:W3CDTF">2009-02-16T19:25:09Z</dcterms:created>
  <dcterms:modified xsi:type="dcterms:W3CDTF">2011-02-22T17:42:52Z</dcterms:modified>
</cp:coreProperties>
</file>