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4" r:id="rId6"/>
    <p:sldId id="260" r:id="rId7"/>
    <p:sldId id="275" r:id="rId8"/>
    <p:sldId id="261" r:id="rId9"/>
    <p:sldId id="263" r:id="rId10"/>
    <p:sldId id="276" r:id="rId11"/>
    <p:sldId id="262" r:id="rId12"/>
    <p:sldId id="264" r:id="rId13"/>
    <p:sldId id="265" r:id="rId14"/>
    <p:sldId id="266" r:id="rId15"/>
    <p:sldId id="267" r:id="rId16"/>
    <p:sldId id="268" r:id="rId17"/>
    <p:sldId id="277" r:id="rId18"/>
    <p:sldId id="269" r:id="rId19"/>
    <p:sldId id="278" r:id="rId20"/>
    <p:sldId id="270" r:id="rId21"/>
    <p:sldId id="271" r:id="rId22"/>
    <p:sldId id="272" r:id="rId23"/>
    <p:sldId id="279" r:id="rId24"/>
    <p:sldId id="27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7" autoAdjust="0"/>
    <p:restoredTop sz="94646" autoAdjust="0"/>
  </p:normalViewPr>
  <p:slideViewPr>
    <p:cSldViewPr>
      <p:cViewPr varScale="1">
        <p:scale>
          <a:sx n="41" d="100"/>
          <a:sy n="41" d="100"/>
        </p:scale>
        <p:origin x="-102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37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CDC12B84-D545-489D-A9E8-5C52A22BEE93}" type="datetimeFigureOut">
              <a:rPr lang="en-US"/>
              <a:pPr/>
              <a:t>5/18/2009</a:t>
            </a:fld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52EEDC3F-0FDD-4A7D-8B87-D58DA09AD2A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7B00-17BB-4F0B-A999-409D2A3B5CAC}" type="datetimeFigureOut">
              <a:rPr lang="en-US"/>
              <a:pPr>
                <a:defRPr/>
              </a:pPr>
              <a:t>5/18/2009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E236D-C020-4239-8FE3-232690EF3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ECFFD-8216-456D-B61A-C90C519576F8}" type="datetimeFigureOut">
              <a:rPr lang="en-US"/>
              <a:pPr>
                <a:defRPr/>
              </a:pPr>
              <a:t>5/18/2009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1436C-54B4-4439-8990-89FB344CF5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BC22-64F8-40DD-9917-EE7B5526D890}" type="datetimeFigureOut">
              <a:rPr lang="en-US"/>
              <a:pPr>
                <a:defRPr/>
              </a:pPr>
              <a:t>5/18/2009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906B7-B7D0-41AA-AE9F-1B3750CCB4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70C8E-9EE5-459E-BC19-DF8FC0B6C1BC}" type="datetimeFigureOut">
              <a:rPr lang="en-US"/>
              <a:pPr>
                <a:defRPr/>
              </a:pPr>
              <a:t>5/18/2009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7B71-349C-49CB-B55C-6F28FD82E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FC19-3763-4221-BB8B-F648B660802B}" type="datetimeFigureOut">
              <a:rPr lang="en-US"/>
              <a:pPr>
                <a:defRPr/>
              </a:pPr>
              <a:t>5/18/2009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8985-5096-4278-BF74-243E248B9A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4217-1DD4-40EF-A029-B9D02B9B20A4}" type="datetimeFigureOut">
              <a:rPr lang="en-US"/>
              <a:pPr>
                <a:defRPr/>
              </a:pPr>
              <a:t>5/18/2009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94CA-1D82-4D28-BABD-D837D68CFA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65EFC-0E02-4CCF-8A66-F02317D0F1F8}" type="datetimeFigureOut">
              <a:rPr lang="en-US"/>
              <a:pPr>
                <a:defRPr/>
              </a:pPr>
              <a:t>5/18/2009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D4679-5C53-4E0A-AE67-A8E7C8677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1158E-DE7D-46AD-B483-39048BE3540B}" type="datetimeFigureOut">
              <a:rPr lang="en-US"/>
              <a:pPr>
                <a:defRPr/>
              </a:pPr>
              <a:t>5/18/2009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A845-94A6-4371-B856-77D8350EA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460FF-453E-4B61-8008-1A07878C3B23}" type="datetimeFigureOut">
              <a:rPr lang="en-US"/>
              <a:pPr>
                <a:defRPr/>
              </a:pPr>
              <a:t>5/18/2009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5292-0C0E-4962-90E4-44001D134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BA84-0FC5-4A10-974F-5BD39006978D}" type="datetimeFigureOut">
              <a:rPr lang="en-US"/>
              <a:pPr>
                <a:defRPr/>
              </a:pPr>
              <a:t>5/18/2009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358BD-6BBD-4B03-AED2-04F2FE3067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4BE9-E2BB-4559-8E3A-B4046CE66155}" type="datetimeFigureOut">
              <a:rPr lang="en-US"/>
              <a:pPr>
                <a:defRPr/>
              </a:pPr>
              <a:t>5/18/2009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D2C7D-2786-45F9-882E-E72D07720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973178-7767-4C9F-8426-B422D444DAD5}" type="datetimeFigureOut">
              <a:rPr lang="en-US"/>
              <a:pPr>
                <a:defRPr/>
              </a:pPr>
              <a:t>5/18/2009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D317D-9627-488D-8A33-3F1E5D095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Cell Parts and Movement Across Membranes</a:t>
            </a: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9397" name="Picture 5" descr="mitochond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3900488" cy="3990975"/>
          </a:xfrm>
          <a:prstGeom prst="rect">
            <a:avLst/>
          </a:prstGeom>
          <a:noFill/>
        </p:spPr>
      </p:pic>
      <p:pic>
        <p:nvPicPr>
          <p:cNvPr id="59399" name="Picture 7" descr="400px-Mitochondr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514600"/>
            <a:ext cx="4191000" cy="325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Lysosomes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8"/>
          </a:xfrm>
        </p:spPr>
        <p:txBody>
          <a:bodyPr/>
          <a:lstStyle/>
          <a:p>
            <a:r>
              <a:rPr lang="en-US" dirty="0" smtClean="0"/>
              <a:t>garbage disposals</a:t>
            </a:r>
          </a:p>
          <a:p>
            <a:pPr lvl="1"/>
            <a:r>
              <a:rPr lang="en-US" dirty="0" smtClean="0"/>
              <a:t>Tiny membrane sacs</a:t>
            </a:r>
          </a:p>
          <a:p>
            <a:pPr lvl="1"/>
            <a:r>
              <a:rPr lang="en-US" dirty="0" smtClean="0"/>
              <a:t>Contain powerful enzymes that break down nutrient molecules, foreign particles, worn-out cell parts</a:t>
            </a:r>
          </a:p>
          <a:p>
            <a:pPr lvl="1"/>
            <a:r>
              <a:rPr lang="en-US" dirty="0" smtClean="0"/>
              <a:t>White Blood Cells can engulf bacteria </a:t>
            </a:r>
            <a:r>
              <a:rPr lang="en-US" dirty="0" smtClean="0">
                <a:sym typeface="Wingdings" pitchFamily="2" charset="2"/>
              </a:rPr>
              <a:t> Lysosomes destroyed the bacteria</a:t>
            </a:r>
            <a:endParaRPr lang="en-US" dirty="0" smtClean="0"/>
          </a:p>
        </p:txBody>
      </p:sp>
      <p:pic>
        <p:nvPicPr>
          <p:cNvPr id="20484" name="Picture 4" descr="lysos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86200"/>
            <a:ext cx="2667000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More Organelles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181600" cy="50292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Peroxisomes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Abundant in liver and kidney cells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House enzymes that catalyze biochemical reactions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Microfilaments and microtubules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Thin, threadlike strands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Form cytoskeleton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Centrosome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During mitosis, form spindle fibers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Vesicles: vacuoles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Membranous sacs formed from cell membrane folding inward and pinching off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Storage or transport</a:t>
            </a:r>
            <a:endParaRPr lang="en-US" dirty="0"/>
          </a:p>
        </p:txBody>
      </p:sp>
      <p:pic>
        <p:nvPicPr>
          <p:cNvPr id="21508" name="Picture 4" descr="vacuole%5B1%5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81200"/>
            <a:ext cx="3095625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5257800" cy="4389437"/>
          </a:xfrm>
        </p:spPr>
        <p:txBody>
          <a:bodyPr/>
          <a:lstStyle/>
          <a:p>
            <a:r>
              <a:rPr lang="en-US" dirty="0" smtClean="0"/>
              <a:t>Cilia: short hair like structure</a:t>
            </a:r>
          </a:p>
          <a:p>
            <a:pPr lvl="1"/>
            <a:r>
              <a:rPr lang="en-US" dirty="0" smtClean="0"/>
              <a:t>Move in a “to and fro” manner</a:t>
            </a:r>
          </a:p>
          <a:p>
            <a:pPr lvl="1"/>
            <a:r>
              <a:rPr lang="en-US" dirty="0" smtClean="0"/>
              <a:t>Produces a wave motion, which moves fluids</a:t>
            </a:r>
          </a:p>
          <a:p>
            <a:pPr lvl="2"/>
            <a:r>
              <a:rPr lang="en-US" dirty="0" smtClean="0"/>
              <a:t>Mucus in respiratory tract</a:t>
            </a:r>
          </a:p>
          <a:p>
            <a:r>
              <a:rPr lang="en-US" dirty="0" smtClean="0"/>
              <a:t>Flagella: whip-like tail</a:t>
            </a:r>
          </a:p>
          <a:p>
            <a:pPr lvl="1"/>
            <a:r>
              <a:rPr lang="en-US" dirty="0" smtClean="0"/>
              <a:t>Generally one per cell</a:t>
            </a:r>
          </a:p>
          <a:p>
            <a:pPr lvl="1"/>
            <a:r>
              <a:rPr lang="en-US" dirty="0" smtClean="0"/>
              <a:t>Wave like motion</a:t>
            </a:r>
          </a:p>
          <a:p>
            <a:pPr lvl="1"/>
            <a:r>
              <a:rPr lang="en-US" dirty="0" smtClean="0"/>
              <a:t>Sperm cell</a:t>
            </a:r>
          </a:p>
        </p:txBody>
      </p:sp>
      <p:pic>
        <p:nvPicPr>
          <p:cNvPr id="22532" name="Picture 4" descr="bacteri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09800"/>
            <a:ext cx="2762250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Cell Nucleus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8229600" cy="4389437"/>
          </a:xfrm>
        </p:spPr>
        <p:txBody>
          <a:bodyPr/>
          <a:lstStyle/>
          <a:p>
            <a:r>
              <a:rPr lang="en-US" dirty="0" smtClean="0"/>
              <a:t>Nucleus: houses genetic material, DNA</a:t>
            </a:r>
          </a:p>
          <a:p>
            <a:pPr lvl="1"/>
            <a:r>
              <a:rPr lang="en-US" dirty="0" smtClean="0"/>
              <a:t>Enclosed in double-layered nuclear envelope</a:t>
            </a:r>
          </a:p>
          <a:p>
            <a:pPr lvl="1"/>
            <a:r>
              <a:rPr lang="en-US" dirty="0" smtClean="0"/>
              <a:t>Nuclear Pores: protein channels for transport</a:t>
            </a:r>
          </a:p>
          <a:p>
            <a:r>
              <a:rPr lang="en-US" dirty="0" smtClean="0"/>
              <a:t>Nucleolus: small, dense body inside the nucleus</a:t>
            </a:r>
          </a:p>
          <a:p>
            <a:pPr lvl="1"/>
            <a:r>
              <a:rPr lang="en-US" dirty="0" smtClean="0"/>
              <a:t>Form ribosomes</a:t>
            </a:r>
          </a:p>
          <a:p>
            <a:r>
              <a:rPr lang="en-US" dirty="0" smtClean="0"/>
              <a:t>Chromatin: loosely coiled DNA</a:t>
            </a:r>
          </a:p>
        </p:txBody>
      </p:sp>
      <p:pic>
        <p:nvPicPr>
          <p:cNvPr id="23556" name="Picture 4" descr="cellnucle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429000"/>
            <a:ext cx="3238500" cy="30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Cell Transport</a:t>
            </a:r>
            <a:endParaRPr lang="en-US" dirty="0"/>
          </a:p>
        </p:txBody>
      </p:sp>
      <p:sp>
        <p:nvSpPr>
          <p:cNvPr id="24578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Mechanisms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Diffusion: molecules or ions more from region of high concentration to low concentration</a:t>
            </a:r>
          </a:p>
          <a:p>
            <a:pPr lvl="1"/>
            <a:r>
              <a:rPr lang="en-US" dirty="0" smtClean="0"/>
              <a:t>As a result of diffusion, equilibrium is reached</a:t>
            </a:r>
          </a:p>
          <a:p>
            <a:pPr lvl="2"/>
            <a:r>
              <a:rPr lang="en-US" dirty="0" smtClean="0"/>
              <a:t>Point where concentrations are equal</a:t>
            </a:r>
          </a:p>
          <a:p>
            <a:pPr lvl="2"/>
            <a:r>
              <a:rPr lang="en-US" dirty="0" smtClean="0"/>
              <a:t>Movement of particles continue, but is equal in all directions</a:t>
            </a:r>
          </a:p>
          <a:p>
            <a:r>
              <a:rPr lang="en-US" dirty="0" smtClean="0"/>
              <a:t>Facilitated Diffusion: larger molecules move from higher concentrations to lower with the assistance of carrier molecules</a:t>
            </a:r>
          </a:p>
          <a:p>
            <a:pPr lvl="1"/>
            <a:r>
              <a:rPr lang="en-US" dirty="0" smtClean="0"/>
              <a:t>Insulin promotes facilitated diffusion of glucose through cell membranes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60421" name="Picture 5" descr="GB1-os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62000"/>
            <a:ext cx="7010400" cy="525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 Pressure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pressure due to the movement of water</a:t>
            </a:r>
          </a:p>
          <a:p>
            <a:pPr lvl="1"/>
            <a:r>
              <a:rPr lang="en-US" dirty="0" smtClean="0"/>
              <a:t>Isotonic: solution with same osmotic pressure as body fluids</a:t>
            </a:r>
          </a:p>
          <a:p>
            <a:pPr lvl="1"/>
            <a:r>
              <a:rPr lang="en-US" dirty="0" smtClean="0"/>
              <a:t>Hypertonic: solutions with higher osmotic pressure than body fluids</a:t>
            </a:r>
          </a:p>
          <a:p>
            <a:pPr lvl="2"/>
            <a:r>
              <a:rPr lang="en-US" dirty="0" smtClean="0"/>
              <a:t>Cell shrinks</a:t>
            </a:r>
          </a:p>
          <a:p>
            <a:pPr lvl="1"/>
            <a:r>
              <a:rPr lang="en-US" dirty="0" smtClean="0"/>
              <a:t>Hypotonic: : solutions with lower osmotic pressure than body fluids</a:t>
            </a:r>
          </a:p>
          <a:p>
            <a:pPr lvl="2"/>
            <a:r>
              <a:rPr lang="en-US" dirty="0" smtClean="0"/>
              <a:t>Cell swells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61445" name="Picture 5" descr="FG13_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5715000" cy="3810000"/>
          </a:xfrm>
          <a:prstGeom prst="rect">
            <a:avLst/>
          </a:prstGeom>
          <a:noFill/>
        </p:spPr>
      </p:pic>
      <p:pic>
        <p:nvPicPr>
          <p:cNvPr id="61447" name="Picture 7" descr="450px-Erythrozyten_und_Osmotischer_Dru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603625"/>
            <a:ext cx="5334000" cy="279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estimated the human body has 75 trillion cells</a:t>
            </a:r>
          </a:p>
          <a:p>
            <a:r>
              <a:rPr lang="en-US" dirty="0" smtClean="0"/>
              <a:t>Cell shapes vary depending on their function</a:t>
            </a:r>
          </a:p>
          <a:p>
            <a:r>
              <a:rPr lang="en-US" dirty="0" smtClean="0"/>
              <a:t>Cell parts also vary depending on the requirement of their job</a:t>
            </a:r>
          </a:p>
        </p:txBody>
      </p:sp>
      <p:pic>
        <p:nvPicPr>
          <p:cNvPr id="14340" name="Picture 4" descr="mom_nerve1_f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581400"/>
            <a:ext cx="2309813" cy="2886075"/>
          </a:xfrm>
          <a:prstGeom prst="rect">
            <a:avLst/>
          </a:prstGeom>
          <a:noFill/>
        </p:spPr>
      </p:pic>
      <p:pic>
        <p:nvPicPr>
          <p:cNvPr id="14342" name="Picture 6" descr="hl3A-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962400"/>
            <a:ext cx="3200400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Active Mechanisms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438"/>
          </a:xfrm>
        </p:spPr>
        <p:txBody>
          <a:bodyPr/>
          <a:lstStyle/>
          <a:p>
            <a:r>
              <a:rPr lang="en-US" dirty="0" smtClean="0"/>
              <a:t>Active Transport: movement from an area of lower concentration to high </a:t>
            </a:r>
          </a:p>
          <a:p>
            <a:pPr lvl="1"/>
            <a:r>
              <a:rPr lang="en-US" dirty="0" smtClean="0"/>
              <a:t>Uses of energy, ATP</a:t>
            </a:r>
          </a:p>
          <a:p>
            <a:pPr lvl="2"/>
            <a:r>
              <a:rPr lang="en-US" dirty="0" smtClean="0"/>
              <a:t>40% of body energy supply</a:t>
            </a:r>
          </a:p>
          <a:p>
            <a:pPr lvl="1"/>
            <a:r>
              <a:rPr lang="en-US" dirty="0" smtClean="0"/>
              <a:t>Equilibrium is never reached</a:t>
            </a:r>
          </a:p>
          <a:p>
            <a:pPr lvl="3"/>
            <a:endParaRPr lang="en-US" dirty="0" smtClean="0"/>
          </a:p>
          <a:p>
            <a:pPr lvl="3"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27652" name="Picture 4" descr="Fig12_29UniCotransp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505200"/>
            <a:ext cx="4114800" cy="297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Active Mechanisms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89438"/>
          </a:xfrm>
        </p:spPr>
        <p:txBody>
          <a:bodyPr/>
          <a:lstStyle/>
          <a:p>
            <a:r>
              <a:rPr lang="en-US" dirty="0" smtClean="0"/>
              <a:t>Use carrier molecules in cell membrane	</a:t>
            </a:r>
          </a:p>
          <a:p>
            <a:pPr lvl="1"/>
            <a:r>
              <a:rPr lang="en-US" dirty="0" smtClean="0"/>
              <a:t>Proteins with binding sites</a:t>
            </a:r>
          </a:p>
          <a:p>
            <a:pPr lvl="1"/>
            <a:r>
              <a:rPr lang="en-US" dirty="0" smtClean="0"/>
              <a:t>When molecule binds, energy is released and particle is moved through the membrane</a:t>
            </a:r>
          </a:p>
          <a:p>
            <a:pPr lvl="2"/>
            <a:r>
              <a:rPr lang="en-US" dirty="0" smtClean="0"/>
              <a:t>Sugars, amino acids, and Na</a:t>
            </a:r>
            <a:r>
              <a:rPr lang="en-US" baseline="30000" dirty="0" smtClean="0"/>
              <a:t> +</a:t>
            </a:r>
            <a:r>
              <a:rPr lang="en-US" dirty="0" smtClean="0"/>
              <a:t>, K</a:t>
            </a:r>
            <a:r>
              <a:rPr lang="en-US" baseline="30000" dirty="0" smtClean="0"/>
              <a:t> +</a:t>
            </a:r>
            <a:r>
              <a:rPr lang="en-US" dirty="0" smtClean="0"/>
              <a:t>, Ca</a:t>
            </a:r>
            <a:r>
              <a:rPr lang="en-US" baseline="30000" dirty="0" smtClean="0"/>
              <a:t> 2+</a:t>
            </a:r>
            <a:r>
              <a:rPr lang="en-US" dirty="0" smtClean="0"/>
              <a:t>, H</a:t>
            </a:r>
            <a:r>
              <a:rPr lang="en-US" baseline="30000" dirty="0" smtClean="0"/>
              <a:t>+</a:t>
            </a:r>
          </a:p>
          <a:p>
            <a:pPr lvl="2"/>
            <a:r>
              <a:rPr lang="en-US" dirty="0" smtClean="0"/>
              <a:t>Absorbs nutrients from cell wall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28678" name="Picture 6" descr="sf42x9b"/>
          <p:cNvPicPr>
            <a:picLocks noChangeAspect="1" noChangeArrowheads="1"/>
          </p:cNvPicPr>
          <p:nvPr/>
        </p:nvPicPr>
        <p:blipFill>
          <a:blip r:embed="rId3"/>
          <a:srcRect b="11705"/>
          <a:stretch>
            <a:fillRect/>
          </a:stretch>
        </p:blipFill>
        <p:spPr bwMode="auto">
          <a:xfrm>
            <a:off x="1371600" y="3962400"/>
            <a:ext cx="61341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Endocytosis and Exocytosis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876800" cy="4389437"/>
          </a:xfrm>
        </p:spPr>
        <p:txBody>
          <a:bodyPr/>
          <a:lstStyle/>
          <a:p>
            <a:r>
              <a:rPr lang="en-US" dirty="0" smtClean="0"/>
              <a:t>Endocytosis: uses energy to move large molecules into the cell</a:t>
            </a:r>
          </a:p>
          <a:p>
            <a:r>
              <a:rPr lang="en-US" dirty="0" smtClean="0"/>
              <a:t>Exocytosis: uses energy to move large molecules out of the cell</a:t>
            </a:r>
          </a:p>
          <a:p>
            <a:pPr lvl="1"/>
            <a:r>
              <a:rPr lang="en-US" dirty="0" smtClean="0"/>
              <a:t>a vesicle encloses the molecule and fuses with the cell membrane and then exits or enters the cell</a:t>
            </a:r>
          </a:p>
        </p:txBody>
      </p:sp>
      <p:pic>
        <p:nvPicPr>
          <p:cNvPr id="29701" name="Picture 5" descr="c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057400"/>
            <a:ext cx="307657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66564" name="Picture 4" descr="17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153400" cy="4922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Endocytosis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249363"/>
            <a:ext cx="8229600" cy="4389437"/>
          </a:xfrm>
        </p:spPr>
        <p:txBody>
          <a:bodyPr/>
          <a:lstStyle/>
          <a:p>
            <a:r>
              <a:rPr lang="en-US" dirty="0" smtClean="0"/>
              <a:t>Pinocytosis: cell drinking</a:t>
            </a:r>
          </a:p>
          <a:p>
            <a:pPr lvl="1"/>
            <a:r>
              <a:rPr lang="en-US" dirty="0" smtClean="0"/>
              <a:t>Take in water and other dissolved particles</a:t>
            </a:r>
          </a:p>
          <a:p>
            <a:r>
              <a:rPr lang="en-US" dirty="0" smtClean="0"/>
              <a:t>Phagocytosis: cell eating</a:t>
            </a:r>
          </a:p>
          <a:p>
            <a:pPr lvl="1"/>
            <a:r>
              <a:rPr lang="en-US" dirty="0" smtClean="0"/>
              <a:t>White blood cells: bacteria and cellular debris</a:t>
            </a:r>
          </a:p>
        </p:txBody>
      </p:sp>
      <p:pic>
        <p:nvPicPr>
          <p:cNvPr id="30724" name="Picture 4" descr="endocytosis_typ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29000"/>
            <a:ext cx="64008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Cell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Parts</a:t>
            </a:r>
          </a:p>
          <a:p>
            <a:pPr lvl="1"/>
            <a:r>
              <a:rPr lang="en-US" dirty="0" smtClean="0"/>
              <a:t>Nucleus – centrally located and surrounded by nuclear envelope</a:t>
            </a:r>
          </a:p>
          <a:p>
            <a:pPr lvl="1"/>
            <a:r>
              <a:rPr lang="en-US" dirty="0" smtClean="0"/>
              <a:t>Cytoplasm – free space within the cell</a:t>
            </a:r>
          </a:p>
          <a:p>
            <a:pPr lvl="2"/>
            <a:r>
              <a:rPr lang="en-US" dirty="0" smtClean="0"/>
              <a:t>The goo</a:t>
            </a:r>
          </a:p>
          <a:p>
            <a:pPr lvl="1"/>
            <a:r>
              <a:rPr lang="en-US" dirty="0" smtClean="0"/>
              <a:t>Cell Membrane – lipid bilayer surrounding the cell</a:t>
            </a:r>
          </a:p>
          <a:p>
            <a:pPr lvl="2"/>
            <a:r>
              <a:rPr lang="en-US" dirty="0" smtClean="0"/>
              <a:t>Boundary that regulated what enters and leaves the cell</a:t>
            </a:r>
          </a:p>
          <a:p>
            <a:pPr lvl="2"/>
            <a:r>
              <a:rPr lang="en-US" dirty="0" smtClean="0"/>
              <a:t>Site of metabolic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Contains lipid, protein, and carbohydrates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Thin, flexible layer and somewhat elastic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Selectively Permeable: controls what enters and exits the cell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Lipid soluble molecules, O</a:t>
            </a:r>
            <a:r>
              <a:rPr lang="en-US" baseline="-25000" dirty="0" smtClean="0"/>
              <a:t>2</a:t>
            </a:r>
            <a:r>
              <a:rPr lang="en-US" dirty="0" smtClean="0"/>
              <a:t> and CO</a:t>
            </a:r>
            <a:r>
              <a:rPr lang="en-US" baseline="-25000" dirty="0" smtClean="0"/>
              <a:t>2</a:t>
            </a:r>
            <a:r>
              <a:rPr lang="en-US" dirty="0" smtClean="0"/>
              <a:t>, pass through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Impermeable to water-soluble molecules, amino acids, sugars, proteins, nucleic acids, and ions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Proteins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Receptors for cell surface for hormones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Transport ions across membrane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Selective channels for specific molecules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Carbohydrates: identify the cell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Involved in the function of the immune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4277" name="Picture 5" descr="cell_membrane_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8458200" cy="447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Cyt0skeleton: protein rods and tubules that form a framework for support</a:t>
            </a:r>
          </a:p>
        </p:txBody>
      </p:sp>
      <p:pic>
        <p:nvPicPr>
          <p:cNvPr id="17412" name="Picture 4" descr="imag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95600"/>
            <a:ext cx="3514725" cy="3514725"/>
          </a:xfrm>
          <a:prstGeom prst="rect">
            <a:avLst/>
          </a:prstGeom>
          <a:noFill/>
        </p:spPr>
      </p:pic>
      <p:pic>
        <p:nvPicPr>
          <p:cNvPr id="17414" name="Picture 6" descr="Cytoskelet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0480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Organelles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389438"/>
          </a:xfrm>
        </p:spPr>
        <p:txBody>
          <a:bodyPr/>
          <a:lstStyle/>
          <a:p>
            <a:r>
              <a:rPr lang="en-US" dirty="0" smtClean="0"/>
              <a:t>Endoplasmic Reticulum (ER): folded membrane</a:t>
            </a:r>
          </a:p>
          <a:p>
            <a:pPr lvl="1"/>
            <a:r>
              <a:rPr lang="en-US" dirty="0" smtClean="0"/>
              <a:t>Transport system</a:t>
            </a:r>
          </a:p>
          <a:p>
            <a:pPr lvl="1"/>
            <a:r>
              <a:rPr lang="en-US" dirty="0" smtClean="0"/>
              <a:t>Rough ER: has ribosomes, makes proteins</a:t>
            </a:r>
          </a:p>
          <a:p>
            <a:pPr lvl="1"/>
            <a:r>
              <a:rPr lang="en-US" dirty="0" smtClean="0"/>
              <a:t>Smooth ER: no ribosomes, makes lipids</a:t>
            </a:r>
          </a:p>
          <a:p>
            <a:r>
              <a:rPr lang="en-US" dirty="0" smtClean="0"/>
              <a:t>Ribosomes: attached to ER or free</a:t>
            </a:r>
          </a:p>
          <a:p>
            <a:pPr lvl="1"/>
            <a:r>
              <a:rPr lang="en-US" dirty="0" smtClean="0"/>
              <a:t>Composed of protein and RNA molecules</a:t>
            </a:r>
          </a:p>
          <a:p>
            <a:pPr lvl="1"/>
            <a:r>
              <a:rPr lang="en-US" dirty="0" smtClean="0"/>
              <a:t>Structure for RNA molecule and protein synthesis</a:t>
            </a:r>
          </a:p>
        </p:txBody>
      </p:sp>
      <p:pic>
        <p:nvPicPr>
          <p:cNvPr id="55301" name="Picture 5" descr="endoplasmicreticulumfig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572000"/>
            <a:ext cx="2838450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Apparatus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stacks of flatted, membranous sacs</a:t>
            </a:r>
          </a:p>
          <a:p>
            <a:pPr lvl="1"/>
            <a:r>
              <a:rPr lang="en-US" dirty="0" smtClean="0"/>
              <a:t>packages, sorts, and modifies proteins</a:t>
            </a:r>
          </a:p>
          <a:p>
            <a:pPr lvl="2"/>
            <a:r>
              <a:rPr lang="en-US" dirty="0" smtClean="0"/>
              <a:t>Sugar molecules can be added or removed</a:t>
            </a:r>
          </a:p>
          <a:p>
            <a:pPr lvl="2"/>
            <a:r>
              <a:rPr lang="en-US" dirty="0" smtClean="0"/>
              <a:t>After the Golgi apparatus, molecules travel to the cell membrane to exit the cell</a:t>
            </a:r>
          </a:p>
        </p:txBody>
      </p:sp>
      <p:pic>
        <p:nvPicPr>
          <p:cNvPr id="18436" name="Picture 4" descr="golg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119563"/>
            <a:ext cx="4038600" cy="235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Shaped similar to a kidney bean</a:t>
            </a:r>
          </a:p>
          <a:p>
            <a:pPr lvl="1"/>
            <a:r>
              <a:rPr lang="en-US" dirty="0" err="1" smtClean="0"/>
              <a:t>Outter</a:t>
            </a:r>
            <a:r>
              <a:rPr lang="en-US" dirty="0" smtClean="0"/>
              <a:t> membrane and inner folded membrane, cristae</a:t>
            </a:r>
          </a:p>
          <a:p>
            <a:r>
              <a:rPr lang="en-US" dirty="0" smtClean="0"/>
              <a:t>Release energy from molecules, like glucose</a:t>
            </a:r>
          </a:p>
          <a:p>
            <a:pPr lvl="1"/>
            <a:r>
              <a:rPr lang="en-US" dirty="0" smtClean="0"/>
              <a:t>Transform food energy to cellular energy, ATP</a:t>
            </a:r>
          </a:p>
          <a:p>
            <a:pPr lvl="1"/>
            <a:r>
              <a:rPr lang="en-US" dirty="0" smtClean="0"/>
              <a:t>Active Cells, muscle cells, contain 1000’s </a:t>
            </a:r>
          </a:p>
          <a:p>
            <a:pPr lvl="1"/>
            <a:r>
              <a:rPr lang="en-US" dirty="0" smtClean="0"/>
              <a:t>Also contain genetic material </a:t>
            </a:r>
          </a:p>
          <a:p>
            <a:r>
              <a:rPr lang="en-US" dirty="0" smtClean="0"/>
              <a:t>Can move slowly through the cytoplasm </a:t>
            </a:r>
          </a:p>
          <a:p>
            <a:r>
              <a:rPr lang="en-US" dirty="0" smtClean="0"/>
              <a:t>reproduce by dividing</a:t>
            </a:r>
          </a:p>
          <a:p>
            <a:pPr lvl="1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1068</TotalTime>
  <Words>686</Words>
  <Application>Microsoft Office PowerPoint</Application>
  <PresentationFormat>On-screen Show (4:3)</PresentationFormat>
  <Paragraphs>120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Cell Parts and Movement Across Membranes</vt:lpstr>
      <vt:lpstr>Introduction</vt:lpstr>
      <vt:lpstr>Composite Cell</vt:lpstr>
      <vt:lpstr>Cell Membrane</vt:lpstr>
      <vt:lpstr>Cell Membrane</vt:lpstr>
      <vt:lpstr>Organelles</vt:lpstr>
      <vt:lpstr>Organelles</vt:lpstr>
      <vt:lpstr>Golgi Apparatus</vt:lpstr>
      <vt:lpstr>Mitochondria</vt:lpstr>
      <vt:lpstr>Mitochondria</vt:lpstr>
      <vt:lpstr>Lysosomes</vt:lpstr>
      <vt:lpstr>More Organelles</vt:lpstr>
      <vt:lpstr>Movement</vt:lpstr>
      <vt:lpstr>Cell Nucleus</vt:lpstr>
      <vt:lpstr>Cell Transport</vt:lpstr>
      <vt:lpstr>Passive Mechanisms</vt:lpstr>
      <vt:lpstr>Slide 17</vt:lpstr>
      <vt:lpstr>Osmosis Pressure</vt:lpstr>
      <vt:lpstr>Slide 19</vt:lpstr>
      <vt:lpstr>Active Mechanisms</vt:lpstr>
      <vt:lpstr>Active Mechanisms</vt:lpstr>
      <vt:lpstr>Endocytosis and Exocytosis</vt:lpstr>
      <vt:lpstr>Slide 23</vt:lpstr>
      <vt:lpstr>Endocytosis</vt:lpstr>
    </vt:vector>
  </TitlesOfParts>
  <Company>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Pats and Movement Across Memebranes</dc:title>
  <dc:creator>default</dc:creator>
  <cp:lastModifiedBy>default</cp:lastModifiedBy>
  <cp:revision>55</cp:revision>
  <dcterms:created xsi:type="dcterms:W3CDTF">2009-01-29T21:13:39Z</dcterms:created>
  <dcterms:modified xsi:type="dcterms:W3CDTF">2009-05-18T14:24:56Z</dcterms:modified>
</cp:coreProperties>
</file>